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gif" ContentType="image/gif"/>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82" r:id="rId5"/>
    <p:sldId id="259" r:id="rId6"/>
    <p:sldId id="260" r:id="rId7"/>
    <p:sldId id="261" r:id="rId8"/>
    <p:sldId id="262" r:id="rId9"/>
    <p:sldId id="263" r:id="rId10"/>
    <p:sldId id="286" r:id="rId11"/>
    <p:sldId id="265" r:id="rId12"/>
    <p:sldId id="287" r:id="rId13"/>
    <p:sldId id="268" r:id="rId14"/>
    <p:sldId id="269" r:id="rId15"/>
    <p:sldId id="288" r:id="rId16"/>
    <p:sldId id="272" r:id="rId17"/>
    <p:sldId id="289" r:id="rId18"/>
    <p:sldId id="273" r:id="rId19"/>
    <p:sldId id="290" r:id="rId20"/>
    <p:sldId id="276" r:id="rId21"/>
    <p:sldId id="291" r:id="rId22"/>
    <p:sldId id="278" r:id="rId23"/>
    <p:sldId id="279" r:id="rId24"/>
    <p:sldId id="280" r:id="rId25"/>
    <p:sldId id="281" r:id="rId26"/>
    <p:sldId id="283" r:id="rId27"/>
    <p:sldId id="284" r:id="rId28"/>
    <p:sldId id="285"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CC0000"/>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8977" autoAdjust="0"/>
    <p:restoredTop sz="94660"/>
  </p:normalViewPr>
  <p:slideViewPr>
    <p:cSldViewPr>
      <p:cViewPr>
        <p:scale>
          <a:sx n="73" d="100"/>
          <a:sy n="73" d="100"/>
        </p:scale>
        <p:origin x="-1158" y="1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38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931EEE6-B1E9-4AB5-9B0C-6A4F572E492F}" type="slidenum">
              <a:rPr lang="en-US" altLang="en-US"/>
              <a:pPr/>
              <a:t>‹#›</a:t>
            </a:fld>
            <a:endParaRPr lang="en-US" altLang="en-US"/>
          </a:p>
        </p:txBody>
      </p:sp>
    </p:spTree>
    <p:extLst>
      <p:ext uri="{BB962C8B-B14F-4D97-AF65-F5344CB8AC3E}">
        <p14:creationId xmlns:p14="http://schemas.microsoft.com/office/powerpoint/2010/main" val="10250662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8CB6E81-D35D-4DF4-82DB-59B2234D8DEA}" type="slidenum">
              <a:rPr lang="en-US" altLang="en-US"/>
              <a:pPr/>
              <a:t>‹#›</a:t>
            </a:fld>
            <a:endParaRPr lang="en-US" altLang="en-US"/>
          </a:p>
        </p:txBody>
      </p:sp>
    </p:spTree>
    <p:extLst>
      <p:ext uri="{BB962C8B-B14F-4D97-AF65-F5344CB8AC3E}">
        <p14:creationId xmlns:p14="http://schemas.microsoft.com/office/powerpoint/2010/main" val="2549752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64265B1-1047-4585-B18D-70CBA56B5ED6}" type="slidenum">
              <a:rPr lang="en-US" altLang="en-US"/>
              <a:pPr/>
              <a:t>‹#›</a:t>
            </a:fld>
            <a:endParaRPr lang="en-US" altLang="en-US"/>
          </a:p>
        </p:txBody>
      </p:sp>
    </p:spTree>
    <p:extLst>
      <p:ext uri="{BB962C8B-B14F-4D97-AF65-F5344CB8AC3E}">
        <p14:creationId xmlns:p14="http://schemas.microsoft.com/office/powerpoint/2010/main" val="38799978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FDE89CB3-8914-43F9-A6FF-5E3F3001F958}" type="slidenum">
              <a:rPr lang="en-US" altLang="en-US"/>
              <a:pPr/>
              <a:t>‹#›</a:t>
            </a:fld>
            <a:endParaRPr lang="en-US" altLang="en-US"/>
          </a:p>
        </p:txBody>
      </p:sp>
    </p:spTree>
    <p:extLst>
      <p:ext uri="{BB962C8B-B14F-4D97-AF65-F5344CB8AC3E}">
        <p14:creationId xmlns:p14="http://schemas.microsoft.com/office/powerpoint/2010/main" val="531312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55DDCAF-020F-4CC3-B13D-A8BA16271D03}" type="slidenum">
              <a:rPr lang="en-US" altLang="en-US"/>
              <a:pPr/>
              <a:t>‹#›</a:t>
            </a:fld>
            <a:endParaRPr lang="en-US" altLang="en-US"/>
          </a:p>
        </p:txBody>
      </p:sp>
    </p:spTree>
    <p:extLst>
      <p:ext uri="{BB962C8B-B14F-4D97-AF65-F5344CB8AC3E}">
        <p14:creationId xmlns:p14="http://schemas.microsoft.com/office/powerpoint/2010/main" val="2988383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FF3B9709-A75E-4D44-A6C5-2239B57FAFB5}" type="slidenum">
              <a:rPr lang="en-US" altLang="en-US"/>
              <a:pPr/>
              <a:t>‹#›</a:t>
            </a:fld>
            <a:endParaRPr lang="en-US" altLang="en-US"/>
          </a:p>
        </p:txBody>
      </p:sp>
    </p:spTree>
    <p:extLst>
      <p:ext uri="{BB962C8B-B14F-4D97-AF65-F5344CB8AC3E}">
        <p14:creationId xmlns:p14="http://schemas.microsoft.com/office/powerpoint/2010/main" val="13005577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ADD7D36D-F51A-4787-9287-A4C80BA7EFC0}" type="slidenum">
              <a:rPr lang="en-US" altLang="en-US"/>
              <a:pPr/>
              <a:t>‹#›</a:t>
            </a:fld>
            <a:endParaRPr lang="en-US" altLang="en-US"/>
          </a:p>
        </p:txBody>
      </p:sp>
    </p:spTree>
    <p:extLst>
      <p:ext uri="{BB962C8B-B14F-4D97-AF65-F5344CB8AC3E}">
        <p14:creationId xmlns:p14="http://schemas.microsoft.com/office/powerpoint/2010/main" val="7670847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72700AF-1556-4149-9A20-1323180062F7}" type="slidenum">
              <a:rPr lang="en-US" altLang="en-US"/>
              <a:pPr/>
              <a:t>‹#›</a:t>
            </a:fld>
            <a:endParaRPr lang="en-US" altLang="en-US"/>
          </a:p>
        </p:txBody>
      </p:sp>
    </p:spTree>
    <p:extLst>
      <p:ext uri="{BB962C8B-B14F-4D97-AF65-F5344CB8AC3E}">
        <p14:creationId xmlns:p14="http://schemas.microsoft.com/office/powerpoint/2010/main" val="38485653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9ADDC272-15D2-4354-A45D-745910FAE085}" type="slidenum">
              <a:rPr lang="en-US" altLang="en-US"/>
              <a:pPr/>
              <a:t>‹#›</a:t>
            </a:fld>
            <a:endParaRPr lang="en-US" altLang="en-US"/>
          </a:p>
        </p:txBody>
      </p:sp>
    </p:spTree>
    <p:extLst>
      <p:ext uri="{BB962C8B-B14F-4D97-AF65-F5344CB8AC3E}">
        <p14:creationId xmlns:p14="http://schemas.microsoft.com/office/powerpoint/2010/main" val="78380562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4AC0E535-C19E-454F-BA4B-209EE617EE17}" type="slidenum">
              <a:rPr lang="en-US" altLang="en-US"/>
              <a:pPr/>
              <a:t>‹#›</a:t>
            </a:fld>
            <a:endParaRPr lang="en-US" altLang="en-US"/>
          </a:p>
        </p:txBody>
      </p:sp>
    </p:spTree>
    <p:extLst>
      <p:ext uri="{BB962C8B-B14F-4D97-AF65-F5344CB8AC3E}">
        <p14:creationId xmlns:p14="http://schemas.microsoft.com/office/powerpoint/2010/main" val="30652841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1F13A3FF-CD45-45CC-A4C0-10E117789C06}" type="slidenum">
              <a:rPr lang="en-US" altLang="en-US"/>
              <a:pPr/>
              <a:t>‹#›</a:t>
            </a:fld>
            <a:endParaRPr lang="en-US" altLang="en-US"/>
          </a:p>
        </p:txBody>
      </p:sp>
    </p:spTree>
    <p:extLst>
      <p:ext uri="{BB962C8B-B14F-4D97-AF65-F5344CB8AC3E}">
        <p14:creationId xmlns:p14="http://schemas.microsoft.com/office/powerpoint/2010/main" val="2825618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7D3123C0-B2CE-4EE4-A672-AEABDF35C2A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5.png"/><Relationship Id="rId4" Type="http://schemas.openxmlformats.org/officeDocument/2006/relationships/oleObject" Target="../embeddings/oleObject6.bin"/></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hyperlink" Target="http://jc-schools.net/write/transition.htm" TargetMode="External"/><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7.gif"/><Relationship Id="rId5" Type="http://schemas.openxmlformats.org/officeDocument/2006/relationships/image" Target="../media/image5.png"/><Relationship Id="rId4"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8.png"/><Relationship Id="rId5" Type="http://schemas.openxmlformats.org/officeDocument/2006/relationships/image" Target="../media/image5.png"/><Relationship Id="rId4" Type="http://schemas.openxmlformats.org/officeDocument/2006/relationships/oleObject" Target="../embeddings/oleObject8.bin"/></Relationships>
</file>

<file path=ppt/slides/_rels/slide1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jc-schools.net/write/hook.htm"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9.vml"/><Relationship Id="rId5" Type="http://schemas.openxmlformats.org/officeDocument/2006/relationships/image" Target="../media/image5.png"/><Relationship Id="rId4" Type="http://schemas.openxmlformats.org/officeDocument/2006/relationships/oleObject" Target="../embeddings/oleObject9.bin"/></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0.vml"/><Relationship Id="rId5" Type="http://schemas.openxmlformats.org/officeDocument/2006/relationships/image" Target="../media/image5.png"/><Relationship Id="rId4" Type="http://schemas.openxmlformats.org/officeDocument/2006/relationships/oleObject" Target="../embeddings/oleObject10.bin"/></Relationships>
</file>

<file path=ppt/slides/_rels/slide1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1.vml"/><Relationship Id="rId5" Type="http://schemas.openxmlformats.org/officeDocument/2006/relationships/image" Target="../media/image5.png"/><Relationship Id="rId4" Type="http://schemas.openxmlformats.org/officeDocument/2006/relationships/oleObject" Target="../embeddings/oleObject11.bin"/></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5.png"/><Relationship Id="rId4" Type="http://schemas.openxmlformats.org/officeDocument/2006/relationships/oleObject" Target="../embeddings/oleObject12.bin"/></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jc-schools.net/write/adj-list.htm" TargetMode="External"/><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hyperlink" Target="http://jc-schools.net/write/ly.htm"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6.gif"/></Relationships>
</file>

<file path=ppt/slides/_rels/slide3.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gi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gif"/><Relationship Id="rId5" Type="http://schemas.openxmlformats.org/officeDocument/2006/relationships/image" Target="../media/image5.png"/><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5.png"/><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png"/><Relationship Id="rId4" Type="http://schemas.openxmlformats.org/officeDocument/2006/relationships/oleObject" Target="../embeddings/oleObject3.bin"/></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5.png"/><Relationship Id="rId4" Type="http://schemas.openxmlformats.org/officeDocument/2006/relationships/oleObject" Target="../embeddings/oleObject4.bin"/></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png"/><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111" name="Group 63"/>
          <p:cNvGrpSpPr>
            <a:grpSpLocks/>
          </p:cNvGrpSpPr>
          <p:nvPr/>
        </p:nvGrpSpPr>
        <p:grpSpPr bwMode="auto">
          <a:xfrm>
            <a:off x="0" y="3048000"/>
            <a:ext cx="9144000" cy="3048000"/>
            <a:chOff x="0" y="0"/>
            <a:chExt cx="5760" cy="1920"/>
          </a:xfrm>
        </p:grpSpPr>
        <p:grpSp>
          <p:nvGrpSpPr>
            <p:cNvPr id="2112" name="Group 64"/>
            <p:cNvGrpSpPr>
              <a:grpSpLocks/>
            </p:cNvGrpSpPr>
            <p:nvPr/>
          </p:nvGrpSpPr>
          <p:grpSpPr bwMode="auto">
            <a:xfrm>
              <a:off x="0" y="0"/>
              <a:ext cx="5760" cy="960"/>
              <a:chOff x="0" y="0"/>
              <a:chExt cx="5760" cy="960"/>
            </a:xfrm>
          </p:grpSpPr>
          <p:grpSp>
            <p:nvGrpSpPr>
              <p:cNvPr id="2113" name="Group 65"/>
              <p:cNvGrpSpPr>
                <a:grpSpLocks/>
              </p:cNvGrpSpPr>
              <p:nvPr/>
            </p:nvGrpSpPr>
            <p:grpSpPr bwMode="auto">
              <a:xfrm>
                <a:off x="0" y="0"/>
                <a:ext cx="5760" cy="480"/>
                <a:chOff x="0" y="0"/>
                <a:chExt cx="5760" cy="480"/>
              </a:xfrm>
            </p:grpSpPr>
            <p:pic>
              <p:nvPicPr>
                <p:cNvPr id="2114"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15"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16"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17"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18"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19"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20"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21"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22"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23"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24" name="Picture 7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25"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26"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27" name="Group 79"/>
              <p:cNvGrpSpPr>
                <a:grpSpLocks/>
              </p:cNvGrpSpPr>
              <p:nvPr/>
            </p:nvGrpSpPr>
            <p:grpSpPr bwMode="auto">
              <a:xfrm>
                <a:off x="0" y="480"/>
                <a:ext cx="5760" cy="480"/>
                <a:chOff x="0" y="0"/>
                <a:chExt cx="5760" cy="480"/>
              </a:xfrm>
            </p:grpSpPr>
            <p:pic>
              <p:nvPicPr>
                <p:cNvPr id="2128"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29"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30"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31"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32"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33"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34"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35"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36"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37"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38" name="Picture 9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39" name="Picture 9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40"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141" name="Group 93"/>
            <p:cNvGrpSpPr>
              <a:grpSpLocks/>
            </p:cNvGrpSpPr>
            <p:nvPr/>
          </p:nvGrpSpPr>
          <p:grpSpPr bwMode="auto">
            <a:xfrm>
              <a:off x="0" y="960"/>
              <a:ext cx="5760" cy="960"/>
              <a:chOff x="0" y="0"/>
              <a:chExt cx="5760" cy="960"/>
            </a:xfrm>
          </p:grpSpPr>
          <p:grpSp>
            <p:nvGrpSpPr>
              <p:cNvPr id="2142" name="Group 94"/>
              <p:cNvGrpSpPr>
                <a:grpSpLocks/>
              </p:cNvGrpSpPr>
              <p:nvPr/>
            </p:nvGrpSpPr>
            <p:grpSpPr bwMode="auto">
              <a:xfrm>
                <a:off x="0" y="0"/>
                <a:ext cx="5760" cy="480"/>
                <a:chOff x="0" y="0"/>
                <a:chExt cx="5760" cy="480"/>
              </a:xfrm>
            </p:grpSpPr>
            <p:pic>
              <p:nvPicPr>
                <p:cNvPr id="2143"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44"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45"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46"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47"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48"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49"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50"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51"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52"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53" name="Picture 10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54"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55"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56" name="Group 108"/>
              <p:cNvGrpSpPr>
                <a:grpSpLocks/>
              </p:cNvGrpSpPr>
              <p:nvPr/>
            </p:nvGrpSpPr>
            <p:grpSpPr bwMode="auto">
              <a:xfrm>
                <a:off x="0" y="480"/>
                <a:ext cx="5760" cy="480"/>
                <a:chOff x="0" y="0"/>
                <a:chExt cx="5760" cy="480"/>
              </a:xfrm>
            </p:grpSpPr>
            <p:pic>
              <p:nvPicPr>
                <p:cNvPr id="2157"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58"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59"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60"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61"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62"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63"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64"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65"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66"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67" name="Picture 1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68" name="Picture 1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69"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2110" name="Group 62"/>
          <p:cNvGrpSpPr>
            <a:grpSpLocks/>
          </p:cNvGrpSpPr>
          <p:nvPr/>
        </p:nvGrpSpPr>
        <p:grpSpPr bwMode="auto">
          <a:xfrm>
            <a:off x="0" y="0"/>
            <a:ext cx="9144000" cy="3048000"/>
            <a:chOff x="0" y="0"/>
            <a:chExt cx="5760" cy="1920"/>
          </a:xfrm>
        </p:grpSpPr>
        <p:grpSp>
          <p:nvGrpSpPr>
            <p:cNvPr id="2080" name="Group 32"/>
            <p:cNvGrpSpPr>
              <a:grpSpLocks/>
            </p:cNvGrpSpPr>
            <p:nvPr/>
          </p:nvGrpSpPr>
          <p:grpSpPr bwMode="auto">
            <a:xfrm>
              <a:off x="0" y="0"/>
              <a:ext cx="5760" cy="960"/>
              <a:chOff x="0" y="0"/>
              <a:chExt cx="5760" cy="960"/>
            </a:xfrm>
          </p:grpSpPr>
          <p:grpSp>
            <p:nvGrpSpPr>
              <p:cNvPr id="2065" name="Group 17"/>
              <p:cNvGrpSpPr>
                <a:grpSpLocks/>
              </p:cNvGrpSpPr>
              <p:nvPr/>
            </p:nvGrpSpPr>
            <p:grpSpPr bwMode="auto">
              <a:xfrm>
                <a:off x="0" y="0"/>
                <a:ext cx="5760" cy="480"/>
                <a:chOff x="0" y="0"/>
                <a:chExt cx="5760" cy="480"/>
              </a:xfrm>
            </p:grpSpPr>
            <p:pic>
              <p:nvPicPr>
                <p:cNvPr id="2052"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53"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55"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57"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58"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59"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60"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61"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62"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63"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64"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66" name="Group 18"/>
              <p:cNvGrpSpPr>
                <a:grpSpLocks/>
              </p:cNvGrpSpPr>
              <p:nvPr/>
            </p:nvGrpSpPr>
            <p:grpSpPr bwMode="auto">
              <a:xfrm>
                <a:off x="0" y="480"/>
                <a:ext cx="5760" cy="480"/>
                <a:chOff x="0" y="0"/>
                <a:chExt cx="5760" cy="480"/>
              </a:xfrm>
            </p:grpSpPr>
            <p:pic>
              <p:nvPicPr>
                <p:cNvPr id="2067"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68"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69"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70"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71"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72"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73"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74"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75"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76"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77"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78"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79" name="Picture 31"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081" name="Group 33"/>
            <p:cNvGrpSpPr>
              <a:grpSpLocks/>
            </p:cNvGrpSpPr>
            <p:nvPr/>
          </p:nvGrpSpPr>
          <p:grpSpPr bwMode="auto">
            <a:xfrm>
              <a:off x="0" y="960"/>
              <a:ext cx="5760" cy="960"/>
              <a:chOff x="0" y="0"/>
              <a:chExt cx="5760" cy="960"/>
            </a:xfrm>
          </p:grpSpPr>
          <p:grpSp>
            <p:nvGrpSpPr>
              <p:cNvPr id="2082" name="Group 34"/>
              <p:cNvGrpSpPr>
                <a:grpSpLocks/>
              </p:cNvGrpSpPr>
              <p:nvPr/>
            </p:nvGrpSpPr>
            <p:grpSpPr bwMode="auto">
              <a:xfrm>
                <a:off x="0" y="0"/>
                <a:ext cx="5760" cy="480"/>
                <a:chOff x="0" y="0"/>
                <a:chExt cx="5760" cy="480"/>
              </a:xfrm>
            </p:grpSpPr>
            <p:pic>
              <p:nvPicPr>
                <p:cNvPr id="2083"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84"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85"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86"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87"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88"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89"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90"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91"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92"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93"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94"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95" name="Picture 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096" name="Group 48"/>
              <p:cNvGrpSpPr>
                <a:grpSpLocks/>
              </p:cNvGrpSpPr>
              <p:nvPr/>
            </p:nvGrpSpPr>
            <p:grpSpPr bwMode="auto">
              <a:xfrm>
                <a:off x="0" y="480"/>
                <a:ext cx="5760" cy="480"/>
                <a:chOff x="0" y="0"/>
                <a:chExt cx="5760" cy="480"/>
              </a:xfrm>
            </p:grpSpPr>
            <p:pic>
              <p:nvPicPr>
                <p:cNvPr id="2097"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98"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099"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00"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01"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02"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03"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04"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05"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06"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07"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08"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09" name="Picture 61"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2170" name="Group 122"/>
          <p:cNvGrpSpPr>
            <a:grpSpLocks/>
          </p:cNvGrpSpPr>
          <p:nvPr/>
        </p:nvGrpSpPr>
        <p:grpSpPr bwMode="auto">
          <a:xfrm>
            <a:off x="0" y="3810000"/>
            <a:ext cx="9144000" cy="3048000"/>
            <a:chOff x="0" y="0"/>
            <a:chExt cx="5760" cy="1920"/>
          </a:xfrm>
        </p:grpSpPr>
        <p:grpSp>
          <p:nvGrpSpPr>
            <p:cNvPr id="2171" name="Group 123"/>
            <p:cNvGrpSpPr>
              <a:grpSpLocks/>
            </p:cNvGrpSpPr>
            <p:nvPr/>
          </p:nvGrpSpPr>
          <p:grpSpPr bwMode="auto">
            <a:xfrm>
              <a:off x="0" y="0"/>
              <a:ext cx="5760" cy="960"/>
              <a:chOff x="0" y="0"/>
              <a:chExt cx="5760" cy="960"/>
            </a:xfrm>
          </p:grpSpPr>
          <p:grpSp>
            <p:nvGrpSpPr>
              <p:cNvPr id="2172" name="Group 124"/>
              <p:cNvGrpSpPr>
                <a:grpSpLocks/>
              </p:cNvGrpSpPr>
              <p:nvPr/>
            </p:nvGrpSpPr>
            <p:grpSpPr bwMode="auto">
              <a:xfrm>
                <a:off x="0" y="0"/>
                <a:ext cx="5760" cy="480"/>
                <a:chOff x="0" y="0"/>
                <a:chExt cx="5760" cy="480"/>
              </a:xfrm>
            </p:grpSpPr>
            <p:pic>
              <p:nvPicPr>
                <p:cNvPr id="2173"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74"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75"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76"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77"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78"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79"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80"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81"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82" name="Picture 1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83"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84"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85"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186" name="Group 138"/>
              <p:cNvGrpSpPr>
                <a:grpSpLocks/>
              </p:cNvGrpSpPr>
              <p:nvPr/>
            </p:nvGrpSpPr>
            <p:grpSpPr bwMode="auto">
              <a:xfrm>
                <a:off x="0" y="480"/>
                <a:ext cx="5760" cy="480"/>
                <a:chOff x="0" y="0"/>
                <a:chExt cx="5760" cy="480"/>
              </a:xfrm>
            </p:grpSpPr>
            <p:pic>
              <p:nvPicPr>
                <p:cNvPr id="2187"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88"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89"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90"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91"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92"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93"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94"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95"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96" name="Picture 1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97" name="Picture 1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98" name="Picture 1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199" name="Picture 151"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200" name="Group 152"/>
            <p:cNvGrpSpPr>
              <a:grpSpLocks/>
            </p:cNvGrpSpPr>
            <p:nvPr/>
          </p:nvGrpSpPr>
          <p:grpSpPr bwMode="auto">
            <a:xfrm>
              <a:off x="0" y="960"/>
              <a:ext cx="5760" cy="960"/>
              <a:chOff x="0" y="0"/>
              <a:chExt cx="5760" cy="960"/>
            </a:xfrm>
          </p:grpSpPr>
          <p:grpSp>
            <p:nvGrpSpPr>
              <p:cNvPr id="2201" name="Group 153"/>
              <p:cNvGrpSpPr>
                <a:grpSpLocks/>
              </p:cNvGrpSpPr>
              <p:nvPr/>
            </p:nvGrpSpPr>
            <p:grpSpPr bwMode="auto">
              <a:xfrm>
                <a:off x="0" y="0"/>
                <a:ext cx="5760" cy="480"/>
                <a:chOff x="0" y="0"/>
                <a:chExt cx="5760" cy="480"/>
              </a:xfrm>
            </p:grpSpPr>
            <p:pic>
              <p:nvPicPr>
                <p:cNvPr id="2202" name="Picture 1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03" name="Picture 1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04" name="Picture 1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05" name="Picture 1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06" name="Picture 1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07" name="Picture 1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08" name="Picture 16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09" name="Picture 16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10" name="Picture 16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11" name="Picture 1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12" name="Picture 1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13" name="Picture 1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14" name="Picture 16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15" name="Group 167"/>
              <p:cNvGrpSpPr>
                <a:grpSpLocks/>
              </p:cNvGrpSpPr>
              <p:nvPr/>
            </p:nvGrpSpPr>
            <p:grpSpPr bwMode="auto">
              <a:xfrm>
                <a:off x="0" y="480"/>
                <a:ext cx="5760" cy="480"/>
                <a:chOff x="0" y="0"/>
                <a:chExt cx="5760" cy="480"/>
              </a:xfrm>
            </p:grpSpPr>
            <p:pic>
              <p:nvPicPr>
                <p:cNvPr id="2216" name="Picture 1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17" name="Picture 1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18" name="Picture 1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19" name="Picture 1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20" name="Picture 1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21" name="Picture 1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22" name="Picture 1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23" name="Picture 17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24" name="Picture 17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25" name="Picture 1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26" name="Picture 1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27" name="Picture 1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28" name="Picture 18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2051" name="Rectangle 3"/>
          <p:cNvSpPr>
            <a:spLocks noGrp="1" noChangeArrowheads="1"/>
          </p:cNvSpPr>
          <p:nvPr>
            <p:ph type="subTitle" idx="1"/>
          </p:nvPr>
        </p:nvSpPr>
        <p:spPr>
          <a:xfrm>
            <a:off x="1371600" y="6096000"/>
            <a:ext cx="6400800" cy="1752600"/>
          </a:xfrm>
        </p:spPr>
        <p:txBody>
          <a:bodyPr/>
          <a:lstStyle/>
          <a:p>
            <a:r>
              <a:rPr lang="en-US" altLang="en-US" b="1"/>
              <a:t>Narrative Writing</a:t>
            </a:r>
          </a:p>
        </p:txBody>
      </p:sp>
      <p:sp>
        <p:nvSpPr>
          <p:cNvPr id="2231" name="WordArt 183"/>
          <p:cNvSpPr>
            <a:spLocks noChangeArrowheads="1" noChangeShapeType="1" noTextEdit="1"/>
          </p:cNvSpPr>
          <p:nvPr/>
        </p:nvSpPr>
        <p:spPr bwMode="auto">
          <a:xfrm>
            <a:off x="1295400" y="533400"/>
            <a:ext cx="6477000" cy="1447800"/>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Up">
              <a:avLst>
                <a:gd name="adj" fmla="val 10800000"/>
              </a:avLst>
            </a:prstTxWarp>
          </a:bodyPr>
          <a:lstStyle/>
          <a:p>
            <a:pPr algn="ctr"/>
            <a:r>
              <a:rPr lang="en-US" sz="3600" kern="10">
                <a:ln w="9525">
                  <a:solidFill>
                    <a:srgbClr val="000000"/>
                  </a:solidFill>
                  <a:round/>
                  <a:headEnd/>
                  <a:tailEnd/>
                </a:ln>
                <a:solidFill>
                  <a:srgbClr val="000000"/>
                </a:solidFill>
                <a:latin typeface="Arial Black"/>
              </a:rPr>
              <a:t>Canned Lesson</a:t>
            </a:r>
          </a:p>
        </p:txBody>
      </p:sp>
      <p:pic>
        <p:nvPicPr>
          <p:cNvPr id="2232" name="Picture 184" descr="campbell-lessons-writing-ani"/>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581400" y="838200"/>
            <a:ext cx="2362200" cy="6553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1986" name="Group 2"/>
          <p:cNvGrpSpPr>
            <a:grpSpLocks/>
          </p:cNvGrpSpPr>
          <p:nvPr/>
        </p:nvGrpSpPr>
        <p:grpSpPr bwMode="auto">
          <a:xfrm>
            <a:off x="0" y="3810000"/>
            <a:ext cx="9144000" cy="3048000"/>
            <a:chOff x="0" y="0"/>
            <a:chExt cx="5760" cy="1920"/>
          </a:xfrm>
        </p:grpSpPr>
        <p:grpSp>
          <p:nvGrpSpPr>
            <p:cNvPr id="41987" name="Group 3"/>
            <p:cNvGrpSpPr>
              <a:grpSpLocks/>
            </p:cNvGrpSpPr>
            <p:nvPr/>
          </p:nvGrpSpPr>
          <p:grpSpPr bwMode="auto">
            <a:xfrm>
              <a:off x="0" y="0"/>
              <a:ext cx="5760" cy="960"/>
              <a:chOff x="0" y="0"/>
              <a:chExt cx="5760" cy="960"/>
            </a:xfrm>
          </p:grpSpPr>
          <p:grpSp>
            <p:nvGrpSpPr>
              <p:cNvPr id="41988" name="Group 4"/>
              <p:cNvGrpSpPr>
                <a:grpSpLocks/>
              </p:cNvGrpSpPr>
              <p:nvPr/>
            </p:nvGrpSpPr>
            <p:grpSpPr bwMode="auto">
              <a:xfrm>
                <a:off x="0" y="0"/>
                <a:ext cx="5760" cy="480"/>
                <a:chOff x="0" y="0"/>
                <a:chExt cx="5760" cy="480"/>
              </a:xfrm>
            </p:grpSpPr>
            <p:pic>
              <p:nvPicPr>
                <p:cNvPr id="41989"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1990"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1991"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1992"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1993"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1994"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1995"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1996"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1997"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1998"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1999"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00"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01"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2002" name="Group 18"/>
              <p:cNvGrpSpPr>
                <a:grpSpLocks/>
              </p:cNvGrpSpPr>
              <p:nvPr/>
            </p:nvGrpSpPr>
            <p:grpSpPr bwMode="auto">
              <a:xfrm>
                <a:off x="0" y="480"/>
                <a:ext cx="5760" cy="480"/>
                <a:chOff x="0" y="0"/>
                <a:chExt cx="5760" cy="480"/>
              </a:xfrm>
            </p:grpSpPr>
            <p:pic>
              <p:nvPicPr>
                <p:cNvPr id="42003"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04"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05"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06"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07"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08"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09"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10"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11"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12"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13"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14"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15"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2016" name="Group 32"/>
            <p:cNvGrpSpPr>
              <a:grpSpLocks/>
            </p:cNvGrpSpPr>
            <p:nvPr/>
          </p:nvGrpSpPr>
          <p:grpSpPr bwMode="auto">
            <a:xfrm>
              <a:off x="0" y="960"/>
              <a:ext cx="5760" cy="960"/>
              <a:chOff x="0" y="0"/>
              <a:chExt cx="5760" cy="960"/>
            </a:xfrm>
          </p:grpSpPr>
          <p:grpSp>
            <p:nvGrpSpPr>
              <p:cNvPr id="42017" name="Group 33"/>
              <p:cNvGrpSpPr>
                <a:grpSpLocks/>
              </p:cNvGrpSpPr>
              <p:nvPr/>
            </p:nvGrpSpPr>
            <p:grpSpPr bwMode="auto">
              <a:xfrm>
                <a:off x="0" y="0"/>
                <a:ext cx="5760" cy="480"/>
                <a:chOff x="0" y="0"/>
                <a:chExt cx="5760" cy="480"/>
              </a:xfrm>
            </p:grpSpPr>
            <p:pic>
              <p:nvPicPr>
                <p:cNvPr id="42018"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19"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20"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21"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22"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23"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24"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25"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26"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27"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28"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29"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30"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2031" name="Group 47"/>
              <p:cNvGrpSpPr>
                <a:grpSpLocks/>
              </p:cNvGrpSpPr>
              <p:nvPr/>
            </p:nvGrpSpPr>
            <p:grpSpPr bwMode="auto">
              <a:xfrm>
                <a:off x="0" y="480"/>
                <a:ext cx="5760" cy="480"/>
                <a:chOff x="0" y="0"/>
                <a:chExt cx="5760" cy="480"/>
              </a:xfrm>
            </p:grpSpPr>
            <p:pic>
              <p:nvPicPr>
                <p:cNvPr id="42032"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33"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34"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35"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36"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37"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38"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39"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40"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41"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42"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43"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44"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42045" name="Group 61"/>
          <p:cNvGrpSpPr>
            <a:grpSpLocks/>
          </p:cNvGrpSpPr>
          <p:nvPr/>
        </p:nvGrpSpPr>
        <p:grpSpPr bwMode="auto">
          <a:xfrm>
            <a:off x="0" y="0"/>
            <a:ext cx="9144000" cy="3048000"/>
            <a:chOff x="0" y="0"/>
            <a:chExt cx="5760" cy="1920"/>
          </a:xfrm>
        </p:grpSpPr>
        <p:grpSp>
          <p:nvGrpSpPr>
            <p:cNvPr id="42046" name="Group 62"/>
            <p:cNvGrpSpPr>
              <a:grpSpLocks/>
            </p:cNvGrpSpPr>
            <p:nvPr/>
          </p:nvGrpSpPr>
          <p:grpSpPr bwMode="auto">
            <a:xfrm>
              <a:off x="0" y="0"/>
              <a:ext cx="5760" cy="960"/>
              <a:chOff x="0" y="0"/>
              <a:chExt cx="5760" cy="960"/>
            </a:xfrm>
          </p:grpSpPr>
          <p:grpSp>
            <p:nvGrpSpPr>
              <p:cNvPr id="42047" name="Group 63"/>
              <p:cNvGrpSpPr>
                <a:grpSpLocks/>
              </p:cNvGrpSpPr>
              <p:nvPr/>
            </p:nvGrpSpPr>
            <p:grpSpPr bwMode="auto">
              <a:xfrm>
                <a:off x="0" y="0"/>
                <a:ext cx="5760" cy="480"/>
                <a:chOff x="0" y="0"/>
                <a:chExt cx="5760" cy="480"/>
              </a:xfrm>
            </p:grpSpPr>
            <p:pic>
              <p:nvPicPr>
                <p:cNvPr id="42048"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49"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50"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51"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52"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53"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54"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55"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56"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57"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58"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59"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60" name="Picture 7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2061" name="Group 77"/>
              <p:cNvGrpSpPr>
                <a:grpSpLocks/>
              </p:cNvGrpSpPr>
              <p:nvPr/>
            </p:nvGrpSpPr>
            <p:grpSpPr bwMode="auto">
              <a:xfrm>
                <a:off x="0" y="480"/>
                <a:ext cx="5760" cy="480"/>
                <a:chOff x="0" y="0"/>
                <a:chExt cx="5760" cy="480"/>
              </a:xfrm>
            </p:grpSpPr>
            <p:pic>
              <p:nvPicPr>
                <p:cNvPr id="42062"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63"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64"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65"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66"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67"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68"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69"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70"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71"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72"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73"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74" name="Picture 9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2075" name="Group 91"/>
            <p:cNvGrpSpPr>
              <a:grpSpLocks/>
            </p:cNvGrpSpPr>
            <p:nvPr/>
          </p:nvGrpSpPr>
          <p:grpSpPr bwMode="auto">
            <a:xfrm>
              <a:off x="0" y="960"/>
              <a:ext cx="5760" cy="960"/>
              <a:chOff x="0" y="0"/>
              <a:chExt cx="5760" cy="960"/>
            </a:xfrm>
          </p:grpSpPr>
          <p:grpSp>
            <p:nvGrpSpPr>
              <p:cNvPr id="42076" name="Group 92"/>
              <p:cNvGrpSpPr>
                <a:grpSpLocks/>
              </p:cNvGrpSpPr>
              <p:nvPr/>
            </p:nvGrpSpPr>
            <p:grpSpPr bwMode="auto">
              <a:xfrm>
                <a:off x="0" y="0"/>
                <a:ext cx="5760" cy="480"/>
                <a:chOff x="0" y="0"/>
                <a:chExt cx="5760" cy="480"/>
              </a:xfrm>
            </p:grpSpPr>
            <p:pic>
              <p:nvPicPr>
                <p:cNvPr id="42077"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78"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79"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80"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81"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82"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83"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84"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85"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86"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87"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88"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89" name="Picture 10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2090" name="Group 106"/>
              <p:cNvGrpSpPr>
                <a:grpSpLocks/>
              </p:cNvGrpSpPr>
              <p:nvPr/>
            </p:nvGrpSpPr>
            <p:grpSpPr bwMode="auto">
              <a:xfrm>
                <a:off x="0" y="480"/>
                <a:ext cx="5760" cy="480"/>
                <a:chOff x="0" y="0"/>
                <a:chExt cx="5760" cy="480"/>
              </a:xfrm>
            </p:grpSpPr>
            <p:pic>
              <p:nvPicPr>
                <p:cNvPr id="42091"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92"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93"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94"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95"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96"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97"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98"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099"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00"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01"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02"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03" name="Picture 11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42104" name="Group 120"/>
          <p:cNvGrpSpPr>
            <a:grpSpLocks/>
          </p:cNvGrpSpPr>
          <p:nvPr/>
        </p:nvGrpSpPr>
        <p:grpSpPr bwMode="auto">
          <a:xfrm>
            <a:off x="0" y="3048000"/>
            <a:ext cx="9144000" cy="3048000"/>
            <a:chOff x="0" y="0"/>
            <a:chExt cx="5760" cy="1920"/>
          </a:xfrm>
        </p:grpSpPr>
        <p:grpSp>
          <p:nvGrpSpPr>
            <p:cNvPr id="42105" name="Group 121"/>
            <p:cNvGrpSpPr>
              <a:grpSpLocks/>
            </p:cNvGrpSpPr>
            <p:nvPr/>
          </p:nvGrpSpPr>
          <p:grpSpPr bwMode="auto">
            <a:xfrm>
              <a:off x="0" y="0"/>
              <a:ext cx="5760" cy="960"/>
              <a:chOff x="0" y="0"/>
              <a:chExt cx="5760" cy="960"/>
            </a:xfrm>
          </p:grpSpPr>
          <p:grpSp>
            <p:nvGrpSpPr>
              <p:cNvPr id="42106" name="Group 122"/>
              <p:cNvGrpSpPr>
                <a:grpSpLocks/>
              </p:cNvGrpSpPr>
              <p:nvPr/>
            </p:nvGrpSpPr>
            <p:grpSpPr bwMode="auto">
              <a:xfrm>
                <a:off x="0" y="0"/>
                <a:ext cx="5760" cy="480"/>
                <a:chOff x="0" y="0"/>
                <a:chExt cx="5760" cy="480"/>
              </a:xfrm>
            </p:grpSpPr>
            <p:pic>
              <p:nvPicPr>
                <p:cNvPr id="42107"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08"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09"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10"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11"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12"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13"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14"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15"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16"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17"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18"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19" name="Picture 13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2120" name="Group 136"/>
              <p:cNvGrpSpPr>
                <a:grpSpLocks/>
              </p:cNvGrpSpPr>
              <p:nvPr/>
            </p:nvGrpSpPr>
            <p:grpSpPr bwMode="auto">
              <a:xfrm>
                <a:off x="0" y="480"/>
                <a:ext cx="5760" cy="480"/>
                <a:chOff x="0" y="0"/>
                <a:chExt cx="5760" cy="480"/>
              </a:xfrm>
            </p:grpSpPr>
            <p:pic>
              <p:nvPicPr>
                <p:cNvPr id="42121"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22"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23"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24"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25"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26"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27"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28"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29"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30"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31"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32"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33" name="Picture 14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2134" name="Group 150"/>
            <p:cNvGrpSpPr>
              <a:grpSpLocks/>
            </p:cNvGrpSpPr>
            <p:nvPr/>
          </p:nvGrpSpPr>
          <p:grpSpPr bwMode="auto">
            <a:xfrm>
              <a:off x="0" y="960"/>
              <a:ext cx="5760" cy="960"/>
              <a:chOff x="0" y="0"/>
              <a:chExt cx="5760" cy="960"/>
            </a:xfrm>
          </p:grpSpPr>
          <p:grpSp>
            <p:nvGrpSpPr>
              <p:cNvPr id="42135" name="Group 151"/>
              <p:cNvGrpSpPr>
                <a:grpSpLocks/>
              </p:cNvGrpSpPr>
              <p:nvPr/>
            </p:nvGrpSpPr>
            <p:grpSpPr bwMode="auto">
              <a:xfrm>
                <a:off x="0" y="0"/>
                <a:ext cx="5760" cy="480"/>
                <a:chOff x="0" y="0"/>
                <a:chExt cx="5760" cy="480"/>
              </a:xfrm>
            </p:grpSpPr>
            <p:pic>
              <p:nvPicPr>
                <p:cNvPr id="42136" name="Picture 1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37" name="Picture 1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38" name="Picture 1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39" name="Picture 1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40" name="Picture 1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41" name="Picture 1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42" name="Picture 1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43" name="Picture 1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44" name="Picture 16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45" name="Picture 16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46" name="Picture 16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47" name="Picture 1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48" name="Picture 16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2149" name="Group 165"/>
              <p:cNvGrpSpPr>
                <a:grpSpLocks/>
              </p:cNvGrpSpPr>
              <p:nvPr/>
            </p:nvGrpSpPr>
            <p:grpSpPr bwMode="auto">
              <a:xfrm>
                <a:off x="0" y="480"/>
                <a:ext cx="5760" cy="480"/>
                <a:chOff x="0" y="0"/>
                <a:chExt cx="5760" cy="480"/>
              </a:xfrm>
            </p:grpSpPr>
            <p:pic>
              <p:nvPicPr>
                <p:cNvPr id="42150" name="Picture 1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51" name="Picture 1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52" name="Picture 1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53" name="Picture 1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54" name="Picture 1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55" name="Picture 1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56" name="Picture 1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57" name="Picture 1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58" name="Picture 1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59" name="Picture 1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60" name="Picture 17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61" name="Picture 1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2162" name="Picture 17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42163" name="Rectangle 179"/>
          <p:cNvSpPr>
            <a:spLocks noGrp="1" noChangeArrowheads="1"/>
          </p:cNvSpPr>
          <p:nvPr>
            <p:ph type="title"/>
          </p:nvPr>
        </p:nvSpPr>
        <p:spPr>
          <a:xfrm>
            <a:off x="457200" y="0"/>
            <a:ext cx="8229600" cy="1143000"/>
          </a:xfrm>
        </p:spPr>
        <p:txBody>
          <a:bodyPr/>
          <a:lstStyle/>
          <a:p>
            <a:r>
              <a:rPr lang="en-US" altLang="en-US" sz="4000" b="1"/>
              <a:t>Step 3:</a:t>
            </a:r>
            <a:r>
              <a:rPr lang="en-US" altLang="en-US" sz="4000"/>
              <a:t>  Complete the graphic organizer.</a:t>
            </a:r>
          </a:p>
        </p:txBody>
      </p:sp>
      <p:grpSp>
        <p:nvGrpSpPr>
          <p:cNvPr id="42164" name="Group 180"/>
          <p:cNvGrpSpPr>
            <a:grpSpLocks/>
          </p:cNvGrpSpPr>
          <p:nvPr/>
        </p:nvGrpSpPr>
        <p:grpSpPr bwMode="auto">
          <a:xfrm>
            <a:off x="0" y="0"/>
            <a:ext cx="9144000" cy="6858000"/>
            <a:chOff x="2112" y="2016"/>
            <a:chExt cx="1780" cy="2304"/>
          </a:xfrm>
        </p:grpSpPr>
        <p:graphicFrame>
          <p:nvGraphicFramePr>
            <p:cNvPr id="42165" name="Object 181"/>
            <p:cNvGraphicFramePr>
              <a:graphicFrameLocks noChangeAspect="1"/>
            </p:cNvGraphicFramePr>
            <p:nvPr/>
          </p:nvGraphicFramePr>
          <p:xfrm>
            <a:off x="2112" y="2016"/>
            <a:ext cx="1780" cy="2304"/>
          </p:xfrm>
          <a:graphic>
            <a:graphicData uri="http://schemas.openxmlformats.org/presentationml/2006/ole">
              <mc:AlternateContent xmlns:mc="http://schemas.openxmlformats.org/markup-compatibility/2006">
                <mc:Choice xmlns:v="urn:schemas-microsoft-com:vml" Requires="v">
                  <p:oleObj spid="_x0000_s42178" name="Image" r:id="rId4" imgW="7771429" imgH="10057143" progId="Photoshop.Image.9">
                    <p:embed/>
                  </p:oleObj>
                </mc:Choice>
                <mc:Fallback>
                  <p:oleObj name="Image" r:id="rId4" imgW="7771429" imgH="10057143" progId="Photoshop.Image.9">
                    <p:embed/>
                    <p:pic>
                      <p:nvPicPr>
                        <p:cNvPr id="0" name="Object 18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2" y="2016"/>
                          <a:ext cx="1780" cy="23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2166" name="Line 182"/>
            <p:cNvSpPr>
              <a:spLocks noChangeShapeType="1"/>
            </p:cNvSpPr>
            <p:nvPr/>
          </p:nvSpPr>
          <p:spPr bwMode="auto">
            <a:xfrm>
              <a:off x="3024" y="2016"/>
              <a:ext cx="0" cy="23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67" name="Line 183"/>
            <p:cNvSpPr>
              <a:spLocks noChangeShapeType="1"/>
            </p:cNvSpPr>
            <p:nvPr/>
          </p:nvSpPr>
          <p:spPr bwMode="auto">
            <a:xfrm>
              <a:off x="2112" y="3168"/>
              <a:ext cx="1776"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2168" name="Rectangle 184"/>
            <p:cNvSpPr>
              <a:spLocks noChangeArrowheads="1"/>
            </p:cNvSpPr>
            <p:nvPr/>
          </p:nvSpPr>
          <p:spPr bwMode="auto">
            <a:xfrm>
              <a:off x="2400" y="3024"/>
              <a:ext cx="1152" cy="336"/>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2169" name="Rectangle 185"/>
          <p:cNvSpPr>
            <a:spLocks noGrp="1" noChangeArrowheads="1"/>
          </p:cNvSpPr>
          <p:nvPr>
            <p:ph type="body" idx="1"/>
          </p:nvPr>
        </p:nvSpPr>
        <p:spPr>
          <a:xfrm>
            <a:off x="1676400" y="3048000"/>
            <a:ext cx="5334000" cy="914400"/>
          </a:xfrm>
        </p:spPr>
        <p:txBody>
          <a:bodyPr/>
          <a:lstStyle/>
          <a:p>
            <a:pPr>
              <a:lnSpc>
                <a:spcPct val="80000"/>
              </a:lnSpc>
              <a:buFontTx/>
              <a:buNone/>
            </a:pPr>
            <a:r>
              <a:rPr lang="en-US" altLang="en-US" sz="2400" b="1"/>
              <a:t>It is unfair to punish the entire class for the misbehavior of one student.</a:t>
            </a:r>
          </a:p>
        </p:txBody>
      </p:sp>
      <p:sp>
        <p:nvSpPr>
          <p:cNvPr id="42170" name="Text Box 186"/>
          <p:cNvSpPr txBox="1">
            <a:spLocks noChangeArrowheads="1"/>
          </p:cNvSpPr>
          <p:nvPr/>
        </p:nvSpPr>
        <p:spPr bwMode="auto">
          <a:xfrm>
            <a:off x="228600" y="0"/>
            <a:ext cx="45720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4000" b="1">
                <a:solidFill>
                  <a:schemeClr val="hlink"/>
                </a:solidFill>
              </a:rPr>
              <a:t>This student feels the teacher doesn’t have the nerve to deal with him individually.</a:t>
            </a:r>
          </a:p>
        </p:txBody>
      </p:sp>
      <p:sp>
        <p:nvSpPr>
          <p:cNvPr id="42171" name="Text Box 187"/>
          <p:cNvSpPr txBox="1">
            <a:spLocks noChangeArrowheads="1"/>
          </p:cNvSpPr>
          <p:nvPr/>
        </p:nvSpPr>
        <p:spPr bwMode="auto">
          <a:xfrm>
            <a:off x="5029200" y="381000"/>
            <a:ext cx="34290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400" b="1"/>
              <a:t>Elaborate on one detail.</a:t>
            </a:r>
          </a:p>
        </p:txBody>
      </p:sp>
      <p:sp>
        <p:nvSpPr>
          <p:cNvPr id="42173" name="Text Box 189"/>
          <p:cNvSpPr txBox="1">
            <a:spLocks noChangeArrowheads="1"/>
          </p:cNvSpPr>
          <p:nvPr/>
        </p:nvSpPr>
        <p:spPr bwMode="auto">
          <a:xfrm>
            <a:off x="4648200" y="0"/>
            <a:ext cx="46482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800000"/>
                </a:solidFill>
              </a:rPr>
              <a:t>Example:  It encourages misbehavior by more students.</a:t>
            </a:r>
          </a:p>
          <a:p>
            <a:pPr>
              <a:spcBef>
                <a:spcPct val="50000"/>
              </a:spcBef>
              <a:buFontTx/>
              <a:buChar char="•"/>
            </a:pPr>
            <a:r>
              <a:rPr lang="en-US" altLang="en-US" sz="2400" b="1">
                <a:solidFill>
                  <a:schemeClr val="hlink"/>
                </a:solidFill>
              </a:rPr>
              <a:t>Why behave?</a:t>
            </a:r>
          </a:p>
          <a:p>
            <a:pPr>
              <a:spcBef>
                <a:spcPct val="50000"/>
              </a:spcBef>
              <a:buFontTx/>
              <a:buChar char="•"/>
            </a:pPr>
            <a:r>
              <a:rPr lang="en-US" altLang="en-US" sz="2400" b="1">
                <a:solidFill>
                  <a:srgbClr val="800000"/>
                </a:solidFill>
              </a:rPr>
              <a:t>Join in fun</a:t>
            </a:r>
          </a:p>
          <a:p>
            <a:pPr>
              <a:spcBef>
                <a:spcPct val="50000"/>
              </a:spcBef>
              <a:buFontTx/>
              <a:buChar char="•"/>
            </a:pPr>
            <a:r>
              <a:rPr lang="en-US" altLang="en-US" sz="2400" b="1">
                <a:solidFill>
                  <a:srgbClr val="800000"/>
                </a:solidFill>
              </a:rPr>
              <a:t>No control</a:t>
            </a:r>
          </a:p>
          <a:p>
            <a:pPr>
              <a:spcBef>
                <a:spcPct val="50000"/>
              </a:spcBef>
            </a:pPr>
            <a:endParaRPr lang="en-US" altLang="en-US" sz="2400" b="1">
              <a:solidFill>
                <a:srgbClr val="800000"/>
              </a:solidFill>
            </a:endParaRPr>
          </a:p>
        </p:txBody>
      </p:sp>
      <p:sp>
        <p:nvSpPr>
          <p:cNvPr id="42174" name="Text Box 190"/>
          <p:cNvSpPr txBox="1">
            <a:spLocks noChangeArrowheads="1"/>
          </p:cNvSpPr>
          <p:nvPr/>
        </p:nvSpPr>
        <p:spPr bwMode="auto">
          <a:xfrm>
            <a:off x="4800600" y="228600"/>
            <a:ext cx="4191000" cy="252888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rPr>
              <a:t>The next time everyone will join in since they will receive the punishment anyway.</a:t>
            </a:r>
          </a:p>
        </p:txBody>
      </p:sp>
      <p:sp>
        <p:nvSpPr>
          <p:cNvPr id="42175" name="Text Box 191"/>
          <p:cNvSpPr txBox="1">
            <a:spLocks noChangeArrowheads="1"/>
          </p:cNvSpPr>
          <p:nvPr/>
        </p:nvSpPr>
        <p:spPr bwMode="auto">
          <a:xfrm>
            <a:off x="0" y="3962400"/>
            <a:ext cx="4724400"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800000"/>
                </a:solidFill>
              </a:rPr>
              <a:t>Example: It creates angry feelings.</a:t>
            </a:r>
          </a:p>
          <a:p>
            <a:pPr>
              <a:spcBef>
                <a:spcPct val="50000"/>
              </a:spcBef>
              <a:buFontTx/>
              <a:buChar char="•"/>
            </a:pPr>
            <a:r>
              <a:rPr lang="en-US" altLang="en-US" sz="2400" b="1">
                <a:solidFill>
                  <a:srgbClr val="800000"/>
                </a:solidFill>
              </a:rPr>
              <a:t>Resentful to misbehavior</a:t>
            </a:r>
          </a:p>
          <a:p>
            <a:pPr>
              <a:spcBef>
                <a:spcPct val="50000"/>
              </a:spcBef>
              <a:buFontTx/>
              <a:buChar char="•"/>
            </a:pPr>
            <a:r>
              <a:rPr lang="en-US" altLang="en-US" sz="2400" b="1">
                <a:solidFill>
                  <a:srgbClr val="800000"/>
                </a:solidFill>
              </a:rPr>
              <a:t>Resentful to teacher</a:t>
            </a:r>
          </a:p>
          <a:p>
            <a:pPr>
              <a:spcBef>
                <a:spcPct val="50000"/>
              </a:spcBef>
              <a:buFontTx/>
              <a:buChar char="•"/>
            </a:pPr>
            <a:r>
              <a:rPr lang="en-US" altLang="en-US" sz="2400" b="1">
                <a:solidFill>
                  <a:schemeClr val="hlink"/>
                </a:solidFill>
              </a:rPr>
              <a:t>Negative attitude toward learning.</a:t>
            </a:r>
          </a:p>
        </p:txBody>
      </p:sp>
      <p:sp>
        <p:nvSpPr>
          <p:cNvPr id="42176" name="AutoShape 192"/>
          <p:cNvSpPr>
            <a:spLocks noChangeArrowheads="1"/>
          </p:cNvSpPr>
          <p:nvPr/>
        </p:nvSpPr>
        <p:spPr bwMode="auto">
          <a:xfrm>
            <a:off x="4572000" y="5334000"/>
            <a:ext cx="4191000" cy="1524000"/>
          </a:xfrm>
          <a:prstGeom prst="leftArrow">
            <a:avLst>
              <a:gd name="adj1" fmla="val 50000"/>
              <a:gd name="adj2" fmla="val 68750"/>
            </a:avLst>
          </a:prstGeom>
          <a:solidFill>
            <a:srgbClr val="FFCC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ELABORATE</a:t>
            </a:r>
          </a:p>
        </p:txBody>
      </p:sp>
      <p:sp>
        <p:nvSpPr>
          <p:cNvPr id="42177" name="Rectangle 193"/>
          <p:cNvSpPr>
            <a:spLocks noChangeArrowheads="1"/>
          </p:cNvSpPr>
          <p:nvPr/>
        </p:nvSpPr>
        <p:spPr bwMode="auto">
          <a:xfrm>
            <a:off x="0" y="3962400"/>
            <a:ext cx="4572000" cy="28956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2800" b="1">
                <a:solidFill>
                  <a:schemeClr val="hlink"/>
                </a:solidFill>
              </a:rPr>
              <a:t>Students talk to each other </a:t>
            </a:r>
          </a:p>
          <a:p>
            <a:r>
              <a:rPr lang="en-US" altLang="en-US" sz="2800" b="1">
                <a:solidFill>
                  <a:schemeClr val="hlink"/>
                </a:solidFill>
              </a:rPr>
              <a:t>about teachers, and no one </a:t>
            </a:r>
          </a:p>
          <a:p>
            <a:r>
              <a:rPr lang="en-US" altLang="en-US" sz="2800" b="1">
                <a:solidFill>
                  <a:schemeClr val="hlink"/>
                </a:solidFill>
              </a:rPr>
              <a:t>wants to be in a teacher’s </a:t>
            </a:r>
          </a:p>
          <a:p>
            <a:r>
              <a:rPr lang="en-US" altLang="en-US" sz="2800" b="1">
                <a:solidFill>
                  <a:schemeClr val="hlink"/>
                </a:solidFill>
              </a:rPr>
              <a:t>class who punishes in </a:t>
            </a:r>
          </a:p>
          <a:p>
            <a:r>
              <a:rPr lang="en-US" altLang="en-US" sz="2800" b="1">
                <a:solidFill>
                  <a:schemeClr val="hlink"/>
                </a:solidFill>
              </a:rPr>
              <a:t>this way.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2171"/>
                                        </p:tgtEl>
                                        <p:attrNameLst>
                                          <p:attrName>style.visibility</p:attrName>
                                        </p:attrNameLst>
                                      </p:cBhvr>
                                      <p:to>
                                        <p:strVal val="visible"/>
                                      </p:to>
                                    </p:set>
                                  </p:childTnLst>
                                  <p:subTnLst>
                                    <p:set>
                                      <p:cBhvr override="childStyle">
                                        <p:cTn dur="1" fill="hold" display="0" masterRel="nextClick" afterEffect="1"/>
                                        <p:tgtEl>
                                          <p:spTgt spid="42171"/>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2175"/>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42176"/>
                                        </p:tgtEl>
                                        <p:attrNameLst>
                                          <p:attrName>style.visibility</p:attrName>
                                        </p:attrNameLst>
                                      </p:cBhvr>
                                      <p:to>
                                        <p:strVal val="visible"/>
                                      </p:to>
                                    </p:set>
                                    <p:anim calcmode="lin" valueType="num">
                                      <p:cBhvr additive="base">
                                        <p:cTn id="15" dur="500" fill="hold"/>
                                        <p:tgtEl>
                                          <p:spTgt spid="42176"/>
                                        </p:tgtEl>
                                        <p:attrNameLst>
                                          <p:attrName>ppt_x</p:attrName>
                                        </p:attrNameLst>
                                      </p:cBhvr>
                                      <p:tavLst>
                                        <p:tav tm="0">
                                          <p:val>
                                            <p:strVal val="1+#ppt_w/2"/>
                                          </p:val>
                                        </p:tav>
                                        <p:tav tm="100000">
                                          <p:val>
                                            <p:strVal val="#ppt_x"/>
                                          </p:val>
                                        </p:tav>
                                      </p:tavLst>
                                    </p:anim>
                                    <p:anim calcmode="lin" valueType="num">
                                      <p:cBhvr additive="base">
                                        <p:cTn id="16" dur="500" fill="hold"/>
                                        <p:tgtEl>
                                          <p:spTgt spid="42176"/>
                                        </p:tgtEl>
                                        <p:attrNameLst>
                                          <p:attrName>ppt_y</p:attrName>
                                        </p:attrNameLst>
                                      </p:cBhvr>
                                      <p:tavLst>
                                        <p:tav tm="0">
                                          <p:val>
                                            <p:strVal val="#ppt_y"/>
                                          </p:val>
                                        </p:tav>
                                        <p:tav tm="100000">
                                          <p:val>
                                            <p:strVal val="#ppt_y"/>
                                          </p:val>
                                        </p:tav>
                                      </p:tavLst>
                                    </p:anim>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499"/>
                                          </p:stCondLst>
                                        </p:cTn>
                                        <p:tgtEl>
                                          <p:spTgt spid="4217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2171" grpId="0" autoUpdateAnimBg="0"/>
      <p:bldP spid="42175" grpId="0" autoUpdateAnimBg="0"/>
      <p:bldP spid="42176" grpId="0" animBg="1" autoUpdateAnimBg="0"/>
      <p:bldP spid="42177" grpId="0"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9458" name="Group 2"/>
          <p:cNvGrpSpPr>
            <a:grpSpLocks/>
          </p:cNvGrpSpPr>
          <p:nvPr/>
        </p:nvGrpSpPr>
        <p:grpSpPr bwMode="auto">
          <a:xfrm>
            <a:off x="0" y="3810000"/>
            <a:ext cx="9144000" cy="3048000"/>
            <a:chOff x="0" y="0"/>
            <a:chExt cx="5760" cy="1920"/>
          </a:xfrm>
        </p:grpSpPr>
        <p:grpSp>
          <p:nvGrpSpPr>
            <p:cNvPr id="19459" name="Group 3"/>
            <p:cNvGrpSpPr>
              <a:grpSpLocks/>
            </p:cNvGrpSpPr>
            <p:nvPr/>
          </p:nvGrpSpPr>
          <p:grpSpPr bwMode="auto">
            <a:xfrm>
              <a:off x="0" y="0"/>
              <a:ext cx="5760" cy="960"/>
              <a:chOff x="0" y="0"/>
              <a:chExt cx="5760" cy="960"/>
            </a:xfrm>
          </p:grpSpPr>
          <p:grpSp>
            <p:nvGrpSpPr>
              <p:cNvPr id="19460" name="Group 4"/>
              <p:cNvGrpSpPr>
                <a:grpSpLocks/>
              </p:cNvGrpSpPr>
              <p:nvPr/>
            </p:nvGrpSpPr>
            <p:grpSpPr bwMode="auto">
              <a:xfrm>
                <a:off x="0" y="0"/>
                <a:ext cx="5760" cy="480"/>
                <a:chOff x="0" y="0"/>
                <a:chExt cx="5760" cy="480"/>
              </a:xfrm>
            </p:grpSpPr>
            <p:pic>
              <p:nvPicPr>
                <p:cNvPr id="19461"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62"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63"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64"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65"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66"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67"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68"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69"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70"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71"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72"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73"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474" name="Group 18"/>
              <p:cNvGrpSpPr>
                <a:grpSpLocks/>
              </p:cNvGrpSpPr>
              <p:nvPr/>
            </p:nvGrpSpPr>
            <p:grpSpPr bwMode="auto">
              <a:xfrm>
                <a:off x="0" y="480"/>
                <a:ext cx="5760" cy="480"/>
                <a:chOff x="0" y="0"/>
                <a:chExt cx="5760" cy="480"/>
              </a:xfrm>
            </p:grpSpPr>
            <p:pic>
              <p:nvPicPr>
                <p:cNvPr id="19475"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76"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77"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78"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79"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80"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81"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82"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83"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84"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85"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86"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87"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9488" name="Group 32"/>
            <p:cNvGrpSpPr>
              <a:grpSpLocks/>
            </p:cNvGrpSpPr>
            <p:nvPr/>
          </p:nvGrpSpPr>
          <p:grpSpPr bwMode="auto">
            <a:xfrm>
              <a:off x="0" y="960"/>
              <a:ext cx="5760" cy="960"/>
              <a:chOff x="0" y="0"/>
              <a:chExt cx="5760" cy="960"/>
            </a:xfrm>
          </p:grpSpPr>
          <p:grpSp>
            <p:nvGrpSpPr>
              <p:cNvPr id="19489" name="Group 33"/>
              <p:cNvGrpSpPr>
                <a:grpSpLocks/>
              </p:cNvGrpSpPr>
              <p:nvPr/>
            </p:nvGrpSpPr>
            <p:grpSpPr bwMode="auto">
              <a:xfrm>
                <a:off x="0" y="0"/>
                <a:ext cx="5760" cy="480"/>
                <a:chOff x="0" y="0"/>
                <a:chExt cx="5760" cy="480"/>
              </a:xfrm>
            </p:grpSpPr>
            <p:pic>
              <p:nvPicPr>
                <p:cNvPr id="19490"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91"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92"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93"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94"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95"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96"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97"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98"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499"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00"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01"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02"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503" name="Group 47"/>
              <p:cNvGrpSpPr>
                <a:grpSpLocks/>
              </p:cNvGrpSpPr>
              <p:nvPr/>
            </p:nvGrpSpPr>
            <p:grpSpPr bwMode="auto">
              <a:xfrm>
                <a:off x="0" y="480"/>
                <a:ext cx="5760" cy="480"/>
                <a:chOff x="0" y="0"/>
                <a:chExt cx="5760" cy="480"/>
              </a:xfrm>
            </p:grpSpPr>
            <p:pic>
              <p:nvPicPr>
                <p:cNvPr id="19504"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05"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06"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07"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08"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09"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10"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11"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12"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13"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14"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15"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16"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9518" name="Group 62"/>
          <p:cNvGrpSpPr>
            <a:grpSpLocks/>
          </p:cNvGrpSpPr>
          <p:nvPr/>
        </p:nvGrpSpPr>
        <p:grpSpPr bwMode="auto">
          <a:xfrm>
            <a:off x="0" y="0"/>
            <a:ext cx="9144000" cy="1524000"/>
            <a:chOff x="0" y="0"/>
            <a:chExt cx="5760" cy="960"/>
          </a:xfrm>
        </p:grpSpPr>
        <p:grpSp>
          <p:nvGrpSpPr>
            <p:cNvPr id="19519" name="Group 63"/>
            <p:cNvGrpSpPr>
              <a:grpSpLocks/>
            </p:cNvGrpSpPr>
            <p:nvPr/>
          </p:nvGrpSpPr>
          <p:grpSpPr bwMode="auto">
            <a:xfrm>
              <a:off x="0" y="0"/>
              <a:ext cx="5760" cy="480"/>
              <a:chOff x="0" y="0"/>
              <a:chExt cx="5760" cy="480"/>
            </a:xfrm>
          </p:grpSpPr>
          <p:pic>
            <p:nvPicPr>
              <p:cNvPr id="19520"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21"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22"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23"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24"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25"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26"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27"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28"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29"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30"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31"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32" name="Picture 7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533" name="Group 77"/>
            <p:cNvGrpSpPr>
              <a:grpSpLocks/>
            </p:cNvGrpSpPr>
            <p:nvPr/>
          </p:nvGrpSpPr>
          <p:grpSpPr bwMode="auto">
            <a:xfrm>
              <a:off x="0" y="480"/>
              <a:ext cx="5760" cy="480"/>
              <a:chOff x="0" y="0"/>
              <a:chExt cx="5760" cy="480"/>
            </a:xfrm>
          </p:grpSpPr>
          <p:pic>
            <p:nvPicPr>
              <p:cNvPr id="19534"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35"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36"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37"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38"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39"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40"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41"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42"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43"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44"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45"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46" name="Picture 9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9547" name="Group 91"/>
          <p:cNvGrpSpPr>
            <a:grpSpLocks/>
          </p:cNvGrpSpPr>
          <p:nvPr/>
        </p:nvGrpSpPr>
        <p:grpSpPr bwMode="auto">
          <a:xfrm>
            <a:off x="0" y="1524000"/>
            <a:ext cx="9144000" cy="1524000"/>
            <a:chOff x="0" y="0"/>
            <a:chExt cx="5760" cy="960"/>
          </a:xfrm>
        </p:grpSpPr>
        <p:grpSp>
          <p:nvGrpSpPr>
            <p:cNvPr id="19548" name="Group 92"/>
            <p:cNvGrpSpPr>
              <a:grpSpLocks/>
            </p:cNvGrpSpPr>
            <p:nvPr/>
          </p:nvGrpSpPr>
          <p:grpSpPr bwMode="auto">
            <a:xfrm>
              <a:off x="0" y="0"/>
              <a:ext cx="5760" cy="480"/>
              <a:chOff x="0" y="0"/>
              <a:chExt cx="5760" cy="480"/>
            </a:xfrm>
          </p:grpSpPr>
          <p:pic>
            <p:nvPicPr>
              <p:cNvPr id="19549"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50"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51"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52"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53"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54"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55"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56"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57"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58"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59"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60"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61" name="Picture 10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562" name="Group 106"/>
            <p:cNvGrpSpPr>
              <a:grpSpLocks/>
            </p:cNvGrpSpPr>
            <p:nvPr/>
          </p:nvGrpSpPr>
          <p:grpSpPr bwMode="auto">
            <a:xfrm>
              <a:off x="0" y="480"/>
              <a:ext cx="5760" cy="480"/>
              <a:chOff x="0" y="0"/>
              <a:chExt cx="5760" cy="480"/>
            </a:xfrm>
          </p:grpSpPr>
          <p:pic>
            <p:nvPicPr>
              <p:cNvPr id="19563"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64"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65"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66"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67"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68"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69"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70"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71"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72"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73"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74"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575" name="Picture 11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19635" name="Rectangle 179"/>
          <p:cNvSpPr>
            <a:spLocks noGrp="1" noChangeArrowheads="1"/>
          </p:cNvSpPr>
          <p:nvPr>
            <p:ph type="title"/>
          </p:nvPr>
        </p:nvSpPr>
        <p:spPr>
          <a:xfrm>
            <a:off x="457200" y="0"/>
            <a:ext cx="8229600" cy="1143000"/>
          </a:xfrm>
        </p:spPr>
        <p:txBody>
          <a:bodyPr/>
          <a:lstStyle/>
          <a:p>
            <a:r>
              <a:rPr lang="en-US" altLang="en-US" b="1"/>
              <a:t>Step 5:  Add transitions</a:t>
            </a:r>
            <a:r>
              <a:rPr lang="en-US" altLang="en-US"/>
              <a:t>.</a:t>
            </a:r>
          </a:p>
        </p:txBody>
      </p:sp>
      <p:sp>
        <p:nvSpPr>
          <p:cNvPr id="19648" name="Rectangle 192"/>
          <p:cNvSpPr>
            <a:spLocks noGrp="1" noChangeArrowheads="1"/>
          </p:cNvSpPr>
          <p:nvPr>
            <p:ph type="body" idx="1"/>
          </p:nvPr>
        </p:nvSpPr>
        <p:spPr>
          <a:xfrm>
            <a:off x="457200" y="1447800"/>
            <a:ext cx="8229600" cy="4525963"/>
          </a:xfrm>
        </p:spPr>
        <p:txBody>
          <a:bodyPr/>
          <a:lstStyle/>
          <a:p>
            <a:endParaRPr lang="en-US" altLang="en-US"/>
          </a:p>
        </p:txBody>
      </p:sp>
      <p:grpSp>
        <p:nvGrpSpPr>
          <p:cNvPr id="19649" name="Group 193"/>
          <p:cNvGrpSpPr>
            <a:grpSpLocks/>
          </p:cNvGrpSpPr>
          <p:nvPr/>
        </p:nvGrpSpPr>
        <p:grpSpPr bwMode="auto">
          <a:xfrm>
            <a:off x="0" y="2286000"/>
            <a:ext cx="9144000" cy="1524000"/>
            <a:chOff x="0" y="0"/>
            <a:chExt cx="5760" cy="960"/>
          </a:xfrm>
        </p:grpSpPr>
        <p:grpSp>
          <p:nvGrpSpPr>
            <p:cNvPr id="19650" name="Group 194"/>
            <p:cNvGrpSpPr>
              <a:grpSpLocks/>
            </p:cNvGrpSpPr>
            <p:nvPr/>
          </p:nvGrpSpPr>
          <p:grpSpPr bwMode="auto">
            <a:xfrm>
              <a:off x="0" y="0"/>
              <a:ext cx="5760" cy="480"/>
              <a:chOff x="0" y="0"/>
              <a:chExt cx="5760" cy="480"/>
            </a:xfrm>
          </p:grpSpPr>
          <p:pic>
            <p:nvPicPr>
              <p:cNvPr id="19651" name="Picture 1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52" name="Picture 1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53" name="Picture 1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54" name="Picture 1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55" name="Picture 1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56" name="Picture 2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57" name="Picture 2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58" name="Picture 2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59" name="Picture 2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60" name="Picture 20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61" name="Picture 20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62" name="Picture 20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63" name="Picture 20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9664" name="Group 208"/>
            <p:cNvGrpSpPr>
              <a:grpSpLocks/>
            </p:cNvGrpSpPr>
            <p:nvPr/>
          </p:nvGrpSpPr>
          <p:grpSpPr bwMode="auto">
            <a:xfrm>
              <a:off x="0" y="480"/>
              <a:ext cx="5760" cy="480"/>
              <a:chOff x="0" y="0"/>
              <a:chExt cx="5760" cy="480"/>
            </a:xfrm>
          </p:grpSpPr>
          <p:pic>
            <p:nvPicPr>
              <p:cNvPr id="19665" name="Picture 2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66" name="Picture 2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67" name="Picture 2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68" name="Picture 2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69" name="Picture 2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70" name="Picture 2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71" name="Picture 2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72" name="Picture 2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73" name="Picture 2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74" name="Picture 21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75" name="Picture 2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76" name="Picture 2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9677" name="Picture 22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9700" name="Group 244"/>
          <p:cNvGrpSpPr>
            <a:grpSpLocks/>
          </p:cNvGrpSpPr>
          <p:nvPr/>
        </p:nvGrpSpPr>
        <p:grpSpPr bwMode="auto">
          <a:xfrm>
            <a:off x="381000" y="1295400"/>
            <a:ext cx="4724400" cy="5562600"/>
            <a:chOff x="240" y="816"/>
            <a:chExt cx="2976" cy="3504"/>
          </a:xfrm>
        </p:grpSpPr>
        <p:graphicFrame>
          <p:nvGraphicFramePr>
            <p:cNvPr id="19679" name="Object 223"/>
            <p:cNvGraphicFramePr>
              <a:graphicFrameLocks noChangeAspect="1"/>
            </p:cNvGraphicFramePr>
            <p:nvPr/>
          </p:nvGraphicFramePr>
          <p:xfrm>
            <a:off x="240" y="816"/>
            <a:ext cx="2976" cy="3504"/>
          </p:xfrm>
          <a:graphic>
            <a:graphicData uri="http://schemas.openxmlformats.org/presentationml/2006/ole">
              <mc:AlternateContent xmlns:mc="http://schemas.openxmlformats.org/markup-compatibility/2006">
                <mc:Choice xmlns:v="urn:schemas-microsoft-com:vml" Requires="v">
                  <p:oleObj spid="_x0000_s19702" name="Image" r:id="rId4" imgW="7771429" imgH="10057143" progId="Photoshop.Image.9">
                    <p:embed/>
                  </p:oleObj>
                </mc:Choice>
                <mc:Fallback>
                  <p:oleObj name="Image" r:id="rId4" imgW="7771429" imgH="10057143" progId="Photoshop.Image.9">
                    <p:embed/>
                    <p:pic>
                      <p:nvPicPr>
                        <p:cNvPr id="0" name="Object 22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 y="816"/>
                          <a:ext cx="2976" cy="35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680" name="Line 224"/>
            <p:cNvSpPr>
              <a:spLocks noChangeShapeType="1"/>
            </p:cNvSpPr>
            <p:nvPr/>
          </p:nvSpPr>
          <p:spPr bwMode="auto">
            <a:xfrm>
              <a:off x="1765" y="816"/>
              <a:ext cx="0" cy="35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681" name="Line 225"/>
            <p:cNvSpPr>
              <a:spLocks noChangeShapeType="1"/>
            </p:cNvSpPr>
            <p:nvPr/>
          </p:nvSpPr>
          <p:spPr bwMode="auto">
            <a:xfrm>
              <a:off x="240" y="2568"/>
              <a:ext cx="2969"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9682" name="Rectangle 226"/>
            <p:cNvSpPr>
              <a:spLocks noChangeArrowheads="1"/>
            </p:cNvSpPr>
            <p:nvPr/>
          </p:nvSpPr>
          <p:spPr bwMode="auto">
            <a:xfrm>
              <a:off x="720" y="2160"/>
              <a:ext cx="1926" cy="511"/>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9683" name="Text Box 227"/>
          <p:cNvSpPr txBox="1">
            <a:spLocks noChangeArrowheads="1"/>
          </p:cNvSpPr>
          <p:nvPr/>
        </p:nvSpPr>
        <p:spPr bwMode="auto">
          <a:xfrm>
            <a:off x="457200" y="1371600"/>
            <a:ext cx="2057400" cy="200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800000"/>
                </a:solidFill>
              </a:rPr>
              <a:t>Example:  It does not solve the problem.</a:t>
            </a:r>
          </a:p>
          <a:p>
            <a:pPr>
              <a:spcBef>
                <a:spcPct val="50000"/>
              </a:spcBef>
              <a:buFontTx/>
              <a:buChar char="•"/>
            </a:pPr>
            <a:r>
              <a:rPr lang="en-US" altLang="en-US" sz="1400" b="1">
                <a:solidFill>
                  <a:srgbClr val="800000"/>
                </a:solidFill>
              </a:rPr>
              <a:t>Got away with it</a:t>
            </a:r>
          </a:p>
          <a:p>
            <a:pPr>
              <a:spcBef>
                <a:spcPct val="50000"/>
              </a:spcBef>
              <a:buFontTx/>
              <a:buChar char="•"/>
            </a:pPr>
            <a:r>
              <a:rPr lang="en-US" altLang="en-US" sz="1400" b="1">
                <a:solidFill>
                  <a:srgbClr val="800000"/>
                </a:solidFill>
              </a:rPr>
              <a:t>Continues </a:t>
            </a:r>
          </a:p>
          <a:p>
            <a:pPr>
              <a:spcBef>
                <a:spcPct val="50000"/>
              </a:spcBef>
              <a:buFontTx/>
              <a:buChar char="•"/>
            </a:pPr>
            <a:endParaRPr lang="en-US" altLang="en-US" sz="1400" b="1">
              <a:solidFill>
                <a:srgbClr val="800000"/>
              </a:solidFill>
            </a:endParaRPr>
          </a:p>
          <a:p>
            <a:pPr>
              <a:spcBef>
                <a:spcPct val="50000"/>
              </a:spcBef>
              <a:buFontTx/>
              <a:buChar char="•"/>
            </a:pPr>
            <a:r>
              <a:rPr lang="en-US" altLang="en-US" sz="1400" b="1">
                <a:solidFill>
                  <a:srgbClr val="800000"/>
                </a:solidFill>
              </a:rPr>
              <a:t>Knows punishment next time</a:t>
            </a:r>
          </a:p>
        </p:txBody>
      </p:sp>
      <p:sp>
        <p:nvSpPr>
          <p:cNvPr id="19684" name="Text Box 228"/>
          <p:cNvSpPr txBox="1">
            <a:spLocks noChangeArrowheads="1"/>
          </p:cNvSpPr>
          <p:nvPr/>
        </p:nvSpPr>
        <p:spPr bwMode="auto">
          <a:xfrm>
            <a:off x="2819400" y="1295400"/>
            <a:ext cx="2133600" cy="201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encourages misbehavior by more students.</a:t>
            </a:r>
          </a:p>
          <a:p>
            <a:pPr>
              <a:spcBef>
                <a:spcPct val="50000"/>
              </a:spcBef>
              <a:buFontTx/>
              <a:buChar char="•"/>
            </a:pPr>
            <a:r>
              <a:rPr lang="en-US" altLang="en-US" sz="1200" b="1">
                <a:solidFill>
                  <a:srgbClr val="800000"/>
                </a:solidFill>
              </a:rPr>
              <a:t>Why behave?</a:t>
            </a:r>
          </a:p>
          <a:p>
            <a:pPr>
              <a:spcBef>
                <a:spcPct val="50000"/>
              </a:spcBef>
              <a:buFontTx/>
              <a:buChar char="•"/>
            </a:pPr>
            <a:endParaRPr lang="en-US" altLang="en-US" sz="1200" b="1">
              <a:solidFill>
                <a:srgbClr val="800000"/>
              </a:solidFill>
            </a:endParaRPr>
          </a:p>
          <a:p>
            <a:pPr>
              <a:spcBef>
                <a:spcPct val="50000"/>
              </a:spcBef>
              <a:buFontTx/>
              <a:buChar char="•"/>
            </a:pPr>
            <a:endParaRPr lang="en-US" altLang="en-US" sz="1200" b="1">
              <a:solidFill>
                <a:srgbClr val="800000"/>
              </a:solidFill>
            </a:endParaRPr>
          </a:p>
          <a:p>
            <a:pPr>
              <a:spcBef>
                <a:spcPct val="50000"/>
              </a:spcBef>
              <a:buFontTx/>
              <a:buChar char="•"/>
            </a:pPr>
            <a:r>
              <a:rPr lang="en-US" altLang="en-US" sz="1200" b="1">
                <a:solidFill>
                  <a:srgbClr val="800000"/>
                </a:solidFill>
              </a:rPr>
              <a:t>Join in fun</a:t>
            </a:r>
          </a:p>
          <a:p>
            <a:pPr>
              <a:spcBef>
                <a:spcPct val="50000"/>
              </a:spcBef>
              <a:buFontTx/>
              <a:buChar char="•"/>
            </a:pPr>
            <a:r>
              <a:rPr lang="en-US" altLang="en-US" sz="1200" b="1">
                <a:solidFill>
                  <a:srgbClr val="800000"/>
                </a:solidFill>
              </a:rPr>
              <a:t>No control</a:t>
            </a:r>
          </a:p>
        </p:txBody>
      </p:sp>
      <p:sp>
        <p:nvSpPr>
          <p:cNvPr id="19685" name="Text Box 229"/>
          <p:cNvSpPr txBox="1">
            <a:spLocks noChangeArrowheads="1"/>
          </p:cNvSpPr>
          <p:nvPr/>
        </p:nvSpPr>
        <p:spPr bwMode="auto">
          <a:xfrm>
            <a:off x="304800" y="4191000"/>
            <a:ext cx="23622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creates angry feelings toward classmates.</a:t>
            </a:r>
          </a:p>
          <a:p>
            <a:pPr>
              <a:spcBef>
                <a:spcPct val="50000"/>
              </a:spcBef>
              <a:buFontTx/>
              <a:buChar char="•"/>
            </a:pPr>
            <a:r>
              <a:rPr lang="en-US" altLang="en-US" sz="1200" b="1">
                <a:solidFill>
                  <a:srgbClr val="800000"/>
                </a:solidFill>
              </a:rPr>
              <a:t>Resentful to misbehavior</a:t>
            </a:r>
          </a:p>
          <a:p>
            <a:pPr>
              <a:spcBef>
                <a:spcPct val="50000"/>
              </a:spcBef>
              <a:buFontTx/>
              <a:buChar char="•"/>
            </a:pPr>
            <a:r>
              <a:rPr lang="en-US" altLang="en-US" sz="1200" b="1">
                <a:solidFill>
                  <a:srgbClr val="800000"/>
                </a:solidFill>
              </a:rPr>
              <a:t>Resentful to teacher</a:t>
            </a:r>
          </a:p>
          <a:p>
            <a:pPr>
              <a:spcBef>
                <a:spcPct val="50000"/>
              </a:spcBef>
              <a:buFontTx/>
              <a:buChar char="•"/>
            </a:pPr>
            <a:r>
              <a:rPr lang="en-US" altLang="en-US" sz="1200" b="1">
                <a:solidFill>
                  <a:srgbClr val="800000"/>
                </a:solidFill>
              </a:rPr>
              <a:t>Negative attitude toward learning.</a:t>
            </a:r>
          </a:p>
        </p:txBody>
      </p:sp>
      <p:sp>
        <p:nvSpPr>
          <p:cNvPr id="19686" name="Text Box 230"/>
          <p:cNvSpPr txBox="1">
            <a:spLocks noChangeArrowheads="1"/>
          </p:cNvSpPr>
          <p:nvPr/>
        </p:nvSpPr>
        <p:spPr bwMode="auto">
          <a:xfrm>
            <a:off x="2819400" y="4419600"/>
            <a:ext cx="20574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It is unfair to punish the entire class for the misbehavior of one student.  This method of classroom control doesn’t solve the problem.  It encourages misbehavior by students who might have been behaving properly.  It also creates feelings of anger toward classmates.</a:t>
            </a:r>
          </a:p>
        </p:txBody>
      </p:sp>
      <p:sp>
        <p:nvSpPr>
          <p:cNvPr id="19687" name="Rectangle 231"/>
          <p:cNvSpPr>
            <a:spLocks noChangeArrowheads="1"/>
          </p:cNvSpPr>
          <p:nvPr/>
        </p:nvSpPr>
        <p:spPr bwMode="auto">
          <a:xfrm>
            <a:off x="1524000" y="3581400"/>
            <a:ext cx="2590800" cy="60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pPr>
            <a:r>
              <a:rPr lang="en-US" altLang="en-US" sz="1400" b="1"/>
              <a:t>It is unfair to punish the entire class for the misbehavior of one student.</a:t>
            </a:r>
          </a:p>
        </p:txBody>
      </p:sp>
      <p:sp>
        <p:nvSpPr>
          <p:cNvPr id="19688" name="Rectangle 232"/>
          <p:cNvSpPr>
            <a:spLocks noChangeArrowheads="1"/>
          </p:cNvSpPr>
          <p:nvPr/>
        </p:nvSpPr>
        <p:spPr bwMode="auto">
          <a:xfrm>
            <a:off x="609600" y="2438400"/>
            <a:ext cx="2270125"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b="1">
                <a:solidFill>
                  <a:schemeClr val="hlink"/>
                </a:solidFill>
              </a:rPr>
              <a:t>This student feels the teacher doesn’t have the nerve to deal with him individually.</a:t>
            </a:r>
          </a:p>
        </p:txBody>
      </p:sp>
      <p:sp>
        <p:nvSpPr>
          <p:cNvPr id="19689" name="Rectangle 233"/>
          <p:cNvSpPr>
            <a:spLocks noChangeArrowheads="1"/>
          </p:cNvSpPr>
          <p:nvPr/>
        </p:nvSpPr>
        <p:spPr bwMode="auto">
          <a:xfrm>
            <a:off x="2819400" y="2209800"/>
            <a:ext cx="22098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chemeClr val="hlink"/>
                </a:solidFill>
              </a:rPr>
              <a:t>The next time everyone will join in since they will receive the punishment anyway.</a:t>
            </a:r>
          </a:p>
        </p:txBody>
      </p:sp>
      <p:sp>
        <p:nvSpPr>
          <p:cNvPr id="19690" name="Rectangle 234"/>
          <p:cNvSpPr>
            <a:spLocks noChangeArrowheads="1"/>
          </p:cNvSpPr>
          <p:nvPr/>
        </p:nvSpPr>
        <p:spPr bwMode="auto">
          <a:xfrm>
            <a:off x="381000" y="5562600"/>
            <a:ext cx="24384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a:solidFill>
                  <a:schemeClr val="hlink"/>
                </a:solidFill>
              </a:rPr>
              <a:t>Students talk to each other </a:t>
            </a:r>
          </a:p>
          <a:p>
            <a:r>
              <a:rPr lang="en-US" altLang="en-US" sz="900">
                <a:solidFill>
                  <a:schemeClr val="hlink"/>
                </a:solidFill>
              </a:rPr>
              <a:t>about teachers, and no one </a:t>
            </a:r>
          </a:p>
          <a:p>
            <a:r>
              <a:rPr lang="en-US" altLang="en-US" sz="900">
                <a:solidFill>
                  <a:schemeClr val="hlink"/>
                </a:solidFill>
              </a:rPr>
              <a:t>wants to be in a teacher’s </a:t>
            </a:r>
          </a:p>
          <a:p>
            <a:r>
              <a:rPr lang="en-US" altLang="en-US" sz="900">
                <a:solidFill>
                  <a:schemeClr val="hlink"/>
                </a:solidFill>
              </a:rPr>
              <a:t>class who punishes in </a:t>
            </a:r>
          </a:p>
          <a:p>
            <a:r>
              <a:rPr lang="en-US" altLang="en-US" sz="900">
                <a:solidFill>
                  <a:schemeClr val="hlink"/>
                </a:solidFill>
              </a:rPr>
              <a:t>this way.</a:t>
            </a:r>
          </a:p>
        </p:txBody>
      </p:sp>
      <p:sp>
        <p:nvSpPr>
          <p:cNvPr id="19691" name="Oval 235"/>
          <p:cNvSpPr>
            <a:spLocks noChangeArrowheads="1"/>
          </p:cNvSpPr>
          <p:nvPr/>
        </p:nvSpPr>
        <p:spPr bwMode="auto">
          <a:xfrm>
            <a:off x="0" y="838200"/>
            <a:ext cx="1524000" cy="533400"/>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example,</a:t>
            </a:r>
          </a:p>
        </p:txBody>
      </p:sp>
      <p:sp>
        <p:nvSpPr>
          <p:cNvPr id="19692" name="Oval 236"/>
          <p:cNvSpPr>
            <a:spLocks noChangeArrowheads="1"/>
          </p:cNvSpPr>
          <p:nvPr/>
        </p:nvSpPr>
        <p:spPr bwMode="auto">
          <a:xfrm>
            <a:off x="4191000" y="838200"/>
            <a:ext cx="1524000" cy="533400"/>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Moreover,</a:t>
            </a:r>
          </a:p>
        </p:txBody>
      </p:sp>
      <p:sp>
        <p:nvSpPr>
          <p:cNvPr id="19693" name="Oval 237"/>
          <p:cNvSpPr>
            <a:spLocks noChangeArrowheads="1"/>
          </p:cNvSpPr>
          <p:nvPr/>
        </p:nvSpPr>
        <p:spPr bwMode="auto">
          <a:xfrm>
            <a:off x="0" y="3429000"/>
            <a:ext cx="1600200" cy="685800"/>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In other </a:t>
            </a:r>
          </a:p>
          <a:p>
            <a:pPr algn="ctr"/>
            <a:r>
              <a:rPr lang="en-US" altLang="en-US" b="1"/>
              <a:t>words,</a:t>
            </a:r>
          </a:p>
        </p:txBody>
      </p:sp>
      <p:sp>
        <p:nvSpPr>
          <p:cNvPr id="19694" name="Oval 238"/>
          <p:cNvSpPr>
            <a:spLocks noChangeArrowheads="1"/>
          </p:cNvSpPr>
          <p:nvPr/>
        </p:nvSpPr>
        <p:spPr bwMode="auto">
          <a:xfrm>
            <a:off x="3962400" y="3505200"/>
            <a:ext cx="1600200" cy="685800"/>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these </a:t>
            </a:r>
          </a:p>
          <a:p>
            <a:pPr algn="ctr"/>
            <a:r>
              <a:rPr lang="en-US" altLang="en-US" b="1"/>
              <a:t>reasons,</a:t>
            </a:r>
          </a:p>
        </p:txBody>
      </p:sp>
      <p:pic>
        <p:nvPicPr>
          <p:cNvPr id="19695" name="Picture 239" descr="pencilaminate"/>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a:off x="6400800" y="3962400"/>
            <a:ext cx="2743200" cy="2743200"/>
          </a:xfrm>
          <a:prstGeom prst="rect">
            <a:avLst/>
          </a:prstGeom>
          <a:noFill/>
          <a:extLst>
            <a:ext uri="{909E8E84-426E-40DD-AFC4-6F175D3DCCD1}">
              <a14:hiddenFill xmlns:a14="http://schemas.microsoft.com/office/drawing/2010/main">
                <a:solidFill>
                  <a:srgbClr val="FFFFFF"/>
                </a:solidFill>
              </a14:hiddenFill>
            </a:ext>
          </a:extLst>
        </p:spPr>
      </p:pic>
      <p:sp>
        <p:nvSpPr>
          <p:cNvPr id="19696" name="AutoShape 240"/>
          <p:cNvSpPr>
            <a:spLocks noChangeArrowheads="1"/>
          </p:cNvSpPr>
          <p:nvPr/>
        </p:nvSpPr>
        <p:spPr bwMode="auto">
          <a:xfrm>
            <a:off x="5181600" y="1295400"/>
            <a:ext cx="3581400" cy="2133600"/>
          </a:xfrm>
          <a:prstGeom prst="wedgeEllipseCallout">
            <a:avLst>
              <a:gd name="adj1" fmla="val 20213"/>
              <a:gd name="adj2" fmla="val 86384"/>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en-US" altLang="en-US" sz="2800" b="1"/>
              <a:t>A list of transition words is </a:t>
            </a:r>
            <a:r>
              <a:rPr lang="en-US" altLang="en-US" sz="2800" b="1">
                <a:hlinkClick r:id="rId7"/>
              </a:rPr>
              <a:t>online</a:t>
            </a:r>
            <a:r>
              <a:rPr lang="en-US" altLang="en-US" sz="2800" b="1"/>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10" name="Group 2"/>
          <p:cNvGrpSpPr>
            <a:grpSpLocks/>
          </p:cNvGrpSpPr>
          <p:nvPr/>
        </p:nvGrpSpPr>
        <p:grpSpPr bwMode="auto">
          <a:xfrm>
            <a:off x="0" y="3810000"/>
            <a:ext cx="9144000" cy="3048000"/>
            <a:chOff x="0" y="0"/>
            <a:chExt cx="5760" cy="1920"/>
          </a:xfrm>
        </p:grpSpPr>
        <p:grpSp>
          <p:nvGrpSpPr>
            <p:cNvPr id="43011" name="Group 3"/>
            <p:cNvGrpSpPr>
              <a:grpSpLocks/>
            </p:cNvGrpSpPr>
            <p:nvPr/>
          </p:nvGrpSpPr>
          <p:grpSpPr bwMode="auto">
            <a:xfrm>
              <a:off x="0" y="0"/>
              <a:ext cx="5760" cy="960"/>
              <a:chOff x="0" y="0"/>
              <a:chExt cx="5760" cy="960"/>
            </a:xfrm>
          </p:grpSpPr>
          <p:grpSp>
            <p:nvGrpSpPr>
              <p:cNvPr id="43012" name="Group 4"/>
              <p:cNvGrpSpPr>
                <a:grpSpLocks/>
              </p:cNvGrpSpPr>
              <p:nvPr/>
            </p:nvGrpSpPr>
            <p:grpSpPr bwMode="auto">
              <a:xfrm>
                <a:off x="0" y="0"/>
                <a:ext cx="5760" cy="480"/>
                <a:chOff x="0" y="0"/>
                <a:chExt cx="5760" cy="480"/>
              </a:xfrm>
            </p:grpSpPr>
            <p:pic>
              <p:nvPicPr>
                <p:cNvPr id="43013"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14"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15"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16"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17"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18"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19"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20"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21"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22"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23"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24"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25"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3026" name="Group 18"/>
              <p:cNvGrpSpPr>
                <a:grpSpLocks/>
              </p:cNvGrpSpPr>
              <p:nvPr/>
            </p:nvGrpSpPr>
            <p:grpSpPr bwMode="auto">
              <a:xfrm>
                <a:off x="0" y="480"/>
                <a:ext cx="5760" cy="480"/>
                <a:chOff x="0" y="0"/>
                <a:chExt cx="5760" cy="480"/>
              </a:xfrm>
            </p:grpSpPr>
            <p:pic>
              <p:nvPicPr>
                <p:cNvPr id="43027"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28"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29"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30"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31"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32"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33"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34"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35"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36"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37"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38"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39"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3040" name="Group 32"/>
            <p:cNvGrpSpPr>
              <a:grpSpLocks/>
            </p:cNvGrpSpPr>
            <p:nvPr/>
          </p:nvGrpSpPr>
          <p:grpSpPr bwMode="auto">
            <a:xfrm>
              <a:off x="0" y="960"/>
              <a:ext cx="5760" cy="960"/>
              <a:chOff x="0" y="0"/>
              <a:chExt cx="5760" cy="960"/>
            </a:xfrm>
          </p:grpSpPr>
          <p:grpSp>
            <p:nvGrpSpPr>
              <p:cNvPr id="43041" name="Group 33"/>
              <p:cNvGrpSpPr>
                <a:grpSpLocks/>
              </p:cNvGrpSpPr>
              <p:nvPr/>
            </p:nvGrpSpPr>
            <p:grpSpPr bwMode="auto">
              <a:xfrm>
                <a:off x="0" y="0"/>
                <a:ext cx="5760" cy="480"/>
                <a:chOff x="0" y="0"/>
                <a:chExt cx="5760" cy="480"/>
              </a:xfrm>
            </p:grpSpPr>
            <p:pic>
              <p:nvPicPr>
                <p:cNvPr id="43042"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43"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44"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45"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46"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47"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48"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49"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50"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51"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52"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53"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54"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3055" name="Group 47"/>
              <p:cNvGrpSpPr>
                <a:grpSpLocks/>
              </p:cNvGrpSpPr>
              <p:nvPr/>
            </p:nvGrpSpPr>
            <p:grpSpPr bwMode="auto">
              <a:xfrm>
                <a:off x="0" y="480"/>
                <a:ext cx="5760" cy="480"/>
                <a:chOff x="0" y="0"/>
                <a:chExt cx="5760" cy="480"/>
              </a:xfrm>
            </p:grpSpPr>
            <p:pic>
              <p:nvPicPr>
                <p:cNvPr id="43056"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57"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58"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59"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60"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61"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62"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63"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64"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65"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66"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67"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68"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43069" name="Group 61"/>
          <p:cNvGrpSpPr>
            <a:grpSpLocks/>
          </p:cNvGrpSpPr>
          <p:nvPr/>
        </p:nvGrpSpPr>
        <p:grpSpPr bwMode="auto">
          <a:xfrm>
            <a:off x="0" y="0"/>
            <a:ext cx="9144000" cy="1524000"/>
            <a:chOff x="0" y="0"/>
            <a:chExt cx="5760" cy="960"/>
          </a:xfrm>
        </p:grpSpPr>
        <p:grpSp>
          <p:nvGrpSpPr>
            <p:cNvPr id="43070" name="Group 62"/>
            <p:cNvGrpSpPr>
              <a:grpSpLocks/>
            </p:cNvGrpSpPr>
            <p:nvPr/>
          </p:nvGrpSpPr>
          <p:grpSpPr bwMode="auto">
            <a:xfrm>
              <a:off x="0" y="0"/>
              <a:ext cx="5760" cy="480"/>
              <a:chOff x="0" y="0"/>
              <a:chExt cx="5760" cy="480"/>
            </a:xfrm>
          </p:grpSpPr>
          <p:pic>
            <p:nvPicPr>
              <p:cNvPr id="43071" name="Picture 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72"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73"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74"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75"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76"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77"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78"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79"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80"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81"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82"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83"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3084" name="Group 76"/>
            <p:cNvGrpSpPr>
              <a:grpSpLocks/>
            </p:cNvGrpSpPr>
            <p:nvPr/>
          </p:nvGrpSpPr>
          <p:grpSpPr bwMode="auto">
            <a:xfrm>
              <a:off x="0" y="480"/>
              <a:ext cx="5760" cy="480"/>
              <a:chOff x="0" y="0"/>
              <a:chExt cx="5760" cy="480"/>
            </a:xfrm>
          </p:grpSpPr>
          <p:pic>
            <p:nvPicPr>
              <p:cNvPr id="43085" name="Picture 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86"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87"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88"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89"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90"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91"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92"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93"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94"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95"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96"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097"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3098" name="Group 90"/>
          <p:cNvGrpSpPr>
            <a:grpSpLocks/>
          </p:cNvGrpSpPr>
          <p:nvPr/>
        </p:nvGrpSpPr>
        <p:grpSpPr bwMode="auto">
          <a:xfrm>
            <a:off x="0" y="1524000"/>
            <a:ext cx="9144000" cy="1524000"/>
            <a:chOff x="0" y="0"/>
            <a:chExt cx="5760" cy="960"/>
          </a:xfrm>
        </p:grpSpPr>
        <p:grpSp>
          <p:nvGrpSpPr>
            <p:cNvPr id="43099" name="Group 91"/>
            <p:cNvGrpSpPr>
              <a:grpSpLocks/>
            </p:cNvGrpSpPr>
            <p:nvPr/>
          </p:nvGrpSpPr>
          <p:grpSpPr bwMode="auto">
            <a:xfrm>
              <a:off x="0" y="0"/>
              <a:ext cx="5760" cy="480"/>
              <a:chOff x="0" y="0"/>
              <a:chExt cx="5760" cy="480"/>
            </a:xfrm>
          </p:grpSpPr>
          <p:pic>
            <p:nvPicPr>
              <p:cNvPr id="43100" name="Picture 9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01"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02"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03"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04"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05"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06"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07"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08"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09"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10"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11"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12"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3113" name="Group 105"/>
            <p:cNvGrpSpPr>
              <a:grpSpLocks/>
            </p:cNvGrpSpPr>
            <p:nvPr/>
          </p:nvGrpSpPr>
          <p:grpSpPr bwMode="auto">
            <a:xfrm>
              <a:off x="0" y="480"/>
              <a:ext cx="5760" cy="480"/>
              <a:chOff x="0" y="0"/>
              <a:chExt cx="5760" cy="480"/>
            </a:xfrm>
          </p:grpSpPr>
          <p:pic>
            <p:nvPicPr>
              <p:cNvPr id="43114" name="Picture 10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15"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16"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17"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18"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19"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20"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21"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22"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23"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24"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25"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26"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43127" name="Rectangle 119"/>
          <p:cNvSpPr>
            <a:spLocks noGrp="1" noChangeArrowheads="1"/>
          </p:cNvSpPr>
          <p:nvPr>
            <p:ph type="title"/>
          </p:nvPr>
        </p:nvSpPr>
        <p:spPr>
          <a:xfrm>
            <a:off x="0" y="0"/>
            <a:ext cx="9144000" cy="1143000"/>
          </a:xfrm>
        </p:spPr>
        <p:txBody>
          <a:bodyPr/>
          <a:lstStyle/>
          <a:p>
            <a:r>
              <a:rPr lang="en-US" altLang="en-US" sz="4000" b="1"/>
              <a:t>Step 6:  From the graphic organizer to the paper</a:t>
            </a:r>
            <a:r>
              <a:rPr lang="en-US" altLang="en-US" sz="4000"/>
              <a:t>.</a:t>
            </a:r>
          </a:p>
        </p:txBody>
      </p:sp>
      <p:sp>
        <p:nvSpPr>
          <p:cNvPr id="43128" name="Rectangle 120"/>
          <p:cNvSpPr>
            <a:spLocks noGrp="1" noChangeArrowheads="1"/>
          </p:cNvSpPr>
          <p:nvPr>
            <p:ph type="body" idx="1"/>
          </p:nvPr>
        </p:nvSpPr>
        <p:spPr>
          <a:xfrm>
            <a:off x="457200" y="1447800"/>
            <a:ext cx="8229600" cy="4525963"/>
          </a:xfrm>
        </p:spPr>
        <p:txBody>
          <a:bodyPr/>
          <a:lstStyle/>
          <a:p>
            <a:endParaRPr lang="en-US" altLang="en-US"/>
          </a:p>
        </p:txBody>
      </p:sp>
      <p:grpSp>
        <p:nvGrpSpPr>
          <p:cNvPr id="43129" name="Group 121"/>
          <p:cNvGrpSpPr>
            <a:grpSpLocks/>
          </p:cNvGrpSpPr>
          <p:nvPr/>
        </p:nvGrpSpPr>
        <p:grpSpPr bwMode="auto">
          <a:xfrm>
            <a:off x="0" y="2286000"/>
            <a:ext cx="9144000" cy="1524000"/>
            <a:chOff x="0" y="0"/>
            <a:chExt cx="5760" cy="960"/>
          </a:xfrm>
        </p:grpSpPr>
        <p:grpSp>
          <p:nvGrpSpPr>
            <p:cNvPr id="43130" name="Group 122"/>
            <p:cNvGrpSpPr>
              <a:grpSpLocks/>
            </p:cNvGrpSpPr>
            <p:nvPr/>
          </p:nvGrpSpPr>
          <p:grpSpPr bwMode="auto">
            <a:xfrm>
              <a:off x="0" y="0"/>
              <a:ext cx="5760" cy="480"/>
              <a:chOff x="0" y="0"/>
              <a:chExt cx="5760" cy="480"/>
            </a:xfrm>
          </p:grpSpPr>
          <p:pic>
            <p:nvPicPr>
              <p:cNvPr id="43131"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32"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33"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34"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35"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36"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37"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38"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39"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40"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41"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42"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43" name="Picture 13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3144" name="Group 136"/>
            <p:cNvGrpSpPr>
              <a:grpSpLocks/>
            </p:cNvGrpSpPr>
            <p:nvPr/>
          </p:nvGrpSpPr>
          <p:grpSpPr bwMode="auto">
            <a:xfrm>
              <a:off x="0" y="480"/>
              <a:ext cx="5760" cy="480"/>
              <a:chOff x="0" y="0"/>
              <a:chExt cx="5760" cy="480"/>
            </a:xfrm>
          </p:grpSpPr>
          <p:pic>
            <p:nvPicPr>
              <p:cNvPr id="43145"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46"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47"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48"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49"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50"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51"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52"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53"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54"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55"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56"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3157" name="Picture 14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3158" name="Group 150"/>
          <p:cNvGrpSpPr>
            <a:grpSpLocks/>
          </p:cNvGrpSpPr>
          <p:nvPr/>
        </p:nvGrpSpPr>
        <p:grpSpPr bwMode="auto">
          <a:xfrm>
            <a:off x="381000" y="1295400"/>
            <a:ext cx="4724400" cy="5562600"/>
            <a:chOff x="240" y="816"/>
            <a:chExt cx="2976" cy="3504"/>
          </a:xfrm>
        </p:grpSpPr>
        <p:graphicFrame>
          <p:nvGraphicFramePr>
            <p:cNvPr id="43159" name="Object 151"/>
            <p:cNvGraphicFramePr>
              <a:graphicFrameLocks noChangeAspect="1"/>
            </p:cNvGraphicFramePr>
            <p:nvPr/>
          </p:nvGraphicFramePr>
          <p:xfrm>
            <a:off x="240" y="816"/>
            <a:ext cx="2976" cy="3504"/>
          </p:xfrm>
          <a:graphic>
            <a:graphicData uri="http://schemas.openxmlformats.org/presentationml/2006/ole">
              <mc:AlternateContent xmlns:mc="http://schemas.openxmlformats.org/markup-compatibility/2006">
                <mc:Choice xmlns:v="urn:schemas-microsoft-com:vml" Requires="v">
                  <p:oleObj spid="_x0000_s43181" name="Image" r:id="rId4" imgW="7771429" imgH="10057143" progId="Photoshop.Image.9">
                    <p:embed/>
                  </p:oleObj>
                </mc:Choice>
                <mc:Fallback>
                  <p:oleObj name="Image" r:id="rId4" imgW="7771429" imgH="10057143" progId="Photoshop.Image.9">
                    <p:embed/>
                    <p:pic>
                      <p:nvPicPr>
                        <p:cNvPr id="0" name="Object 1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 y="816"/>
                          <a:ext cx="2976" cy="35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3160" name="Line 152"/>
            <p:cNvSpPr>
              <a:spLocks noChangeShapeType="1"/>
            </p:cNvSpPr>
            <p:nvPr/>
          </p:nvSpPr>
          <p:spPr bwMode="auto">
            <a:xfrm>
              <a:off x="1765" y="816"/>
              <a:ext cx="0" cy="35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1" name="Line 153"/>
            <p:cNvSpPr>
              <a:spLocks noChangeShapeType="1"/>
            </p:cNvSpPr>
            <p:nvPr/>
          </p:nvSpPr>
          <p:spPr bwMode="auto">
            <a:xfrm>
              <a:off x="240" y="2568"/>
              <a:ext cx="2969"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3162" name="Rectangle 154"/>
            <p:cNvSpPr>
              <a:spLocks noChangeArrowheads="1"/>
            </p:cNvSpPr>
            <p:nvPr/>
          </p:nvSpPr>
          <p:spPr bwMode="auto">
            <a:xfrm>
              <a:off x="720" y="2160"/>
              <a:ext cx="1926" cy="511"/>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3163" name="Text Box 155"/>
          <p:cNvSpPr txBox="1">
            <a:spLocks noChangeArrowheads="1"/>
          </p:cNvSpPr>
          <p:nvPr/>
        </p:nvSpPr>
        <p:spPr bwMode="auto">
          <a:xfrm>
            <a:off x="457200" y="1371600"/>
            <a:ext cx="2057400" cy="2006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800000"/>
                </a:solidFill>
              </a:rPr>
              <a:t>Example:  It does not solve the problem.</a:t>
            </a:r>
          </a:p>
          <a:p>
            <a:pPr>
              <a:spcBef>
                <a:spcPct val="50000"/>
              </a:spcBef>
              <a:buFontTx/>
              <a:buChar char="•"/>
            </a:pPr>
            <a:r>
              <a:rPr lang="en-US" altLang="en-US" sz="1400" b="1">
                <a:solidFill>
                  <a:srgbClr val="800000"/>
                </a:solidFill>
              </a:rPr>
              <a:t>Got away with it</a:t>
            </a:r>
          </a:p>
          <a:p>
            <a:pPr>
              <a:spcBef>
                <a:spcPct val="50000"/>
              </a:spcBef>
              <a:buFontTx/>
              <a:buChar char="•"/>
            </a:pPr>
            <a:r>
              <a:rPr lang="en-US" altLang="en-US" sz="1400" b="1">
                <a:solidFill>
                  <a:srgbClr val="800000"/>
                </a:solidFill>
              </a:rPr>
              <a:t>Continues </a:t>
            </a:r>
          </a:p>
          <a:p>
            <a:pPr>
              <a:spcBef>
                <a:spcPct val="50000"/>
              </a:spcBef>
              <a:buFontTx/>
              <a:buChar char="•"/>
            </a:pPr>
            <a:endParaRPr lang="en-US" altLang="en-US" sz="1400" b="1">
              <a:solidFill>
                <a:srgbClr val="800000"/>
              </a:solidFill>
            </a:endParaRPr>
          </a:p>
          <a:p>
            <a:pPr>
              <a:spcBef>
                <a:spcPct val="50000"/>
              </a:spcBef>
              <a:buFontTx/>
              <a:buChar char="•"/>
            </a:pPr>
            <a:r>
              <a:rPr lang="en-US" altLang="en-US" sz="1400" b="1">
                <a:solidFill>
                  <a:srgbClr val="800000"/>
                </a:solidFill>
              </a:rPr>
              <a:t>Knows punishment next time</a:t>
            </a:r>
          </a:p>
        </p:txBody>
      </p:sp>
      <p:sp>
        <p:nvSpPr>
          <p:cNvPr id="43164" name="Text Box 156"/>
          <p:cNvSpPr txBox="1">
            <a:spLocks noChangeArrowheads="1"/>
          </p:cNvSpPr>
          <p:nvPr/>
        </p:nvSpPr>
        <p:spPr bwMode="auto">
          <a:xfrm>
            <a:off x="2819400" y="1295400"/>
            <a:ext cx="2133600" cy="20129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encourages misbehavior by more students.</a:t>
            </a:r>
          </a:p>
          <a:p>
            <a:pPr>
              <a:spcBef>
                <a:spcPct val="50000"/>
              </a:spcBef>
              <a:buFontTx/>
              <a:buChar char="•"/>
            </a:pPr>
            <a:r>
              <a:rPr lang="en-US" altLang="en-US" sz="1200" b="1">
                <a:solidFill>
                  <a:srgbClr val="800000"/>
                </a:solidFill>
              </a:rPr>
              <a:t>Why behave?</a:t>
            </a:r>
          </a:p>
          <a:p>
            <a:pPr>
              <a:spcBef>
                <a:spcPct val="50000"/>
              </a:spcBef>
              <a:buFontTx/>
              <a:buChar char="•"/>
            </a:pPr>
            <a:endParaRPr lang="en-US" altLang="en-US" sz="1200" b="1">
              <a:solidFill>
                <a:srgbClr val="800000"/>
              </a:solidFill>
            </a:endParaRPr>
          </a:p>
          <a:p>
            <a:pPr>
              <a:spcBef>
                <a:spcPct val="50000"/>
              </a:spcBef>
              <a:buFontTx/>
              <a:buChar char="•"/>
            </a:pPr>
            <a:endParaRPr lang="en-US" altLang="en-US" sz="1200" b="1">
              <a:solidFill>
                <a:srgbClr val="800000"/>
              </a:solidFill>
            </a:endParaRPr>
          </a:p>
          <a:p>
            <a:pPr>
              <a:spcBef>
                <a:spcPct val="50000"/>
              </a:spcBef>
              <a:buFontTx/>
              <a:buChar char="•"/>
            </a:pPr>
            <a:r>
              <a:rPr lang="en-US" altLang="en-US" sz="1200" b="1">
                <a:solidFill>
                  <a:srgbClr val="800000"/>
                </a:solidFill>
              </a:rPr>
              <a:t>Join in fun</a:t>
            </a:r>
          </a:p>
          <a:p>
            <a:pPr>
              <a:spcBef>
                <a:spcPct val="50000"/>
              </a:spcBef>
              <a:buFontTx/>
              <a:buChar char="•"/>
            </a:pPr>
            <a:r>
              <a:rPr lang="en-US" altLang="en-US" sz="1200" b="1">
                <a:solidFill>
                  <a:srgbClr val="800000"/>
                </a:solidFill>
              </a:rPr>
              <a:t>No control</a:t>
            </a:r>
          </a:p>
        </p:txBody>
      </p:sp>
      <p:sp>
        <p:nvSpPr>
          <p:cNvPr id="43165" name="Text Box 157"/>
          <p:cNvSpPr txBox="1">
            <a:spLocks noChangeArrowheads="1"/>
          </p:cNvSpPr>
          <p:nvPr/>
        </p:nvSpPr>
        <p:spPr bwMode="auto">
          <a:xfrm>
            <a:off x="304800" y="4191000"/>
            <a:ext cx="2362200" cy="1463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creates angry feelings.</a:t>
            </a:r>
          </a:p>
          <a:p>
            <a:pPr>
              <a:spcBef>
                <a:spcPct val="50000"/>
              </a:spcBef>
              <a:buFontTx/>
              <a:buChar char="•"/>
            </a:pPr>
            <a:r>
              <a:rPr lang="en-US" altLang="en-US" sz="1200" b="1">
                <a:solidFill>
                  <a:srgbClr val="800000"/>
                </a:solidFill>
              </a:rPr>
              <a:t>Resentful to misbehavior</a:t>
            </a:r>
          </a:p>
          <a:p>
            <a:pPr>
              <a:spcBef>
                <a:spcPct val="50000"/>
              </a:spcBef>
              <a:buFontTx/>
              <a:buChar char="•"/>
            </a:pPr>
            <a:r>
              <a:rPr lang="en-US" altLang="en-US" sz="1200" b="1">
                <a:solidFill>
                  <a:srgbClr val="800000"/>
                </a:solidFill>
              </a:rPr>
              <a:t>Resentful to teacher</a:t>
            </a:r>
          </a:p>
          <a:p>
            <a:pPr>
              <a:spcBef>
                <a:spcPct val="50000"/>
              </a:spcBef>
              <a:buFontTx/>
              <a:buChar char="•"/>
            </a:pPr>
            <a:r>
              <a:rPr lang="en-US" altLang="en-US" sz="1200" b="1">
                <a:solidFill>
                  <a:srgbClr val="800000"/>
                </a:solidFill>
              </a:rPr>
              <a:t>Negative attitude toward learning.</a:t>
            </a:r>
          </a:p>
        </p:txBody>
      </p:sp>
      <p:sp>
        <p:nvSpPr>
          <p:cNvPr id="43166" name="Text Box 158"/>
          <p:cNvSpPr txBox="1">
            <a:spLocks noChangeArrowheads="1"/>
          </p:cNvSpPr>
          <p:nvPr/>
        </p:nvSpPr>
        <p:spPr bwMode="auto">
          <a:xfrm>
            <a:off x="2819400" y="4419600"/>
            <a:ext cx="2057400" cy="2282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It is unfair to punish the entire class for the misbehavior of one student.  This method of classroom control doesn’t solve the problem.  It encourages misbehavior by students who might have been behaving properly.  It also creates feelings of anger toward classmates.</a:t>
            </a:r>
          </a:p>
        </p:txBody>
      </p:sp>
      <p:sp>
        <p:nvSpPr>
          <p:cNvPr id="43167" name="Rectangle 159"/>
          <p:cNvSpPr>
            <a:spLocks noChangeArrowheads="1"/>
          </p:cNvSpPr>
          <p:nvPr/>
        </p:nvSpPr>
        <p:spPr bwMode="auto">
          <a:xfrm>
            <a:off x="1524000" y="3581400"/>
            <a:ext cx="2590800" cy="601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pPr>
            <a:r>
              <a:rPr lang="en-US" altLang="en-US" sz="1400" b="1"/>
              <a:t>It is unfair to punish the entire class for the misbehavior of one student.</a:t>
            </a:r>
          </a:p>
        </p:txBody>
      </p:sp>
      <p:sp>
        <p:nvSpPr>
          <p:cNvPr id="43168" name="Rectangle 160"/>
          <p:cNvSpPr>
            <a:spLocks noChangeArrowheads="1"/>
          </p:cNvSpPr>
          <p:nvPr/>
        </p:nvSpPr>
        <p:spPr bwMode="auto">
          <a:xfrm>
            <a:off x="609600" y="2438400"/>
            <a:ext cx="2270125"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b="1">
                <a:solidFill>
                  <a:schemeClr val="hlink"/>
                </a:solidFill>
              </a:rPr>
              <a:t>This student feels the teacher doesn’t have the nerve to deal with him individually.</a:t>
            </a:r>
          </a:p>
        </p:txBody>
      </p:sp>
      <p:sp>
        <p:nvSpPr>
          <p:cNvPr id="43169" name="Rectangle 161"/>
          <p:cNvSpPr>
            <a:spLocks noChangeArrowheads="1"/>
          </p:cNvSpPr>
          <p:nvPr/>
        </p:nvSpPr>
        <p:spPr bwMode="auto">
          <a:xfrm>
            <a:off x="2819400" y="2209800"/>
            <a:ext cx="2209800" cy="501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chemeClr val="hlink"/>
                </a:solidFill>
              </a:rPr>
              <a:t>The next time everyone will join in since they will receive the punishment anyway.</a:t>
            </a:r>
          </a:p>
        </p:txBody>
      </p:sp>
      <p:sp>
        <p:nvSpPr>
          <p:cNvPr id="43170" name="Rectangle 162"/>
          <p:cNvSpPr>
            <a:spLocks noChangeArrowheads="1"/>
          </p:cNvSpPr>
          <p:nvPr/>
        </p:nvSpPr>
        <p:spPr bwMode="auto">
          <a:xfrm>
            <a:off x="381000" y="5562600"/>
            <a:ext cx="2438400" cy="774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a:solidFill>
                  <a:schemeClr val="hlink"/>
                </a:solidFill>
              </a:rPr>
              <a:t>Students talk to each other </a:t>
            </a:r>
          </a:p>
          <a:p>
            <a:r>
              <a:rPr lang="en-US" altLang="en-US" sz="900">
                <a:solidFill>
                  <a:schemeClr val="hlink"/>
                </a:solidFill>
              </a:rPr>
              <a:t>about teachers, and no one </a:t>
            </a:r>
          </a:p>
          <a:p>
            <a:r>
              <a:rPr lang="en-US" altLang="en-US" sz="900">
                <a:solidFill>
                  <a:schemeClr val="hlink"/>
                </a:solidFill>
              </a:rPr>
              <a:t>wants to be in a teacher’s </a:t>
            </a:r>
          </a:p>
          <a:p>
            <a:r>
              <a:rPr lang="en-US" altLang="en-US" sz="900">
                <a:solidFill>
                  <a:schemeClr val="hlink"/>
                </a:solidFill>
              </a:rPr>
              <a:t>class who punishes in </a:t>
            </a:r>
          </a:p>
          <a:p>
            <a:r>
              <a:rPr lang="en-US" altLang="en-US" sz="900">
                <a:solidFill>
                  <a:schemeClr val="hlink"/>
                </a:solidFill>
              </a:rPr>
              <a:t>this way.</a:t>
            </a:r>
          </a:p>
        </p:txBody>
      </p:sp>
      <p:sp>
        <p:nvSpPr>
          <p:cNvPr id="43171" name="Oval 163"/>
          <p:cNvSpPr>
            <a:spLocks noChangeArrowheads="1"/>
          </p:cNvSpPr>
          <p:nvPr/>
        </p:nvSpPr>
        <p:spPr bwMode="auto">
          <a:xfrm>
            <a:off x="0" y="1066800"/>
            <a:ext cx="1524000" cy="533400"/>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example,</a:t>
            </a:r>
          </a:p>
        </p:txBody>
      </p:sp>
      <p:sp>
        <p:nvSpPr>
          <p:cNvPr id="43172" name="Oval 164"/>
          <p:cNvSpPr>
            <a:spLocks noChangeArrowheads="1"/>
          </p:cNvSpPr>
          <p:nvPr/>
        </p:nvSpPr>
        <p:spPr bwMode="auto">
          <a:xfrm>
            <a:off x="4191000" y="1143000"/>
            <a:ext cx="1524000" cy="533400"/>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Moreover,</a:t>
            </a:r>
          </a:p>
        </p:txBody>
      </p:sp>
      <p:sp>
        <p:nvSpPr>
          <p:cNvPr id="43173" name="Oval 165"/>
          <p:cNvSpPr>
            <a:spLocks noChangeArrowheads="1"/>
          </p:cNvSpPr>
          <p:nvPr/>
        </p:nvSpPr>
        <p:spPr bwMode="auto">
          <a:xfrm>
            <a:off x="0" y="3429000"/>
            <a:ext cx="1600200" cy="685800"/>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In other </a:t>
            </a:r>
          </a:p>
          <a:p>
            <a:pPr algn="ctr"/>
            <a:r>
              <a:rPr lang="en-US" altLang="en-US" b="1"/>
              <a:t>words,</a:t>
            </a:r>
          </a:p>
        </p:txBody>
      </p:sp>
      <p:sp>
        <p:nvSpPr>
          <p:cNvPr id="43174" name="Oval 166"/>
          <p:cNvSpPr>
            <a:spLocks noChangeArrowheads="1"/>
          </p:cNvSpPr>
          <p:nvPr/>
        </p:nvSpPr>
        <p:spPr bwMode="auto">
          <a:xfrm>
            <a:off x="3962400" y="3505200"/>
            <a:ext cx="1600200" cy="685800"/>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these </a:t>
            </a:r>
          </a:p>
          <a:p>
            <a:pPr algn="ctr"/>
            <a:r>
              <a:rPr lang="en-US" altLang="en-US" b="1"/>
              <a:t>reasons,</a:t>
            </a:r>
          </a:p>
        </p:txBody>
      </p:sp>
      <p:pic>
        <p:nvPicPr>
          <p:cNvPr id="43177" name="Picture 169" descr="notebookpaper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908675" y="1752600"/>
            <a:ext cx="3006725" cy="47244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43178" name="AutoShape 170"/>
          <p:cNvSpPr>
            <a:spLocks noChangeArrowheads="1"/>
          </p:cNvSpPr>
          <p:nvPr/>
        </p:nvSpPr>
        <p:spPr bwMode="auto">
          <a:xfrm>
            <a:off x="4953000" y="2590800"/>
            <a:ext cx="1219200" cy="609600"/>
          </a:xfrm>
          <a:prstGeom prst="rightArrow">
            <a:avLst>
              <a:gd name="adj1" fmla="val 50000"/>
              <a:gd name="adj2" fmla="val 50000"/>
            </a:avLst>
          </a:prstGeom>
          <a:solidFill>
            <a:srgbClr val="FF0000"/>
          </a:solidFill>
          <a:ln w="2857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43179" name="Text Box 171"/>
          <p:cNvSpPr txBox="1">
            <a:spLocks noChangeArrowheads="1"/>
          </p:cNvSpPr>
          <p:nvPr/>
        </p:nvSpPr>
        <p:spPr bwMode="auto">
          <a:xfrm>
            <a:off x="6172200" y="2667000"/>
            <a:ext cx="26670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altLang="en-US" sz="3600" b="1"/>
              <a:t>Each square will become a paragraph.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3178"/>
                                        </p:tgtEl>
                                        <p:attrNameLst>
                                          <p:attrName>style.visibility</p:attrName>
                                        </p:attrNameLst>
                                      </p:cBhvr>
                                      <p:to>
                                        <p:strVal val="visible"/>
                                      </p:to>
                                    </p:set>
                                    <p:animEffect transition="in" filter="wipe(left)">
                                      <p:cBhvr>
                                        <p:cTn id="7" dur="500"/>
                                        <p:tgtEl>
                                          <p:spTgt spid="4317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 presetClass="entr" presetSubtype="0" fill="hold" grpId="0" nodeType="clickEffect">
                                  <p:stCondLst>
                                    <p:cond delay="0"/>
                                  </p:stCondLst>
                                  <p:childTnLst>
                                    <p:set>
                                      <p:cBhvr>
                                        <p:cTn id="11" dur="1" fill="hold">
                                          <p:stCondLst>
                                            <p:cond delay="499"/>
                                          </p:stCondLst>
                                        </p:cTn>
                                        <p:tgtEl>
                                          <p:spTgt spid="4317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178" grpId="0" animBg="1"/>
      <p:bldP spid="43179" grpId="0"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2649" name="Group 121"/>
          <p:cNvGrpSpPr>
            <a:grpSpLocks/>
          </p:cNvGrpSpPr>
          <p:nvPr/>
        </p:nvGrpSpPr>
        <p:grpSpPr bwMode="auto">
          <a:xfrm>
            <a:off x="0" y="2286000"/>
            <a:ext cx="9144000" cy="1524000"/>
            <a:chOff x="0" y="0"/>
            <a:chExt cx="5760" cy="960"/>
          </a:xfrm>
        </p:grpSpPr>
        <p:grpSp>
          <p:nvGrpSpPr>
            <p:cNvPr id="22650" name="Group 122"/>
            <p:cNvGrpSpPr>
              <a:grpSpLocks/>
            </p:cNvGrpSpPr>
            <p:nvPr/>
          </p:nvGrpSpPr>
          <p:grpSpPr bwMode="auto">
            <a:xfrm>
              <a:off x="0" y="0"/>
              <a:ext cx="5760" cy="480"/>
              <a:chOff x="0" y="0"/>
              <a:chExt cx="5760" cy="480"/>
            </a:xfrm>
          </p:grpSpPr>
          <p:pic>
            <p:nvPicPr>
              <p:cNvPr id="22651"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52"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53"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54"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55"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56"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57"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58"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59"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60"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61"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62" name="Picture 1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63"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664" name="Group 136"/>
            <p:cNvGrpSpPr>
              <a:grpSpLocks/>
            </p:cNvGrpSpPr>
            <p:nvPr/>
          </p:nvGrpSpPr>
          <p:grpSpPr bwMode="auto">
            <a:xfrm>
              <a:off x="0" y="480"/>
              <a:ext cx="5760" cy="480"/>
              <a:chOff x="0" y="0"/>
              <a:chExt cx="5760" cy="480"/>
            </a:xfrm>
          </p:grpSpPr>
          <p:pic>
            <p:nvPicPr>
              <p:cNvPr id="22665"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66"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67"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68"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69"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70"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71"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72"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73"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74"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75"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76" name="Picture 1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77" name="Picture 14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2530" name="Group 2"/>
          <p:cNvGrpSpPr>
            <a:grpSpLocks/>
          </p:cNvGrpSpPr>
          <p:nvPr/>
        </p:nvGrpSpPr>
        <p:grpSpPr bwMode="auto">
          <a:xfrm>
            <a:off x="0" y="3810000"/>
            <a:ext cx="9144000" cy="3048000"/>
            <a:chOff x="0" y="0"/>
            <a:chExt cx="5760" cy="1920"/>
          </a:xfrm>
        </p:grpSpPr>
        <p:grpSp>
          <p:nvGrpSpPr>
            <p:cNvPr id="22531" name="Group 3"/>
            <p:cNvGrpSpPr>
              <a:grpSpLocks/>
            </p:cNvGrpSpPr>
            <p:nvPr/>
          </p:nvGrpSpPr>
          <p:grpSpPr bwMode="auto">
            <a:xfrm>
              <a:off x="0" y="0"/>
              <a:ext cx="5760" cy="960"/>
              <a:chOff x="0" y="0"/>
              <a:chExt cx="5760" cy="960"/>
            </a:xfrm>
          </p:grpSpPr>
          <p:grpSp>
            <p:nvGrpSpPr>
              <p:cNvPr id="22532" name="Group 4"/>
              <p:cNvGrpSpPr>
                <a:grpSpLocks/>
              </p:cNvGrpSpPr>
              <p:nvPr/>
            </p:nvGrpSpPr>
            <p:grpSpPr bwMode="auto">
              <a:xfrm>
                <a:off x="0" y="0"/>
                <a:ext cx="5760" cy="480"/>
                <a:chOff x="0" y="0"/>
                <a:chExt cx="5760" cy="480"/>
              </a:xfrm>
            </p:grpSpPr>
            <p:pic>
              <p:nvPicPr>
                <p:cNvPr id="22533"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34"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35"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36"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37"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38"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39"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40"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41"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42"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43"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44"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45" name="Picture 1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546" name="Group 18"/>
              <p:cNvGrpSpPr>
                <a:grpSpLocks/>
              </p:cNvGrpSpPr>
              <p:nvPr/>
            </p:nvGrpSpPr>
            <p:grpSpPr bwMode="auto">
              <a:xfrm>
                <a:off x="0" y="480"/>
                <a:ext cx="5760" cy="480"/>
                <a:chOff x="0" y="0"/>
                <a:chExt cx="5760" cy="480"/>
              </a:xfrm>
            </p:grpSpPr>
            <p:pic>
              <p:nvPicPr>
                <p:cNvPr id="22547"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48"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49"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50"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51"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52"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53"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54"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55"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56"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57"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58"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59" name="Picture 31"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2560" name="Group 32"/>
            <p:cNvGrpSpPr>
              <a:grpSpLocks/>
            </p:cNvGrpSpPr>
            <p:nvPr/>
          </p:nvGrpSpPr>
          <p:grpSpPr bwMode="auto">
            <a:xfrm>
              <a:off x="0" y="960"/>
              <a:ext cx="5760" cy="960"/>
              <a:chOff x="0" y="0"/>
              <a:chExt cx="5760" cy="960"/>
            </a:xfrm>
          </p:grpSpPr>
          <p:grpSp>
            <p:nvGrpSpPr>
              <p:cNvPr id="22561" name="Group 33"/>
              <p:cNvGrpSpPr>
                <a:grpSpLocks/>
              </p:cNvGrpSpPr>
              <p:nvPr/>
            </p:nvGrpSpPr>
            <p:grpSpPr bwMode="auto">
              <a:xfrm>
                <a:off x="0" y="0"/>
                <a:ext cx="5760" cy="480"/>
                <a:chOff x="0" y="0"/>
                <a:chExt cx="5760" cy="480"/>
              </a:xfrm>
            </p:grpSpPr>
            <p:pic>
              <p:nvPicPr>
                <p:cNvPr id="22562"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63"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64"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65"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66"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67"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68"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69"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70"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71"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72"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73"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74"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575" name="Group 47"/>
              <p:cNvGrpSpPr>
                <a:grpSpLocks/>
              </p:cNvGrpSpPr>
              <p:nvPr/>
            </p:nvGrpSpPr>
            <p:grpSpPr bwMode="auto">
              <a:xfrm>
                <a:off x="0" y="480"/>
                <a:ext cx="5760" cy="480"/>
                <a:chOff x="0" y="0"/>
                <a:chExt cx="5760" cy="480"/>
              </a:xfrm>
            </p:grpSpPr>
            <p:pic>
              <p:nvPicPr>
                <p:cNvPr id="22576"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77"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78"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79"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80"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81"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82"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83"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84"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85"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86"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87"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88"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22589" name="Group 61"/>
          <p:cNvGrpSpPr>
            <a:grpSpLocks/>
          </p:cNvGrpSpPr>
          <p:nvPr/>
        </p:nvGrpSpPr>
        <p:grpSpPr bwMode="auto">
          <a:xfrm>
            <a:off x="0" y="0"/>
            <a:ext cx="9144000" cy="1524000"/>
            <a:chOff x="0" y="0"/>
            <a:chExt cx="5760" cy="960"/>
          </a:xfrm>
        </p:grpSpPr>
        <p:grpSp>
          <p:nvGrpSpPr>
            <p:cNvPr id="22590" name="Group 62"/>
            <p:cNvGrpSpPr>
              <a:grpSpLocks/>
            </p:cNvGrpSpPr>
            <p:nvPr/>
          </p:nvGrpSpPr>
          <p:grpSpPr bwMode="auto">
            <a:xfrm>
              <a:off x="0" y="0"/>
              <a:ext cx="5760" cy="480"/>
              <a:chOff x="0" y="0"/>
              <a:chExt cx="5760" cy="480"/>
            </a:xfrm>
          </p:grpSpPr>
          <p:pic>
            <p:nvPicPr>
              <p:cNvPr id="22591"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92"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93"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94"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95"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96"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97"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98"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599"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00"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01"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02"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03"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604" name="Group 76"/>
            <p:cNvGrpSpPr>
              <a:grpSpLocks/>
            </p:cNvGrpSpPr>
            <p:nvPr/>
          </p:nvGrpSpPr>
          <p:grpSpPr bwMode="auto">
            <a:xfrm>
              <a:off x="0" y="480"/>
              <a:ext cx="5760" cy="480"/>
              <a:chOff x="0" y="0"/>
              <a:chExt cx="5760" cy="480"/>
            </a:xfrm>
          </p:grpSpPr>
          <p:pic>
            <p:nvPicPr>
              <p:cNvPr id="22605"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06"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07"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08"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09"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10"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11"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12"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13"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14"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15"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16"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17"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2618" name="Group 90"/>
          <p:cNvGrpSpPr>
            <a:grpSpLocks/>
          </p:cNvGrpSpPr>
          <p:nvPr/>
        </p:nvGrpSpPr>
        <p:grpSpPr bwMode="auto">
          <a:xfrm>
            <a:off x="0" y="1524000"/>
            <a:ext cx="9144000" cy="1524000"/>
            <a:chOff x="0" y="0"/>
            <a:chExt cx="5760" cy="960"/>
          </a:xfrm>
        </p:grpSpPr>
        <p:grpSp>
          <p:nvGrpSpPr>
            <p:cNvPr id="22619" name="Group 91"/>
            <p:cNvGrpSpPr>
              <a:grpSpLocks/>
            </p:cNvGrpSpPr>
            <p:nvPr/>
          </p:nvGrpSpPr>
          <p:grpSpPr bwMode="auto">
            <a:xfrm>
              <a:off x="0" y="0"/>
              <a:ext cx="5760" cy="480"/>
              <a:chOff x="0" y="0"/>
              <a:chExt cx="5760" cy="480"/>
            </a:xfrm>
          </p:grpSpPr>
          <p:pic>
            <p:nvPicPr>
              <p:cNvPr id="22620"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21"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22"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23"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24"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25"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26"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27"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28"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29"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30"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31"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32"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2633" name="Group 105"/>
            <p:cNvGrpSpPr>
              <a:grpSpLocks/>
            </p:cNvGrpSpPr>
            <p:nvPr/>
          </p:nvGrpSpPr>
          <p:grpSpPr bwMode="auto">
            <a:xfrm>
              <a:off x="0" y="480"/>
              <a:ext cx="5760" cy="480"/>
              <a:chOff x="0" y="0"/>
              <a:chExt cx="5760" cy="480"/>
            </a:xfrm>
          </p:grpSpPr>
          <p:pic>
            <p:nvPicPr>
              <p:cNvPr id="22634"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35"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36"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37"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38"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39"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40"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41"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42"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43"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44"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45"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2646"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22647" name="Rectangle 119"/>
          <p:cNvSpPr>
            <a:spLocks noGrp="1" noChangeArrowheads="1"/>
          </p:cNvSpPr>
          <p:nvPr>
            <p:ph type="title"/>
          </p:nvPr>
        </p:nvSpPr>
        <p:spPr>
          <a:xfrm>
            <a:off x="457200" y="0"/>
            <a:ext cx="8229600" cy="1143000"/>
          </a:xfrm>
        </p:spPr>
        <p:txBody>
          <a:bodyPr/>
          <a:lstStyle/>
          <a:p>
            <a:r>
              <a:rPr lang="en-US" altLang="en-US" sz="4000" b="1"/>
              <a:t>Step 6:  From the graphic organizer to the paper</a:t>
            </a:r>
            <a:r>
              <a:rPr lang="en-US" altLang="en-US" sz="4000"/>
              <a:t>.</a:t>
            </a:r>
          </a:p>
        </p:txBody>
      </p:sp>
      <p:sp>
        <p:nvSpPr>
          <p:cNvPr id="22648" name="Rectangle 120"/>
          <p:cNvSpPr>
            <a:spLocks noGrp="1" noChangeArrowheads="1"/>
          </p:cNvSpPr>
          <p:nvPr>
            <p:ph type="body" idx="1"/>
          </p:nvPr>
        </p:nvSpPr>
        <p:spPr>
          <a:xfrm>
            <a:off x="457200" y="1447800"/>
            <a:ext cx="3657600" cy="4525963"/>
          </a:xfrm>
        </p:spPr>
        <p:txBody>
          <a:bodyPr/>
          <a:lstStyle/>
          <a:p>
            <a:r>
              <a:rPr lang="en-US" altLang="en-US" sz="4000" b="1"/>
              <a:t>The introductory paragraph (the center box) sums up each reason.</a:t>
            </a:r>
          </a:p>
        </p:txBody>
      </p:sp>
      <p:pic>
        <p:nvPicPr>
          <p:cNvPr id="22695" name="Picture 167" descr="notebookpape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38600" y="1219200"/>
            <a:ext cx="5105400" cy="5791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2698" name="Text Box 170"/>
          <p:cNvSpPr txBox="1">
            <a:spLocks noChangeArrowheads="1"/>
          </p:cNvSpPr>
          <p:nvPr/>
        </p:nvSpPr>
        <p:spPr bwMode="auto">
          <a:xfrm>
            <a:off x="4648200" y="1524000"/>
            <a:ext cx="42672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          </a:t>
            </a:r>
            <a:r>
              <a:rPr lang="en-US" altLang="en-US" sz="2400" b="1"/>
              <a:t>It is unfair to punish the entire class for the misbehavior of one student.  This type of punishment never solves the problem.  It actually encourages misbehavior in students who otherwise would behave.  It creates angry feelings.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3554" name="Group 2"/>
          <p:cNvGrpSpPr>
            <a:grpSpLocks/>
          </p:cNvGrpSpPr>
          <p:nvPr/>
        </p:nvGrpSpPr>
        <p:grpSpPr bwMode="auto">
          <a:xfrm>
            <a:off x="0" y="2286000"/>
            <a:ext cx="9144000" cy="1524000"/>
            <a:chOff x="0" y="0"/>
            <a:chExt cx="5760" cy="960"/>
          </a:xfrm>
        </p:grpSpPr>
        <p:grpSp>
          <p:nvGrpSpPr>
            <p:cNvPr id="23555" name="Group 3"/>
            <p:cNvGrpSpPr>
              <a:grpSpLocks/>
            </p:cNvGrpSpPr>
            <p:nvPr/>
          </p:nvGrpSpPr>
          <p:grpSpPr bwMode="auto">
            <a:xfrm>
              <a:off x="0" y="0"/>
              <a:ext cx="5760" cy="480"/>
              <a:chOff x="0" y="0"/>
              <a:chExt cx="5760" cy="480"/>
            </a:xfrm>
          </p:grpSpPr>
          <p:pic>
            <p:nvPicPr>
              <p:cNvPr id="23556"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57"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58"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59"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60"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61"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62"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63"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64"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65"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66"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67"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68"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569" name="Group 17"/>
            <p:cNvGrpSpPr>
              <a:grpSpLocks/>
            </p:cNvGrpSpPr>
            <p:nvPr/>
          </p:nvGrpSpPr>
          <p:grpSpPr bwMode="auto">
            <a:xfrm>
              <a:off x="0" y="480"/>
              <a:ext cx="5760" cy="480"/>
              <a:chOff x="0" y="0"/>
              <a:chExt cx="5760" cy="480"/>
            </a:xfrm>
          </p:grpSpPr>
          <p:pic>
            <p:nvPicPr>
              <p:cNvPr id="23570"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71"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72"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73"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74"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75"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76"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77"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78"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79"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80"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81"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82"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3583" name="Group 31"/>
          <p:cNvGrpSpPr>
            <a:grpSpLocks/>
          </p:cNvGrpSpPr>
          <p:nvPr/>
        </p:nvGrpSpPr>
        <p:grpSpPr bwMode="auto">
          <a:xfrm>
            <a:off x="0" y="3810000"/>
            <a:ext cx="9144000" cy="3048000"/>
            <a:chOff x="0" y="0"/>
            <a:chExt cx="5760" cy="1920"/>
          </a:xfrm>
        </p:grpSpPr>
        <p:grpSp>
          <p:nvGrpSpPr>
            <p:cNvPr id="23584" name="Group 32"/>
            <p:cNvGrpSpPr>
              <a:grpSpLocks/>
            </p:cNvGrpSpPr>
            <p:nvPr/>
          </p:nvGrpSpPr>
          <p:grpSpPr bwMode="auto">
            <a:xfrm>
              <a:off x="0" y="0"/>
              <a:ext cx="5760" cy="960"/>
              <a:chOff x="0" y="0"/>
              <a:chExt cx="5760" cy="960"/>
            </a:xfrm>
          </p:grpSpPr>
          <p:grpSp>
            <p:nvGrpSpPr>
              <p:cNvPr id="23585" name="Group 33"/>
              <p:cNvGrpSpPr>
                <a:grpSpLocks/>
              </p:cNvGrpSpPr>
              <p:nvPr/>
            </p:nvGrpSpPr>
            <p:grpSpPr bwMode="auto">
              <a:xfrm>
                <a:off x="0" y="0"/>
                <a:ext cx="5760" cy="480"/>
                <a:chOff x="0" y="0"/>
                <a:chExt cx="5760" cy="480"/>
              </a:xfrm>
            </p:grpSpPr>
            <p:pic>
              <p:nvPicPr>
                <p:cNvPr id="23586"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87"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88"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89"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90"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91"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92"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93"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94"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95"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96"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97"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598"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599" name="Group 47"/>
              <p:cNvGrpSpPr>
                <a:grpSpLocks/>
              </p:cNvGrpSpPr>
              <p:nvPr/>
            </p:nvGrpSpPr>
            <p:grpSpPr bwMode="auto">
              <a:xfrm>
                <a:off x="0" y="480"/>
                <a:ext cx="5760" cy="480"/>
                <a:chOff x="0" y="0"/>
                <a:chExt cx="5760" cy="480"/>
              </a:xfrm>
            </p:grpSpPr>
            <p:pic>
              <p:nvPicPr>
                <p:cNvPr id="23600"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01"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02"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03"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04"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05"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06"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07"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08"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09"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10"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11"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12"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3613" name="Group 61"/>
            <p:cNvGrpSpPr>
              <a:grpSpLocks/>
            </p:cNvGrpSpPr>
            <p:nvPr/>
          </p:nvGrpSpPr>
          <p:grpSpPr bwMode="auto">
            <a:xfrm>
              <a:off x="0" y="960"/>
              <a:ext cx="5760" cy="960"/>
              <a:chOff x="0" y="0"/>
              <a:chExt cx="5760" cy="960"/>
            </a:xfrm>
          </p:grpSpPr>
          <p:grpSp>
            <p:nvGrpSpPr>
              <p:cNvPr id="23614" name="Group 62"/>
              <p:cNvGrpSpPr>
                <a:grpSpLocks/>
              </p:cNvGrpSpPr>
              <p:nvPr/>
            </p:nvGrpSpPr>
            <p:grpSpPr bwMode="auto">
              <a:xfrm>
                <a:off x="0" y="0"/>
                <a:ext cx="5760" cy="480"/>
                <a:chOff x="0" y="0"/>
                <a:chExt cx="5760" cy="480"/>
              </a:xfrm>
            </p:grpSpPr>
            <p:pic>
              <p:nvPicPr>
                <p:cNvPr id="23615"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16"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17"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18"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19"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20"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21"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22"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23"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24"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25"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26"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27"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628" name="Group 76"/>
              <p:cNvGrpSpPr>
                <a:grpSpLocks/>
              </p:cNvGrpSpPr>
              <p:nvPr/>
            </p:nvGrpSpPr>
            <p:grpSpPr bwMode="auto">
              <a:xfrm>
                <a:off x="0" y="480"/>
                <a:ext cx="5760" cy="480"/>
                <a:chOff x="0" y="0"/>
                <a:chExt cx="5760" cy="480"/>
              </a:xfrm>
            </p:grpSpPr>
            <p:pic>
              <p:nvPicPr>
                <p:cNvPr id="23629"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30"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31"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32"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33"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34"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35"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36"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37"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38"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39"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40"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41"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23642" name="Group 90"/>
          <p:cNvGrpSpPr>
            <a:grpSpLocks/>
          </p:cNvGrpSpPr>
          <p:nvPr/>
        </p:nvGrpSpPr>
        <p:grpSpPr bwMode="auto">
          <a:xfrm>
            <a:off x="0" y="0"/>
            <a:ext cx="9144000" cy="1524000"/>
            <a:chOff x="0" y="0"/>
            <a:chExt cx="5760" cy="960"/>
          </a:xfrm>
        </p:grpSpPr>
        <p:grpSp>
          <p:nvGrpSpPr>
            <p:cNvPr id="23643" name="Group 91"/>
            <p:cNvGrpSpPr>
              <a:grpSpLocks/>
            </p:cNvGrpSpPr>
            <p:nvPr/>
          </p:nvGrpSpPr>
          <p:grpSpPr bwMode="auto">
            <a:xfrm>
              <a:off x="0" y="0"/>
              <a:ext cx="5760" cy="480"/>
              <a:chOff x="0" y="0"/>
              <a:chExt cx="5760" cy="480"/>
            </a:xfrm>
          </p:grpSpPr>
          <p:pic>
            <p:nvPicPr>
              <p:cNvPr id="23644"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45"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46"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47"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48"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49"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50"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51"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52"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53"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54"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55"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56"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657" name="Group 105"/>
            <p:cNvGrpSpPr>
              <a:grpSpLocks/>
            </p:cNvGrpSpPr>
            <p:nvPr/>
          </p:nvGrpSpPr>
          <p:grpSpPr bwMode="auto">
            <a:xfrm>
              <a:off x="0" y="480"/>
              <a:ext cx="5760" cy="480"/>
              <a:chOff x="0" y="0"/>
              <a:chExt cx="5760" cy="480"/>
            </a:xfrm>
          </p:grpSpPr>
          <p:pic>
            <p:nvPicPr>
              <p:cNvPr id="23658"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59"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60"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61"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62"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63"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64"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65"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66"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67"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68"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69"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70"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3671" name="Group 119"/>
          <p:cNvGrpSpPr>
            <a:grpSpLocks/>
          </p:cNvGrpSpPr>
          <p:nvPr/>
        </p:nvGrpSpPr>
        <p:grpSpPr bwMode="auto">
          <a:xfrm>
            <a:off x="0" y="1524000"/>
            <a:ext cx="9144000" cy="1524000"/>
            <a:chOff x="0" y="0"/>
            <a:chExt cx="5760" cy="960"/>
          </a:xfrm>
        </p:grpSpPr>
        <p:grpSp>
          <p:nvGrpSpPr>
            <p:cNvPr id="23672" name="Group 120"/>
            <p:cNvGrpSpPr>
              <a:grpSpLocks/>
            </p:cNvGrpSpPr>
            <p:nvPr/>
          </p:nvGrpSpPr>
          <p:grpSpPr bwMode="auto">
            <a:xfrm>
              <a:off x="0" y="0"/>
              <a:ext cx="5760" cy="480"/>
              <a:chOff x="0" y="0"/>
              <a:chExt cx="5760" cy="480"/>
            </a:xfrm>
          </p:grpSpPr>
          <p:pic>
            <p:nvPicPr>
              <p:cNvPr id="23673"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74"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75"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76"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77"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78"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79"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80"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81"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82"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83"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84"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85"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3686" name="Group 134"/>
            <p:cNvGrpSpPr>
              <a:grpSpLocks/>
            </p:cNvGrpSpPr>
            <p:nvPr/>
          </p:nvGrpSpPr>
          <p:grpSpPr bwMode="auto">
            <a:xfrm>
              <a:off x="0" y="480"/>
              <a:ext cx="5760" cy="480"/>
              <a:chOff x="0" y="0"/>
              <a:chExt cx="5760" cy="480"/>
            </a:xfrm>
          </p:grpSpPr>
          <p:pic>
            <p:nvPicPr>
              <p:cNvPr id="23687"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88"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89"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90"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91"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92"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93"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94"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95"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96"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97"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98"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3699"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23700" name="Rectangle 148"/>
          <p:cNvSpPr>
            <a:spLocks noGrp="1" noChangeArrowheads="1"/>
          </p:cNvSpPr>
          <p:nvPr>
            <p:ph type="title"/>
          </p:nvPr>
        </p:nvSpPr>
        <p:spPr>
          <a:xfrm>
            <a:off x="457200" y="0"/>
            <a:ext cx="8229600" cy="1143000"/>
          </a:xfrm>
        </p:spPr>
        <p:txBody>
          <a:bodyPr/>
          <a:lstStyle/>
          <a:p>
            <a:r>
              <a:rPr lang="en-US" altLang="en-US" sz="4000" b="1"/>
              <a:t>Step 6:  From the graphic organizer to the paper</a:t>
            </a:r>
            <a:r>
              <a:rPr lang="en-US" altLang="en-US" sz="4000"/>
              <a:t>.</a:t>
            </a:r>
          </a:p>
        </p:txBody>
      </p:sp>
      <p:sp>
        <p:nvSpPr>
          <p:cNvPr id="23701" name="Rectangle 149"/>
          <p:cNvSpPr>
            <a:spLocks noGrp="1" noChangeArrowheads="1"/>
          </p:cNvSpPr>
          <p:nvPr>
            <p:ph type="body" idx="1"/>
          </p:nvPr>
        </p:nvSpPr>
        <p:spPr>
          <a:xfrm>
            <a:off x="457200" y="1447800"/>
            <a:ext cx="3657600" cy="4525963"/>
          </a:xfrm>
        </p:spPr>
        <p:txBody>
          <a:bodyPr/>
          <a:lstStyle/>
          <a:p>
            <a:pPr>
              <a:lnSpc>
                <a:spcPct val="90000"/>
              </a:lnSpc>
            </a:pPr>
            <a:r>
              <a:rPr lang="en-US" altLang="en-US" sz="4000" b="1"/>
              <a:t>Begin the introductory paragraph with a hook.  Samples of hooks can be found </a:t>
            </a:r>
            <a:r>
              <a:rPr lang="en-US" altLang="en-US" sz="4000" b="1">
                <a:hlinkClick r:id="rId3"/>
              </a:rPr>
              <a:t>online</a:t>
            </a:r>
            <a:r>
              <a:rPr lang="en-US" altLang="en-US" sz="4000" b="1"/>
              <a:t>.</a:t>
            </a:r>
          </a:p>
        </p:txBody>
      </p:sp>
      <p:pic>
        <p:nvPicPr>
          <p:cNvPr id="23702" name="Picture 150" descr="notebookpaper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38600" y="1219200"/>
            <a:ext cx="5105400" cy="5791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3703" name="Text Box 151"/>
          <p:cNvSpPr txBox="1">
            <a:spLocks noChangeArrowheads="1"/>
          </p:cNvSpPr>
          <p:nvPr/>
        </p:nvSpPr>
        <p:spPr bwMode="auto">
          <a:xfrm>
            <a:off x="4648200" y="1524000"/>
            <a:ext cx="42672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          </a:t>
            </a:r>
            <a:r>
              <a:rPr lang="en-US" altLang="en-US" sz="2400" b="1">
                <a:solidFill>
                  <a:srgbClr val="CC0000"/>
                </a:solidFill>
              </a:rPr>
              <a:t>Want to know what students think is really unfair?</a:t>
            </a:r>
            <a:r>
              <a:rPr lang="en-US" altLang="en-US" sz="2400" b="1"/>
              <a:t> It is unfair to punish the entire class for the misbehavior of one student.  This type of punishment never solves the problem.  It actually encourages misbehavior in students who otherwise would behave.  It creates angry feelings.</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034" name="Group 2"/>
          <p:cNvGrpSpPr>
            <a:grpSpLocks/>
          </p:cNvGrpSpPr>
          <p:nvPr/>
        </p:nvGrpSpPr>
        <p:grpSpPr bwMode="auto">
          <a:xfrm>
            <a:off x="0" y="3810000"/>
            <a:ext cx="9144000" cy="3048000"/>
            <a:chOff x="0" y="0"/>
            <a:chExt cx="5760" cy="1920"/>
          </a:xfrm>
        </p:grpSpPr>
        <p:grpSp>
          <p:nvGrpSpPr>
            <p:cNvPr id="44035" name="Group 3"/>
            <p:cNvGrpSpPr>
              <a:grpSpLocks/>
            </p:cNvGrpSpPr>
            <p:nvPr/>
          </p:nvGrpSpPr>
          <p:grpSpPr bwMode="auto">
            <a:xfrm>
              <a:off x="0" y="0"/>
              <a:ext cx="5760" cy="960"/>
              <a:chOff x="0" y="0"/>
              <a:chExt cx="5760" cy="960"/>
            </a:xfrm>
          </p:grpSpPr>
          <p:grpSp>
            <p:nvGrpSpPr>
              <p:cNvPr id="44036" name="Group 4"/>
              <p:cNvGrpSpPr>
                <a:grpSpLocks/>
              </p:cNvGrpSpPr>
              <p:nvPr/>
            </p:nvGrpSpPr>
            <p:grpSpPr bwMode="auto">
              <a:xfrm>
                <a:off x="0" y="0"/>
                <a:ext cx="5760" cy="480"/>
                <a:chOff x="0" y="0"/>
                <a:chExt cx="5760" cy="480"/>
              </a:xfrm>
            </p:grpSpPr>
            <p:pic>
              <p:nvPicPr>
                <p:cNvPr id="44037"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38"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39"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40"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41"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42"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43"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44"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45"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46"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47"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48"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49"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4050" name="Group 18"/>
              <p:cNvGrpSpPr>
                <a:grpSpLocks/>
              </p:cNvGrpSpPr>
              <p:nvPr/>
            </p:nvGrpSpPr>
            <p:grpSpPr bwMode="auto">
              <a:xfrm>
                <a:off x="0" y="480"/>
                <a:ext cx="5760" cy="480"/>
                <a:chOff x="0" y="0"/>
                <a:chExt cx="5760" cy="480"/>
              </a:xfrm>
            </p:grpSpPr>
            <p:pic>
              <p:nvPicPr>
                <p:cNvPr id="44051"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52"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53"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54"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55"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56"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57"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58"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59"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60"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61"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62"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63"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4064" name="Group 32"/>
            <p:cNvGrpSpPr>
              <a:grpSpLocks/>
            </p:cNvGrpSpPr>
            <p:nvPr/>
          </p:nvGrpSpPr>
          <p:grpSpPr bwMode="auto">
            <a:xfrm>
              <a:off x="0" y="960"/>
              <a:ext cx="5760" cy="960"/>
              <a:chOff x="0" y="0"/>
              <a:chExt cx="5760" cy="960"/>
            </a:xfrm>
          </p:grpSpPr>
          <p:grpSp>
            <p:nvGrpSpPr>
              <p:cNvPr id="44065" name="Group 33"/>
              <p:cNvGrpSpPr>
                <a:grpSpLocks/>
              </p:cNvGrpSpPr>
              <p:nvPr/>
            </p:nvGrpSpPr>
            <p:grpSpPr bwMode="auto">
              <a:xfrm>
                <a:off x="0" y="0"/>
                <a:ext cx="5760" cy="480"/>
                <a:chOff x="0" y="0"/>
                <a:chExt cx="5760" cy="480"/>
              </a:xfrm>
            </p:grpSpPr>
            <p:pic>
              <p:nvPicPr>
                <p:cNvPr id="44066"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67"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68"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69"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70"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71"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72"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73"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74"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75"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76"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77"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78"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4079" name="Group 47"/>
              <p:cNvGrpSpPr>
                <a:grpSpLocks/>
              </p:cNvGrpSpPr>
              <p:nvPr/>
            </p:nvGrpSpPr>
            <p:grpSpPr bwMode="auto">
              <a:xfrm>
                <a:off x="0" y="480"/>
                <a:ext cx="5760" cy="480"/>
                <a:chOff x="0" y="0"/>
                <a:chExt cx="5760" cy="480"/>
              </a:xfrm>
            </p:grpSpPr>
            <p:pic>
              <p:nvPicPr>
                <p:cNvPr id="44080"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81"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82"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83"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84"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85"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86"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87"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88"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89"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90"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91"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92"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44093" name="Group 61"/>
          <p:cNvGrpSpPr>
            <a:grpSpLocks/>
          </p:cNvGrpSpPr>
          <p:nvPr/>
        </p:nvGrpSpPr>
        <p:grpSpPr bwMode="auto">
          <a:xfrm>
            <a:off x="0" y="0"/>
            <a:ext cx="9144000" cy="1524000"/>
            <a:chOff x="0" y="0"/>
            <a:chExt cx="5760" cy="960"/>
          </a:xfrm>
        </p:grpSpPr>
        <p:grpSp>
          <p:nvGrpSpPr>
            <p:cNvPr id="44094" name="Group 62"/>
            <p:cNvGrpSpPr>
              <a:grpSpLocks/>
            </p:cNvGrpSpPr>
            <p:nvPr/>
          </p:nvGrpSpPr>
          <p:grpSpPr bwMode="auto">
            <a:xfrm>
              <a:off x="0" y="0"/>
              <a:ext cx="5760" cy="480"/>
              <a:chOff x="0" y="0"/>
              <a:chExt cx="5760" cy="480"/>
            </a:xfrm>
          </p:grpSpPr>
          <p:pic>
            <p:nvPicPr>
              <p:cNvPr id="44095" name="Picture 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96"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97"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98"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099"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00"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01"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02"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03"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04"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05"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06"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07"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4108" name="Group 76"/>
            <p:cNvGrpSpPr>
              <a:grpSpLocks/>
            </p:cNvGrpSpPr>
            <p:nvPr/>
          </p:nvGrpSpPr>
          <p:grpSpPr bwMode="auto">
            <a:xfrm>
              <a:off x="0" y="480"/>
              <a:ext cx="5760" cy="480"/>
              <a:chOff x="0" y="0"/>
              <a:chExt cx="5760" cy="480"/>
            </a:xfrm>
          </p:grpSpPr>
          <p:pic>
            <p:nvPicPr>
              <p:cNvPr id="44109" name="Picture 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10"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11"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12"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13"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14"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15"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16"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17"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18"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19"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20"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21"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4122" name="Group 90"/>
          <p:cNvGrpSpPr>
            <a:grpSpLocks/>
          </p:cNvGrpSpPr>
          <p:nvPr/>
        </p:nvGrpSpPr>
        <p:grpSpPr bwMode="auto">
          <a:xfrm>
            <a:off x="0" y="1524000"/>
            <a:ext cx="9144000" cy="1524000"/>
            <a:chOff x="0" y="0"/>
            <a:chExt cx="5760" cy="960"/>
          </a:xfrm>
        </p:grpSpPr>
        <p:grpSp>
          <p:nvGrpSpPr>
            <p:cNvPr id="44123" name="Group 91"/>
            <p:cNvGrpSpPr>
              <a:grpSpLocks/>
            </p:cNvGrpSpPr>
            <p:nvPr/>
          </p:nvGrpSpPr>
          <p:grpSpPr bwMode="auto">
            <a:xfrm>
              <a:off x="0" y="0"/>
              <a:ext cx="5760" cy="480"/>
              <a:chOff x="0" y="0"/>
              <a:chExt cx="5760" cy="480"/>
            </a:xfrm>
          </p:grpSpPr>
          <p:pic>
            <p:nvPicPr>
              <p:cNvPr id="44124" name="Picture 9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25"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26"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27"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28"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29"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30"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31"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32"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33"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34"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35"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36"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4137" name="Group 105"/>
            <p:cNvGrpSpPr>
              <a:grpSpLocks/>
            </p:cNvGrpSpPr>
            <p:nvPr/>
          </p:nvGrpSpPr>
          <p:grpSpPr bwMode="auto">
            <a:xfrm>
              <a:off x="0" y="480"/>
              <a:ext cx="5760" cy="480"/>
              <a:chOff x="0" y="0"/>
              <a:chExt cx="5760" cy="480"/>
            </a:xfrm>
          </p:grpSpPr>
          <p:pic>
            <p:nvPicPr>
              <p:cNvPr id="44138" name="Picture 10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39"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40"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41"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42"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43"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44"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45"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46"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47"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48"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49"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50"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44151" name="Rectangle 119"/>
          <p:cNvSpPr>
            <a:spLocks noGrp="1" noChangeArrowheads="1"/>
          </p:cNvSpPr>
          <p:nvPr>
            <p:ph type="title"/>
          </p:nvPr>
        </p:nvSpPr>
        <p:spPr>
          <a:xfrm>
            <a:off x="0" y="0"/>
            <a:ext cx="9144000" cy="1143000"/>
          </a:xfrm>
        </p:spPr>
        <p:txBody>
          <a:bodyPr/>
          <a:lstStyle/>
          <a:p>
            <a:r>
              <a:rPr lang="en-US" altLang="en-US" sz="4000" b="1"/>
              <a:t>Step 6:  From the graphic organizer to the paper</a:t>
            </a:r>
            <a:r>
              <a:rPr lang="en-US" altLang="en-US" sz="4000"/>
              <a:t>.</a:t>
            </a:r>
          </a:p>
        </p:txBody>
      </p:sp>
      <p:grpSp>
        <p:nvGrpSpPr>
          <p:cNvPr id="44153" name="Group 121"/>
          <p:cNvGrpSpPr>
            <a:grpSpLocks/>
          </p:cNvGrpSpPr>
          <p:nvPr/>
        </p:nvGrpSpPr>
        <p:grpSpPr bwMode="auto">
          <a:xfrm>
            <a:off x="0" y="2286000"/>
            <a:ext cx="9144000" cy="1524000"/>
            <a:chOff x="0" y="0"/>
            <a:chExt cx="5760" cy="960"/>
          </a:xfrm>
        </p:grpSpPr>
        <p:grpSp>
          <p:nvGrpSpPr>
            <p:cNvPr id="44154" name="Group 122"/>
            <p:cNvGrpSpPr>
              <a:grpSpLocks/>
            </p:cNvGrpSpPr>
            <p:nvPr/>
          </p:nvGrpSpPr>
          <p:grpSpPr bwMode="auto">
            <a:xfrm>
              <a:off x="0" y="0"/>
              <a:ext cx="5760" cy="480"/>
              <a:chOff x="0" y="0"/>
              <a:chExt cx="5760" cy="480"/>
            </a:xfrm>
          </p:grpSpPr>
          <p:pic>
            <p:nvPicPr>
              <p:cNvPr id="44155"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56"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57"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58"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59"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60"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61"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62"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63"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64"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65"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66"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67" name="Picture 13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4168" name="Group 136"/>
            <p:cNvGrpSpPr>
              <a:grpSpLocks/>
            </p:cNvGrpSpPr>
            <p:nvPr/>
          </p:nvGrpSpPr>
          <p:grpSpPr bwMode="auto">
            <a:xfrm>
              <a:off x="0" y="480"/>
              <a:ext cx="5760" cy="480"/>
              <a:chOff x="0" y="0"/>
              <a:chExt cx="5760" cy="480"/>
            </a:xfrm>
          </p:grpSpPr>
          <p:pic>
            <p:nvPicPr>
              <p:cNvPr id="44169"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70"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71"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72"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73"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74"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75"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76"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77"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78"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79"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80"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4181" name="Picture 14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4205" name="Group 173"/>
          <p:cNvGrpSpPr>
            <a:grpSpLocks/>
          </p:cNvGrpSpPr>
          <p:nvPr/>
        </p:nvGrpSpPr>
        <p:grpSpPr bwMode="auto">
          <a:xfrm>
            <a:off x="3429000" y="1066800"/>
            <a:ext cx="5715000" cy="5791200"/>
            <a:chOff x="2160" y="672"/>
            <a:chExt cx="3600" cy="3648"/>
          </a:xfrm>
        </p:grpSpPr>
        <p:grpSp>
          <p:nvGrpSpPr>
            <p:cNvPr id="44204" name="Group 172"/>
            <p:cNvGrpSpPr>
              <a:grpSpLocks/>
            </p:cNvGrpSpPr>
            <p:nvPr/>
          </p:nvGrpSpPr>
          <p:grpSpPr bwMode="auto">
            <a:xfrm>
              <a:off x="2400" y="816"/>
              <a:ext cx="2976" cy="3504"/>
              <a:chOff x="240" y="816"/>
              <a:chExt cx="2976" cy="3504"/>
            </a:xfrm>
          </p:grpSpPr>
          <p:grpSp>
            <p:nvGrpSpPr>
              <p:cNvPr id="44182" name="Group 150"/>
              <p:cNvGrpSpPr>
                <a:grpSpLocks/>
              </p:cNvGrpSpPr>
              <p:nvPr/>
            </p:nvGrpSpPr>
            <p:grpSpPr bwMode="auto">
              <a:xfrm>
                <a:off x="240" y="816"/>
                <a:ext cx="2976" cy="3504"/>
                <a:chOff x="240" y="816"/>
                <a:chExt cx="2976" cy="3504"/>
              </a:xfrm>
            </p:grpSpPr>
            <p:graphicFrame>
              <p:nvGraphicFramePr>
                <p:cNvPr id="44183" name="Object 151"/>
                <p:cNvGraphicFramePr>
                  <a:graphicFrameLocks noChangeAspect="1"/>
                </p:cNvGraphicFramePr>
                <p:nvPr/>
              </p:nvGraphicFramePr>
              <p:xfrm>
                <a:off x="240" y="816"/>
                <a:ext cx="2976" cy="3504"/>
              </p:xfrm>
              <a:graphic>
                <a:graphicData uri="http://schemas.openxmlformats.org/presentationml/2006/ole">
                  <mc:AlternateContent xmlns:mc="http://schemas.openxmlformats.org/markup-compatibility/2006">
                    <mc:Choice xmlns:v="urn:schemas-microsoft-com:vml" Requires="v">
                      <p:oleObj spid="_x0000_s44207" name="Image" r:id="rId4" imgW="7771429" imgH="10057143" progId="Photoshop.Image.9">
                        <p:embed/>
                      </p:oleObj>
                    </mc:Choice>
                    <mc:Fallback>
                      <p:oleObj name="Image" r:id="rId4" imgW="7771429" imgH="10057143" progId="Photoshop.Image.9">
                        <p:embed/>
                        <p:pic>
                          <p:nvPicPr>
                            <p:cNvPr id="0" name="Object 15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 y="816"/>
                              <a:ext cx="2976" cy="35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4184" name="Line 152"/>
                <p:cNvSpPr>
                  <a:spLocks noChangeShapeType="1"/>
                </p:cNvSpPr>
                <p:nvPr/>
              </p:nvSpPr>
              <p:spPr bwMode="auto">
                <a:xfrm>
                  <a:off x="1765" y="816"/>
                  <a:ext cx="0" cy="35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85" name="Line 153"/>
                <p:cNvSpPr>
                  <a:spLocks noChangeShapeType="1"/>
                </p:cNvSpPr>
                <p:nvPr/>
              </p:nvSpPr>
              <p:spPr bwMode="auto">
                <a:xfrm>
                  <a:off x="240" y="2568"/>
                  <a:ext cx="2969"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4186" name="Rectangle 154"/>
                <p:cNvSpPr>
                  <a:spLocks noChangeArrowheads="1"/>
                </p:cNvSpPr>
                <p:nvPr/>
              </p:nvSpPr>
              <p:spPr bwMode="auto">
                <a:xfrm>
                  <a:off x="720" y="2160"/>
                  <a:ext cx="1926" cy="511"/>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4191" name="Rectangle 159"/>
              <p:cNvSpPr>
                <a:spLocks noChangeArrowheads="1"/>
              </p:cNvSpPr>
              <p:nvPr/>
            </p:nvSpPr>
            <p:spPr bwMode="auto">
              <a:xfrm>
                <a:off x="960" y="2256"/>
                <a:ext cx="1632" cy="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pPr>
                <a:r>
                  <a:rPr lang="en-US" altLang="en-US" sz="1400" b="1"/>
                  <a:t>It is unfair to punish the entire class for the misbehavior of one student.</a:t>
                </a:r>
              </a:p>
            </p:txBody>
          </p:sp>
        </p:grpSp>
        <p:grpSp>
          <p:nvGrpSpPr>
            <p:cNvPr id="44203" name="Group 171"/>
            <p:cNvGrpSpPr>
              <a:grpSpLocks/>
            </p:cNvGrpSpPr>
            <p:nvPr/>
          </p:nvGrpSpPr>
          <p:grpSpPr bwMode="auto">
            <a:xfrm>
              <a:off x="2160" y="672"/>
              <a:ext cx="3600" cy="3550"/>
              <a:chOff x="0" y="672"/>
              <a:chExt cx="3600" cy="3550"/>
            </a:xfrm>
          </p:grpSpPr>
          <p:sp>
            <p:nvSpPr>
              <p:cNvPr id="44187" name="Text Box 155"/>
              <p:cNvSpPr txBox="1">
                <a:spLocks noChangeArrowheads="1"/>
              </p:cNvSpPr>
              <p:nvPr/>
            </p:nvSpPr>
            <p:spPr bwMode="auto">
              <a:xfrm>
                <a:off x="288" y="864"/>
                <a:ext cx="1296" cy="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800000"/>
                    </a:solidFill>
                  </a:rPr>
                  <a:t>Example:  It does not solve the problem.</a:t>
                </a:r>
              </a:p>
              <a:p>
                <a:pPr>
                  <a:spcBef>
                    <a:spcPct val="50000"/>
                  </a:spcBef>
                  <a:buFontTx/>
                  <a:buChar char="•"/>
                </a:pPr>
                <a:r>
                  <a:rPr lang="en-US" altLang="en-US" sz="1400" b="1">
                    <a:solidFill>
                      <a:srgbClr val="800000"/>
                    </a:solidFill>
                  </a:rPr>
                  <a:t>Got away with it</a:t>
                </a:r>
              </a:p>
              <a:p>
                <a:pPr>
                  <a:spcBef>
                    <a:spcPct val="50000"/>
                  </a:spcBef>
                  <a:buFontTx/>
                  <a:buChar char="•"/>
                </a:pPr>
                <a:r>
                  <a:rPr lang="en-US" altLang="en-US" sz="1400" b="1">
                    <a:solidFill>
                      <a:srgbClr val="800000"/>
                    </a:solidFill>
                  </a:rPr>
                  <a:t>Continues </a:t>
                </a:r>
              </a:p>
              <a:p>
                <a:pPr>
                  <a:spcBef>
                    <a:spcPct val="50000"/>
                  </a:spcBef>
                  <a:buFontTx/>
                  <a:buChar char="•"/>
                </a:pPr>
                <a:endParaRPr lang="en-US" altLang="en-US" sz="1400" b="1">
                  <a:solidFill>
                    <a:srgbClr val="800000"/>
                  </a:solidFill>
                </a:endParaRPr>
              </a:p>
              <a:p>
                <a:pPr>
                  <a:spcBef>
                    <a:spcPct val="50000"/>
                  </a:spcBef>
                  <a:buFontTx/>
                  <a:buChar char="•"/>
                </a:pPr>
                <a:r>
                  <a:rPr lang="en-US" altLang="en-US" sz="1400" b="1">
                    <a:solidFill>
                      <a:srgbClr val="800000"/>
                    </a:solidFill>
                  </a:rPr>
                  <a:t>Knows punishment next time</a:t>
                </a:r>
              </a:p>
            </p:txBody>
          </p:sp>
          <p:sp>
            <p:nvSpPr>
              <p:cNvPr id="44188" name="Text Box 156"/>
              <p:cNvSpPr txBox="1">
                <a:spLocks noChangeArrowheads="1"/>
              </p:cNvSpPr>
              <p:nvPr/>
            </p:nvSpPr>
            <p:spPr bwMode="auto">
              <a:xfrm>
                <a:off x="1776" y="816"/>
                <a:ext cx="1344" cy="1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encourages misbehavior by more students.</a:t>
                </a:r>
              </a:p>
              <a:p>
                <a:pPr>
                  <a:spcBef>
                    <a:spcPct val="50000"/>
                  </a:spcBef>
                  <a:buFontTx/>
                  <a:buChar char="•"/>
                </a:pPr>
                <a:r>
                  <a:rPr lang="en-US" altLang="en-US" sz="1200" b="1">
                    <a:solidFill>
                      <a:srgbClr val="800000"/>
                    </a:solidFill>
                  </a:rPr>
                  <a:t>Why behave?</a:t>
                </a:r>
              </a:p>
              <a:p>
                <a:pPr>
                  <a:spcBef>
                    <a:spcPct val="50000"/>
                  </a:spcBef>
                  <a:buFontTx/>
                  <a:buChar char="•"/>
                </a:pPr>
                <a:endParaRPr lang="en-US" altLang="en-US" sz="1200" b="1">
                  <a:solidFill>
                    <a:srgbClr val="800000"/>
                  </a:solidFill>
                </a:endParaRPr>
              </a:p>
              <a:p>
                <a:pPr>
                  <a:spcBef>
                    <a:spcPct val="50000"/>
                  </a:spcBef>
                  <a:buFontTx/>
                  <a:buChar char="•"/>
                </a:pPr>
                <a:endParaRPr lang="en-US" altLang="en-US" sz="1200" b="1">
                  <a:solidFill>
                    <a:srgbClr val="800000"/>
                  </a:solidFill>
                </a:endParaRPr>
              </a:p>
              <a:p>
                <a:pPr>
                  <a:spcBef>
                    <a:spcPct val="50000"/>
                  </a:spcBef>
                  <a:buFontTx/>
                  <a:buChar char="•"/>
                </a:pPr>
                <a:r>
                  <a:rPr lang="en-US" altLang="en-US" sz="1200" b="1">
                    <a:solidFill>
                      <a:srgbClr val="800000"/>
                    </a:solidFill>
                  </a:rPr>
                  <a:t>Join in fun</a:t>
                </a:r>
              </a:p>
              <a:p>
                <a:pPr>
                  <a:spcBef>
                    <a:spcPct val="50000"/>
                  </a:spcBef>
                  <a:buFontTx/>
                  <a:buChar char="•"/>
                </a:pPr>
                <a:r>
                  <a:rPr lang="en-US" altLang="en-US" sz="1200" b="1">
                    <a:solidFill>
                      <a:srgbClr val="800000"/>
                    </a:solidFill>
                  </a:rPr>
                  <a:t>No control</a:t>
                </a:r>
              </a:p>
            </p:txBody>
          </p:sp>
          <p:sp>
            <p:nvSpPr>
              <p:cNvPr id="44189" name="Text Box 157"/>
              <p:cNvSpPr txBox="1">
                <a:spLocks noChangeArrowheads="1"/>
              </p:cNvSpPr>
              <p:nvPr/>
            </p:nvSpPr>
            <p:spPr bwMode="auto">
              <a:xfrm>
                <a:off x="192" y="2640"/>
                <a:ext cx="1488" cy="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creates angry feelings.</a:t>
                </a:r>
              </a:p>
              <a:p>
                <a:pPr>
                  <a:spcBef>
                    <a:spcPct val="50000"/>
                  </a:spcBef>
                  <a:buFontTx/>
                  <a:buChar char="•"/>
                </a:pPr>
                <a:r>
                  <a:rPr lang="en-US" altLang="en-US" sz="1200" b="1">
                    <a:solidFill>
                      <a:srgbClr val="800000"/>
                    </a:solidFill>
                  </a:rPr>
                  <a:t>Resentful to misbehavior</a:t>
                </a:r>
              </a:p>
              <a:p>
                <a:pPr>
                  <a:spcBef>
                    <a:spcPct val="50000"/>
                  </a:spcBef>
                  <a:buFontTx/>
                  <a:buChar char="•"/>
                </a:pPr>
                <a:r>
                  <a:rPr lang="en-US" altLang="en-US" sz="1200" b="1">
                    <a:solidFill>
                      <a:srgbClr val="800000"/>
                    </a:solidFill>
                  </a:rPr>
                  <a:t>Resentful to teacher</a:t>
                </a:r>
              </a:p>
              <a:p>
                <a:pPr>
                  <a:spcBef>
                    <a:spcPct val="50000"/>
                  </a:spcBef>
                  <a:buFontTx/>
                  <a:buChar char="•"/>
                </a:pPr>
                <a:r>
                  <a:rPr lang="en-US" altLang="en-US" sz="1200" b="1">
                    <a:solidFill>
                      <a:srgbClr val="800000"/>
                    </a:solidFill>
                  </a:rPr>
                  <a:t>Negative attitude toward learning.</a:t>
                </a:r>
              </a:p>
            </p:txBody>
          </p:sp>
          <p:sp>
            <p:nvSpPr>
              <p:cNvPr id="44190" name="Text Box 158"/>
              <p:cNvSpPr txBox="1">
                <a:spLocks noChangeArrowheads="1"/>
              </p:cNvSpPr>
              <p:nvPr/>
            </p:nvSpPr>
            <p:spPr bwMode="auto">
              <a:xfrm>
                <a:off x="1776" y="2784"/>
                <a:ext cx="1296" cy="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It is unfair to punish the entire class for the misbehavior of one student.  This method of classroom control doesn’t solve the problem.  It encourages misbehavior by students who might have been behaving properly.  It also creates feelings of anger toward classmates.</a:t>
                </a:r>
              </a:p>
            </p:txBody>
          </p:sp>
          <p:sp>
            <p:nvSpPr>
              <p:cNvPr id="44192" name="Rectangle 160"/>
              <p:cNvSpPr>
                <a:spLocks noChangeArrowheads="1"/>
              </p:cNvSpPr>
              <p:nvPr/>
            </p:nvSpPr>
            <p:spPr bwMode="auto">
              <a:xfrm>
                <a:off x="384" y="1536"/>
                <a:ext cx="1430" cy="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b="1">
                    <a:solidFill>
                      <a:schemeClr val="hlink"/>
                    </a:solidFill>
                  </a:rPr>
                  <a:t>This student feels the teacher doesn’t have the nerve to deal with him individually.</a:t>
                </a:r>
              </a:p>
            </p:txBody>
          </p:sp>
          <p:sp>
            <p:nvSpPr>
              <p:cNvPr id="44193" name="Rectangle 161"/>
              <p:cNvSpPr>
                <a:spLocks noChangeArrowheads="1"/>
              </p:cNvSpPr>
              <p:nvPr/>
            </p:nvSpPr>
            <p:spPr bwMode="auto">
              <a:xfrm>
                <a:off x="1776" y="1392"/>
                <a:ext cx="1392" cy="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chemeClr val="hlink"/>
                    </a:solidFill>
                  </a:rPr>
                  <a:t>The next time everyone will join in since they will receive the punishment anyway.</a:t>
                </a:r>
              </a:p>
            </p:txBody>
          </p:sp>
          <p:sp>
            <p:nvSpPr>
              <p:cNvPr id="44194" name="Rectangle 162"/>
              <p:cNvSpPr>
                <a:spLocks noChangeArrowheads="1"/>
              </p:cNvSpPr>
              <p:nvPr/>
            </p:nvSpPr>
            <p:spPr bwMode="auto">
              <a:xfrm>
                <a:off x="240" y="3504"/>
                <a:ext cx="1536" cy="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a:solidFill>
                      <a:schemeClr val="hlink"/>
                    </a:solidFill>
                  </a:rPr>
                  <a:t>Students talk to each other </a:t>
                </a:r>
              </a:p>
              <a:p>
                <a:r>
                  <a:rPr lang="en-US" altLang="en-US" sz="900">
                    <a:solidFill>
                      <a:schemeClr val="hlink"/>
                    </a:solidFill>
                  </a:rPr>
                  <a:t>about teachers, and no one </a:t>
                </a:r>
              </a:p>
              <a:p>
                <a:r>
                  <a:rPr lang="en-US" altLang="en-US" sz="900">
                    <a:solidFill>
                      <a:schemeClr val="hlink"/>
                    </a:solidFill>
                  </a:rPr>
                  <a:t>wants to be in a teacher’s </a:t>
                </a:r>
              </a:p>
              <a:p>
                <a:r>
                  <a:rPr lang="en-US" altLang="en-US" sz="900">
                    <a:solidFill>
                      <a:schemeClr val="hlink"/>
                    </a:solidFill>
                  </a:rPr>
                  <a:t>class who punishes in </a:t>
                </a:r>
              </a:p>
              <a:p>
                <a:r>
                  <a:rPr lang="en-US" altLang="en-US" sz="900">
                    <a:solidFill>
                      <a:schemeClr val="hlink"/>
                    </a:solidFill>
                  </a:rPr>
                  <a:t>this way.</a:t>
                </a:r>
              </a:p>
            </p:txBody>
          </p:sp>
          <p:sp>
            <p:nvSpPr>
              <p:cNvPr id="44195" name="Oval 163"/>
              <p:cNvSpPr>
                <a:spLocks noChangeArrowheads="1"/>
              </p:cNvSpPr>
              <p:nvPr/>
            </p:nvSpPr>
            <p:spPr bwMode="auto">
              <a:xfrm>
                <a:off x="0" y="672"/>
                <a:ext cx="960" cy="336"/>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example,</a:t>
                </a:r>
              </a:p>
            </p:txBody>
          </p:sp>
          <p:sp>
            <p:nvSpPr>
              <p:cNvPr id="44196" name="Oval 164"/>
              <p:cNvSpPr>
                <a:spLocks noChangeArrowheads="1"/>
              </p:cNvSpPr>
              <p:nvPr/>
            </p:nvSpPr>
            <p:spPr bwMode="auto">
              <a:xfrm>
                <a:off x="2640" y="720"/>
                <a:ext cx="960" cy="336"/>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Moreover,</a:t>
                </a:r>
              </a:p>
            </p:txBody>
          </p:sp>
          <p:sp>
            <p:nvSpPr>
              <p:cNvPr id="44197" name="Oval 165"/>
              <p:cNvSpPr>
                <a:spLocks noChangeArrowheads="1"/>
              </p:cNvSpPr>
              <p:nvPr/>
            </p:nvSpPr>
            <p:spPr bwMode="auto">
              <a:xfrm>
                <a:off x="0" y="2160"/>
                <a:ext cx="1008" cy="432"/>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In other </a:t>
                </a:r>
              </a:p>
              <a:p>
                <a:pPr algn="ctr"/>
                <a:r>
                  <a:rPr lang="en-US" altLang="en-US" b="1"/>
                  <a:t>words,</a:t>
                </a:r>
              </a:p>
            </p:txBody>
          </p:sp>
          <p:sp>
            <p:nvSpPr>
              <p:cNvPr id="44198" name="Oval 166"/>
              <p:cNvSpPr>
                <a:spLocks noChangeArrowheads="1"/>
              </p:cNvSpPr>
              <p:nvPr/>
            </p:nvSpPr>
            <p:spPr bwMode="auto">
              <a:xfrm>
                <a:off x="2496" y="2208"/>
                <a:ext cx="1008" cy="432"/>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these </a:t>
                </a:r>
              </a:p>
              <a:p>
                <a:pPr algn="ctr"/>
                <a:r>
                  <a:rPr lang="en-US" altLang="en-US" b="1"/>
                  <a:t>reasons,</a:t>
                </a:r>
              </a:p>
            </p:txBody>
          </p:sp>
        </p:grpSp>
      </p:grpSp>
      <p:sp>
        <p:nvSpPr>
          <p:cNvPr id="44206" name="AutoShape 174"/>
          <p:cNvSpPr>
            <a:spLocks noChangeArrowheads="1"/>
          </p:cNvSpPr>
          <p:nvPr/>
        </p:nvSpPr>
        <p:spPr bwMode="auto">
          <a:xfrm>
            <a:off x="0" y="1295400"/>
            <a:ext cx="3657600" cy="2133600"/>
          </a:xfrm>
          <a:prstGeom prst="rightArrow">
            <a:avLst>
              <a:gd name="adj1" fmla="val 50000"/>
              <a:gd name="adj2" fmla="val 4285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Next Paragraph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206"/>
                                        </p:tgtEl>
                                        <p:attrNameLst>
                                          <p:attrName>style.visibility</p:attrName>
                                        </p:attrNameLst>
                                      </p:cBhvr>
                                      <p:to>
                                        <p:strVal val="visible"/>
                                      </p:to>
                                    </p:set>
                                    <p:animEffect transition="in" filter="wipe(left)">
                                      <p:cBhvr>
                                        <p:cTn id="7" dur="500"/>
                                        <p:tgtEl>
                                          <p:spTgt spid="4420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206"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6626" name="Group 2"/>
          <p:cNvGrpSpPr>
            <a:grpSpLocks/>
          </p:cNvGrpSpPr>
          <p:nvPr/>
        </p:nvGrpSpPr>
        <p:grpSpPr bwMode="auto">
          <a:xfrm>
            <a:off x="0" y="2286000"/>
            <a:ext cx="9144000" cy="1524000"/>
            <a:chOff x="0" y="0"/>
            <a:chExt cx="5760" cy="960"/>
          </a:xfrm>
        </p:grpSpPr>
        <p:grpSp>
          <p:nvGrpSpPr>
            <p:cNvPr id="26627" name="Group 3"/>
            <p:cNvGrpSpPr>
              <a:grpSpLocks/>
            </p:cNvGrpSpPr>
            <p:nvPr/>
          </p:nvGrpSpPr>
          <p:grpSpPr bwMode="auto">
            <a:xfrm>
              <a:off x="0" y="0"/>
              <a:ext cx="5760" cy="480"/>
              <a:chOff x="0" y="0"/>
              <a:chExt cx="5760" cy="480"/>
            </a:xfrm>
          </p:grpSpPr>
          <p:pic>
            <p:nvPicPr>
              <p:cNvPr id="26628"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29"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30"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31"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32"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33"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34"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35"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36"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37"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38"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39"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40"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641" name="Group 17"/>
            <p:cNvGrpSpPr>
              <a:grpSpLocks/>
            </p:cNvGrpSpPr>
            <p:nvPr/>
          </p:nvGrpSpPr>
          <p:grpSpPr bwMode="auto">
            <a:xfrm>
              <a:off x="0" y="480"/>
              <a:ext cx="5760" cy="480"/>
              <a:chOff x="0" y="0"/>
              <a:chExt cx="5760" cy="480"/>
            </a:xfrm>
          </p:grpSpPr>
          <p:pic>
            <p:nvPicPr>
              <p:cNvPr id="26642"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43"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44"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45"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46"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47"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48"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49"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50"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51"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52"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53"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54"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6655" name="Group 31"/>
          <p:cNvGrpSpPr>
            <a:grpSpLocks/>
          </p:cNvGrpSpPr>
          <p:nvPr/>
        </p:nvGrpSpPr>
        <p:grpSpPr bwMode="auto">
          <a:xfrm>
            <a:off x="0" y="3810000"/>
            <a:ext cx="9144000" cy="3048000"/>
            <a:chOff x="0" y="0"/>
            <a:chExt cx="5760" cy="1920"/>
          </a:xfrm>
        </p:grpSpPr>
        <p:grpSp>
          <p:nvGrpSpPr>
            <p:cNvPr id="26656" name="Group 32"/>
            <p:cNvGrpSpPr>
              <a:grpSpLocks/>
            </p:cNvGrpSpPr>
            <p:nvPr/>
          </p:nvGrpSpPr>
          <p:grpSpPr bwMode="auto">
            <a:xfrm>
              <a:off x="0" y="0"/>
              <a:ext cx="5760" cy="960"/>
              <a:chOff x="0" y="0"/>
              <a:chExt cx="5760" cy="960"/>
            </a:xfrm>
          </p:grpSpPr>
          <p:grpSp>
            <p:nvGrpSpPr>
              <p:cNvPr id="26657" name="Group 33"/>
              <p:cNvGrpSpPr>
                <a:grpSpLocks/>
              </p:cNvGrpSpPr>
              <p:nvPr/>
            </p:nvGrpSpPr>
            <p:grpSpPr bwMode="auto">
              <a:xfrm>
                <a:off x="0" y="0"/>
                <a:ext cx="5760" cy="480"/>
                <a:chOff x="0" y="0"/>
                <a:chExt cx="5760" cy="480"/>
              </a:xfrm>
            </p:grpSpPr>
            <p:pic>
              <p:nvPicPr>
                <p:cNvPr id="26658"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59"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60"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61"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62"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63"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64"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65"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66"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67"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68"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69"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70"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671" name="Group 47"/>
              <p:cNvGrpSpPr>
                <a:grpSpLocks/>
              </p:cNvGrpSpPr>
              <p:nvPr/>
            </p:nvGrpSpPr>
            <p:grpSpPr bwMode="auto">
              <a:xfrm>
                <a:off x="0" y="480"/>
                <a:ext cx="5760" cy="480"/>
                <a:chOff x="0" y="0"/>
                <a:chExt cx="5760" cy="480"/>
              </a:xfrm>
            </p:grpSpPr>
            <p:pic>
              <p:nvPicPr>
                <p:cNvPr id="26672"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73"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74"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75"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76"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77"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78"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79"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80"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81"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82"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83"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84"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6685" name="Group 61"/>
            <p:cNvGrpSpPr>
              <a:grpSpLocks/>
            </p:cNvGrpSpPr>
            <p:nvPr/>
          </p:nvGrpSpPr>
          <p:grpSpPr bwMode="auto">
            <a:xfrm>
              <a:off x="0" y="960"/>
              <a:ext cx="5760" cy="960"/>
              <a:chOff x="0" y="0"/>
              <a:chExt cx="5760" cy="960"/>
            </a:xfrm>
          </p:grpSpPr>
          <p:grpSp>
            <p:nvGrpSpPr>
              <p:cNvPr id="26686" name="Group 62"/>
              <p:cNvGrpSpPr>
                <a:grpSpLocks/>
              </p:cNvGrpSpPr>
              <p:nvPr/>
            </p:nvGrpSpPr>
            <p:grpSpPr bwMode="auto">
              <a:xfrm>
                <a:off x="0" y="0"/>
                <a:ext cx="5760" cy="480"/>
                <a:chOff x="0" y="0"/>
                <a:chExt cx="5760" cy="480"/>
              </a:xfrm>
            </p:grpSpPr>
            <p:pic>
              <p:nvPicPr>
                <p:cNvPr id="26687"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88"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89"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90"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91"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92"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93"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94"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95"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96"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97"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98"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699"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700" name="Group 76"/>
              <p:cNvGrpSpPr>
                <a:grpSpLocks/>
              </p:cNvGrpSpPr>
              <p:nvPr/>
            </p:nvGrpSpPr>
            <p:grpSpPr bwMode="auto">
              <a:xfrm>
                <a:off x="0" y="480"/>
                <a:ext cx="5760" cy="480"/>
                <a:chOff x="0" y="0"/>
                <a:chExt cx="5760" cy="480"/>
              </a:xfrm>
            </p:grpSpPr>
            <p:pic>
              <p:nvPicPr>
                <p:cNvPr id="26701"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02"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03"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04"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05"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06"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07"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08"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09"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10"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11"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12"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13"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26714" name="Group 90"/>
          <p:cNvGrpSpPr>
            <a:grpSpLocks/>
          </p:cNvGrpSpPr>
          <p:nvPr/>
        </p:nvGrpSpPr>
        <p:grpSpPr bwMode="auto">
          <a:xfrm>
            <a:off x="0" y="0"/>
            <a:ext cx="9144000" cy="1524000"/>
            <a:chOff x="0" y="0"/>
            <a:chExt cx="5760" cy="960"/>
          </a:xfrm>
        </p:grpSpPr>
        <p:grpSp>
          <p:nvGrpSpPr>
            <p:cNvPr id="26715" name="Group 91"/>
            <p:cNvGrpSpPr>
              <a:grpSpLocks/>
            </p:cNvGrpSpPr>
            <p:nvPr/>
          </p:nvGrpSpPr>
          <p:grpSpPr bwMode="auto">
            <a:xfrm>
              <a:off x="0" y="0"/>
              <a:ext cx="5760" cy="480"/>
              <a:chOff x="0" y="0"/>
              <a:chExt cx="5760" cy="480"/>
            </a:xfrm>
          </p:grpSpPr>
          <p:pic>
            <p:nvPicPr>
              <p:cNvPr id="26716"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17"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18"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19"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20"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21"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22"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23"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24"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25"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26"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27"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28"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729" name="Group 105"/>
            <p:cNvGrpSpPr>
              <a:grpSpLocks/>
            </p:cNvGrpSpPr>
            <p:nvPr/>
          </p:nvGrpSpPr>
          <p:grpSpPr bwMode="auto">
            <a:xfrm>
              <a:off x="0" y="480"/>
              <a:ext cx="5760" cy="480"/>
              <a:chOff x="0" y="0"/>
              <a:chExt cx="5760" cy="480"/>
            </a:xfrm>
          </p:grpSpPr>
          <p:pic>
            <p:nvPicPr>
              <p:cNvPr id="26730"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31"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32"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33"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34"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35"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36"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37"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38"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39"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40"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41"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42"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6743" name="Group 119"/>
          <p:cNvGrpSpPr>
            <a:grpSpLocks/>
          </p:cNvGrpSpPr>
          <p:nvPr/>
        </p:nvGrpSpPr>
        <p:grpSpPr bwMode="auto">
          <a:xfrm>
            <a:off x="0" y="1524000"/>
            <a:ext cx="9144000" cy="1524000"/>
            <a:chOff x="0" y="0"/>
            <a:chExt cx="5760" cy="960"/>
          </a:xfrm>
        </p:grpSpPr>
        <p:grpSp>
          <p:nvGrpSpPr>
            <p:cNvPr id="26744" name="Group 120"/>
            <p:cNvGrpSpPr>
              <a:grpSpLocks/>
            </p:cNvGrpSpPr>
            <p:nvPr/>
          </p:nvGrpSpPr>
          <p:grpSpPr bwMode="auto">
            <a:xfrm>
              <a:off x="0" y="0"/>
              <a:ext cx="5760" cy="480"/>
              <a:chOff x="0" y="0"/>
              <a:chExt cx="5760" cy="480"/>
            </a:xfrm>
          </p:grpSpPr>
          <p:pic>
            <p:nvPicPr>
              <p:cNvPr id="26745"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46"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47"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48"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49"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50"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51"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52"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53"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54"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55"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56"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57"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6758" name="Group 134"/>
            <p:cNvGrpSpPr>
              <a:grpSpLocks/>
            </p:cNvGrpSpPr>
            <p:nvPr/>
          </p:nvGrpSpPr>
          <p:grpSpPr bwMode="auto">
            <a:xfrm>
              <a:off x="0" y="480"/>
              <a:ext cx="5760" cy="480"/>
              <a:chOff x="0" y="0"/>
              <a:chExt cx="5760" cy="480"/>
            </a:xfrm>
          </p:grpSpPr>
          <p:pic>
            <p:nvPicPr>
              <p:cNvPr id="26759"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60"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61"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62"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63"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64"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65"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66"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67"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68"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69"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70"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6771"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26772" name="Rectangle 148"/>
          <p:cNvSpPr>
            <a:spLocks noGrp="1" noChangeArrowheads="1"/>
          </p:cNvSpPr>
          <p:nvPr>
            <p:ph type="title"/>
          </p:nvPr>
        </p:nvSpPr>
        <p:spPr>
          <a:xfrm>
            <a:off x="457200" y="0"/>
            <a:ext cx="8229600" cy="1143000"/>
          </a:xfrm>
        </p:spPr>
        <p:txBody>
          <a:bodyPr/>
          <a:lstStyle/>
          <a:p>
            <a:r>
              <a:rPr lang="en-US" altLang="en-US" sz="4000" b="1"/>
              <a:t>Step 6:  From the graphic organizer to the paper</a:t>
            </a:r>
            <a:r>
              <a:rPr lang="en-US" altLang="en-US" sz="4000"/>
              <a:t>.</a:t>
            </a:r>
          </a:p>
        </p:txBody>
      </p:sp>
      <p:pic>
        <p:nvPicPr>
          <p:cNvPr id="26774" name="Picture 150" descr="notebookpape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1295400"/>
            <a:ext cx="5105400" cy="52578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6775" name="Text Box 151"/>
          <p:cNvSpPr txBox="1">
            <a:spLocks noChangeArrowheads="1"/>
          </p:cNvSpPr>
          <p:nvPr/>
        </p:nvSpPr>
        <p:spPr bwMode="auto">
          <a:xfrm>
            <a:off x="3733800" y="1365250"/>
            <a:ext cx="42672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b="1"/>
              <a:t>          </a:t>
            </a:r>
            <a:r>
              <a:rPr lang="en-US" altLang="en-US" sz="2400" b="1">
                <a:solidFill>
                  <a:srgbClr val="CC0000"/>
                </a:solidFill>
              </a:rPr>
              <a:t>For example, </a:t>
            </a:r>
            <a:r>
              <a:rPr lang="en-US" altLang="en-US" sz="2400" b="1"/>
              <a:t>it does not solve the problem.  The misbehaving student feels he got away with it.  The misbehavior will continue.  </a:t>
            </a:r>
            <a:r>
              <a:rPr lang="en-US" altLang="en-US" sz="2400" b="1">
                <a:solidFill>
                  <a:schemeClr val="hlink"/>
                </a:solidFill>
              </a:rPr>
              <a:t>This student feels the teacher doesn’t have the nerve to deal with him individually.</a:t>
            </a:r>
            <a:r>
              <a:rPr lang="en-US" altLang="en-US" sz="2400" b="1"/>
              <a:t>  He already knows the punishment that is in store the next time he misbehaves.</a:t>
            </a:r>
          </a:p>
        </p:txBody>
      </p:sp>
      <p:sp>
        <p:nvSpPr>
          <p:cNvPr id="26777" name="AutoShape 153"/>
          <p:cNvSpPr>
            <a:spLocks noChangeArrowheads="1"/>
          </p:cNvSpPr>
          <p:nvPr/>
        </p:nvSpPr>
        <p:spPr bwMode="auto">
          <a:xfrm>
            <a:off x="0" y="1295400"/>
            <a:ext cx="3657600" cy="2133600"/>
          </a:xfrm>
          <a:prstGeom prst="rightArrow">
            <a:avLst>
              <a:gd name="adj1" fmla="val 50000"/>
              <a:gd name="adj2" fmla="val 4285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Next Paragraph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6777"/>
                                        </p:tgtEl>
                                        <p:attrNameLst>
                                          <p:attrName>style.visibility</p:attrName>
                                        </p:attrNameLst>
                                      </p:cBhvr>
                                      <p:to>
                                        <p:strVal val="visible"/>
                                      </p:to>
                                    </p:set>
                                    <p:animEffect transition="in" filter="wipe(left)">
                                      <p:cBhvr>
                                        <p:cTn id="7" dur="500"/>
                                        <p:tgtEl>
                                          <p:spTgt spid="267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77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5058" name="Group 2"/>
          <p:cNvGrpSpPr>
            <a:grpSpLocks/>
          </p:cNvGrpSpPr>
          <p:nvPr/>
        </p:nvGrpSpPr>
        <p:grpSpPr bwMode="auto">
          <a:xfrm>
            <a:off x="0" y="3810000"/>
            <a:ext cx="9144000" cy="3048000"/>
            <a:chOff x="0" y="0"/>
            <a:chExt cx="5760" cy="1920"/>
          </a:xfrm>
        </p:grpSpPr>
        <p:grpSp>
          <p:nvGrpSpPr>
            <p:cNvPr id="45059" name="Group 3"/>
            <p:cNvGrpSpPr>
              <a:grpSpLocks/>
            </p:cNvGrpSpPr>
            <p:nvPr/>
          </p:nvGrpSpPr>
          <p:grpSpPr bwMode="auto">
            <a:xfrm>
              <a:off x="0" y="0"/>
              <a:ext cx="5760" cy="960"/>
              <a:chOff x="0" y="0"/>
              <a:chExt cx="5760" cy="960"/>
            </a:xfrm>
          </p:grpSpPr>
          <p:grpSp>
            <p:nvGrpSpPr>
              <p:cNvPr id="45060" name="Group 4"/>
              <p:cNvGrpSpPr>
                <a:grpSpLocks/>
              </p:cNvGrpSpPr>
              <p:nvPr/>
            </p:nvGrpSpPr>
            <p:grpSpPr bwMode="auto">
              <a:xfrm>
                <a:off x="0" y="0"/>
                <a:ext cx="5760" cy="480"/>
                <a:chOff x="0" y="0"/>
                <a:chExt cx="5760" cy="480"/>
              </a:xfrm>
            </p:grpSpPr>
            <p:pic>
              <p:nvPicPr>
                <p:cNvPr id="45061"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62"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63"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64"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65"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66"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67"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68"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69"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70"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71"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72"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73"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5074" name="Group 18"/>
              <p:cNvGrpSpPr>
                <a:grpSpLocks/>
              </p:cNvGrpSpPr>
              <p:nvPr/>
            </p:nvGrpSpPr>
            <p:grpSpPr bwMode="auto">
              <a:xfrm>
                <a:off x="0" y="480"/>
                <a:ext cx="5760" cy="480"/>
                <a:chOff x="0" y="0"/>
                <a:chExt cx="5760" cy="480"/>
              </a:xfrm>
            </p:grpSpPr>
            <p:pic>
              <p:nvPicPr>
                <p:cNvPr id="45075"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76"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77"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78"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79"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80"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81"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82"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83"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84"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85"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86"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87"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5088" name="Group 32"/>
            <p:cNvGrpSpPr>
              <a:grpSpLocks/>
            </p:cNvGrpSpPr>
            <p:nvPr/>
          </p:nvGrpSpPr>
          <p:grpSpPr bwMode="auto">
            <a:xfrm>
              <a:off x="0" y="960"/>
              <a:ext cx="5760" cy="960"/>
              <a:chOff x="0" y="0"/>
              <a:chExt cx="5760" cy="960"/>
            </a:xfrm>
          </p:grpSpPr>
          <p:grpSp>
            <p:nvGrpSpPr>
              <p:cNvPr id="45089" name="Group 33"/>
              <p:cNvGrpSpPr>
                <a:grpSpLocks/>
              </p:cNvGrpSpPr>
              <p:nvPr/>
            </p:nvGrpSpPr>
            <p:grpSpPr bwMode="auto">
              <a:xfrm>
                <a:off x="0" y="0"/>
                <a:ext cx="5760" cy="480"/>
                <a:chOff x="0" y="0"/>
                <a:chExt cx="5760" cy="480"/>
              </a:xfrm>
            </p:grpSpPr>
            <p:pic>
              <p:nvPicPr>
                <p:cNvPr id="45090"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91"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92"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93"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94"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95"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96"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97"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98"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099"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00"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01"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02"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5103" name="Group 47"/>
              <p:cNvGrpSpPr>
                <a:grpSpLocks/>
              </p:cNvGrpSpPr>
              <p:nvPr/>
            </p:nvGrpSpPr>
            <p:grpSpPr bwMode="auto">
              <a:xfrm>
                <a:off x="0" y="480"/>
                <a:ext cx="5760" cy="480"/>
                <a:chOff x="0" y="0"/>
                <a:chExt cx="5760" cy="480"/>
              </a:xfrm>
            </p:grpSpPr>
            <p:pic>
              <p:nvPicPr>
                <p:cNvPr id="45104"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05"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06"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07"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08"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09"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10"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11"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12"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13"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14"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15"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16"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45117" name="Group 61"/>
          <p:cNvGrpSpPr>
            <a:grpSpLocks/>
          </p:cNvGrpSpPr>
          <p:nvPr/>
        </p:nvGrpSpPr>
        <p:grpSpPr bwMode="auto">
          <a:xfrm>
            <a:off x="0" y="0"/>
            <a:ext cx="9144000" cy="1524000"/>
            <a:chOff x="0" y="0"/>
            <a:chExt cx="5760" cy="960"/>
          </a:xfrm>
        </p:grpSpPr>
        <p:grpSp>
          <p:nvGrpSpPr>
            <p:cNvPr id="45118" name="Group 62"/>
            <p:cNvGrpSpPr>
              <a:grpSpLocks/>
            </p:cNvGrpSpPr>
            <p:nvPr/>
          </p:nvGrpSpPr>
          <p:grpSpPr bwMode="auto">
            <a:xfrm>
              <a:off x="0" y="0"/>
              <a:ext cx="5760" cy="480"/>
              <a:chOff x="0" y="0"/>
              <a:chExt cx="5760" cy="480"/>
            </a:xfrm>
          </p:grpSpPr>
          <p:pic>
            <p:nvPicPr>
              <p:cNvPr id="45119" name="Picture 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20"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21"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22"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23"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24"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25"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26"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27"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28"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29"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30"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31"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5132" name="Group 76"/>
            <p:cNvGrpSpPr>
              <a:grpSpLocks/>
            </p:cNvGrpSpPr>
            <p:nvPr/>
          </p:nvGrpSpPr>
          <p:grpSpPr bwMode="auto">
            <a:xfrm>
              <a:off x="0" y="480"/>
              <a:ext cx="5760" cy="480"/>
              <a:chOff x="0" y="0"/>
              <a:chExt cx="5760" cy="480"/>
            </a:xfrm>
          </p:grpSpPr>
          <p:pic>
            <p:nvPicPr>
              <p:cNvPr id="45133" name="Picture 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34"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35"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36"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37"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38"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39"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40"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41"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42"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43"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44"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45"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5146" name="Group 90"/>
          <p:cNvGrpSpPr>
            <a:grpSpLocks/>
          </p:cNvGrpSpPr>
          <p:nvPr/>
        </p:nvGrpSpPr>
        <p:grpSpPr bwMode="auto">
          <a:xfrm>
            <a:off x="0" y="1524000"/>
            <a:ext cx="9144000" cy="1524000"/>
            <a:chOff x="0" y="0"/>
            <a:chExt cx="5760" cy="960"/>
          </a:xfrm>
        </p:grpSpPr>
        <p:grpSp>
          <p:nvGrpSpPr>
            <p:cNvPr id="45147" name="Group 91"/>
            <p:cNvGrpSpPr>
              <a:grpSpLocks/>
            </p:cNvGrpSpPr>
            <p:nvPr/>
          </p:nvGrpSpPr>
          <p:grpSpPr bwMode="auto">
            <a:xfrm>
              <a:off x="0" y="0"/>
              <a:ext cx="5760" cy="480"/>
              <a:chOff x="0" y="0"/>
              <a:chExt cx="5760" cy="480"/>
            </a:xfrm>
          </p:grpSpPr>
          <p:pic>
            <p:nvPicPr>
              <p:cNvPr id="45148" name="Picture 9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49"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50"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51"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52"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53"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54"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55"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56"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57"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58"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59"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60"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5161" name="Group 105"/>
            <p:cNvGrpSpPr>
              <a:grpSpLocks/>
            </p:cNvGrpSpPr>
            <p:nvPr/>
          </p:nvGrpSpPr>
          <p:grpSpPr bwMode="auto">
            <a:xfrm>
              <a:off x="0" y="480"/>
              <a:ext cx="5760" cy="480"/>
              <a:chOff x="0" y="0"/>
              <a:chExt cx="5760" cy="480"/>
            </a:xfrm>
          </p:grpSpPr>
          <p:pic>
            <p:nvPicPr>
              <p:cNvPr id="45162" name="Picture 10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63"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64"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65"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66"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67"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68"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69"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70"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71"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72"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73"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74"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45175" name="Rectangle 119"/>
          <p:cNvSpPr>
            <a:spLocks noGrp="1" noChangeArrowheads="1"/>
          </p:cNvSpPr>
          <p:nvPr>
            <p:ph type="title"/>
          </p:nvPr>
        </p:nvSpPr>
        <p:spPr>
          <a:xfrm>
            <a:off x="0" y="0"/>
            <a:ext cx="9144000" cy="1143000"/>
          </a:xfrm>
        </p:spPr>
        <p:txBody>
          <a:bodyPr/>
          <a:lstStyle/>
          <a:p>
            <a:r>
              <a:rPr lang="en-US" altLang="en-US" sz="4000" b="1"/>
              <a:t>Step 6:  From the graphic organizer to the paper</a:t>
            </a:r>
            <a:r>
              <a:rPr lang="en-US" altLang="en-US" sz="4000"/>
              <a:t>.</a:t>
            </a:r>
          </a:p>
        </p:txBody>
      </p:sp>
      <p:grpSp>
        <p:nvGrpSpPr>
          <p:cNvPr id="45176" name="Group 120"/>
          <p:cNvGrpSpPr>
            <a:grpSpLocks/>
          </p:cNvGrpSpPr>
          <p:nvPr/>
        </p:nvGrpSpPr>
        <p:grpSpPr bwMode="auto">
          <a:xfrm>
            <a:off x="0" y="2286000"/>
            <a:ext cx="9144000" cy="1524000"/>
            <a:chOff x="0" y="0"/>
            <a:chExt cx="5760" cy="960"/>
          </a:xfrm>
        </p:grpSpPr>
        <p:grpSp>
          <p:nvGrpSpPr>
            <p:cNvPr id="45177" name="Group 121"/>
            <p:cNvGrpSpPr>
              <a:grpSpLocks/>
            </p:cNvGrpSpPr>
            <p:nvPr/>
          </p:nvGrpSpPr>
          <p:grpSpPr bwMode="auto">
            <a:xfrm>
              <a:off x="0" y="0"/>
              <a:ext cx="5760" cy="480"/>
              <a:chOff x="0" y="0"/>
              <a:chExt cx="5760" cy="480"/>
            </a:xfrm>
          </p:grpSpPr>
          <p:pic>
            <p:nvPicPr>
              <p:cNvPr id="45178" name="Picture 1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79"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80"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81"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82"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83"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84"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85"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86"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87"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88"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89"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90"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5191" name="Group 135"/>
            <p:cNvGrpSpPr>
              <a:grpSpLocks/>
            </p:cNvGrpSpPr>
            <p:nvPr/>
          </p:nvGrpSpPr>
          <p:grpSpPr bwMode="auto">
            <a:xfrm>
              <a:off x="0" y="480"/>
              <a:ext cx="5760" cy="480"/>
              <a:chOff x="0" y="0"/>
              <a:chExt cx="5760" cy="480"/>
            </a:xfrm>
          </p:grpSpPr>
          <p:pic>
            <p:nvPicPr>
              <p:cNvPr id="45192" name="Picture 1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93"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94"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95"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96"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97"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98"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199"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200"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201"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202"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203"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5204"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5205" name="Group 149"/>
          <p:cNvGrpSpPr>
            <a:grpSpLocks/>
          </p:cNvGrpSpPr>
          <p:nvPr/>
        </p:nvGrpSpPr>
        <p:grpSpPr bwMode="auto">
          <a:xfrm>
            <a:off x="3429000" y="1066800"/>
            <a:ext cx="5715000" cy="5791200"/>
            <a:chOff x="2160" y="672"/>
            <a:chExt cx="3600" cy="3648"/>
          </a:xfrm>
        </p:grpSpPr>
        <p:grpSp>
          <p:nvGrpSpPr>
            <p:cNvPr id="45206" name="Group 150"/>
            <p:cNvGrpSpPr>
              <a:grpSpLocks/>
            </p:cNvGrpSpPr>
            <p:nvPr/>
          </p:nvGrpSpPr>
          <p:grpSpPr bwMode="auto">
            <a:xfrm>
              <a:off x="2400" y="816"/>
              <a:ext cx="2976" cy="3504"/>
              <a:chOff x="240" y="816"/>
              <a:chExt cx="2976" cy="3504"/>
            </a:xfrm>
          </p:grpSpPr>
          <p:grpSp>
            <p:nvGrpSpPr>
              <p:cNvPr id="45207" name="Group 151"/>
              <p:cNvGrpSpPr>
                <a:grpSpLocks/>
              </p:cNvGrpSpPr>
              <p:nvPr/>
            </p:nvGrpSpPr>
            <p:grpSpPr bwMode="auto">
              <a:xfrm>
                <a:off x="240" y="816"/>
                <a:ext cx="2976" cy="3504"/>
                <a:chOff x="240" y="816"/>
                <a:chExt cx="2976" cy="3504"/>
              </a:xfrm>
            </p:grpSpPr>
            <p:graphicFrame>
              <p:nvGraphicFramePr>
                <p:cNvPr id="45208" name="Object 152"/>
                <p:cNvGraphicFramePr>
                  <a:graphicFrameLocks noChangeAspect="1"/>
                </p:cNvGraphicFramePr>
                <p:nvPr/>
              </p:nvGraphicFramePr>
              <p:xfrm>
                <a:off x="240" y="816"/>
                <a:ext cx="2976" cy="3504"/>
              </p:xfrm>
              <a:graphic>
                <a:graphicData uri="http://schemas.openxmlformats.org/presentationml/2006/ole">
                  <mc:AlternateContent xmlns:mc="http://schemas.openxmlformats.org/markup-compatibility/2006">
                    <mc:Choice xmlns:v="urn:schemas-microsoft-com:vml" Requires="v">
                      <p:oleObj spid="_x0000_s45226" name="Image" r:id="rId4" imgW="7771429" imgH="10057143" progId="Photoshop.Image.9">
                        <p:embed/>
                      </p:oleObj>
                    </mc:Choice>
                    <mc:Fallback>
                      <p:oleObj name="Image" r:id="rId4" imgW="7771429" imgH="10057143" progId="Photoshop.Image.9">
                        <p:embed/>
                        <p:pic>
                          <p:nvPicPr>
                            <p:cNvPr id="0" name="Object 1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 y="816"/>
                              <a:ext cx="2976" cy="35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5209" name="Line 153"/>
                <p:cNvSpPr>
                  <a:spLocks noChangeShapeType="1"/>
                </p:cNvSpPr>
                <p:nvPr/>
              </p:nvSpPr>
              <p:spPr bwMode="auto">
                <a:xfrm>
                  <a:off x="1765" y="816"/>
                  <a:ext cx="0" cy="35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10" name="Line 154"/>
                <p:cNvSpPr>
                  <a:spLocks noChangeShapeType="1"/>
                </p:cNvSpPr>
                <p:nvPr/>
              </p:nvSpPr>
              <p:spPr bwMode="auto">
                <a:xfrm>
                  <a:off x="240" y="2568"/>
                  <a:ext cx="2969"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5211" name="Rectangle 155"/>
                <p:cNvSpPr>
                  <a:spLocks noChangeArrowheads="1"/>
                </p:cNvSpPr>
                <p:nvPr/>
              </p:nvSpPr>
              <p:spPr bwMode="auto">
                <a:xfrm>
                  <a:off x="720" y="2160"/>
                  <a:ext cx="1926" cy="511"/>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5212" name="Rectangle 156"/>
              <p:cNvSpPr>
                <a:spLocks noChangeArrowheads="1"/>
              </p:cNvSpPr>
              <p:nvPr/>
            </p:nvSpPr>
            <p:spPr bwMode="auto">
              <a:xfrm>
                <a:off x="960" y="2256"/>
                <a:ext cx="1632" cy="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pPr>
                <a:r>
                  <a:rPr lang="en-US" altLang="en-US" sz="1400" b="1"/>
                  <a:t>It is unfair to punish the entire class for the misbehavior of one student.</a:t>
                </a:r>
              </a:p>
            </p:txBody>
          </p:sp>
        </p:grpSp>
        <p:grpSp>
          <p:nvGrpSpPr>
            <p:cNvPr id="45213" name="Group 157"/>
            <p:cNvGrpSpPr>
              <a:grpSpLocks/>
            </p:cNvGrpSpPr>
            <p:nvPr/>
          </p:nvGrpSpPr>
          <p:grpSpPr bwMode="auto">
            <a:xfrm>
              <a:off x="2160" y="672"/>
              <a:ext cx="3600" cy="3550"/>
              <a:chOff x="0" y="672"/>
              <a:chExt cx="3600" cy="3550"/>
            </a:xfrm>
          </p:grpSpPr>
          <p:sp>
            <p:nvSpPr>
              <p:cNvPr id="45214" name="Text Box 158"/>
              <p:cNvSpPr txBox="1">
                <a:spLocks noChangeArrowheads="1"/>
              </p:cNvSpPr>
              <p:nvPr/>
            </p:nvSpPr>
            <p:spPr bwMode="auto">
              <a:xfrm>
                <a:off x="288" y="864"/>
                <a:ext cx="1296" cy="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800000"/>
                    </a:solidFill>
                  </a:rPr>
                  <a:t>Example:  It does not solve the problem.</a:t>
                </a:r>
              </a:p>
              <a:p>
                <a:pPr>
                  <a:spcBef>
                    <a:spcPct val="50000"/>
                  </a:spcBef>
                  <a:buFontTx/>
                  <a:buChar char="•"/>
                </a:pPr>
                <a:r>
                  <a:rPr lang="en-US" altLang="en-US" sz="1400" b="1">
                    <a:solidFill>
                      <a:srgbClr val="800000"/>
                    </a:solidFill>
                  </a:rPr>
                  <a:t>Got away with it</a:t>
                </a:r>
              </a:p>
              <a:p>
                <a:pPr>
                  <a:spcBef>
                    <a:spcPct val="50000"/>
                  </a:spcBef>
                  <a:buFontTx/>
                  <a:buChar char="•"/>
                </a:pPr>
                <a:r>
                  <a:rPr lang="en-US" altLang="en-US" sz="1400" b="1">
                    <a:solidFill>
                      <a:srgbClr val="800000"/>
                    </a:solidFill>
                  </a:rPr>
                  <a:t>Continues </a:t>
                </a:r>
              </a:p>
              <a:p>
                <a:pPr>
                  <a:spcBef>
                    <a:spcPct val="50000"/>
                  </a:spcBef>
                  <a:buFontTx/>
                  <a:buChar char="•"/>
                </a:pPr>
                <a:endParaRPr lang="en-US" altLang="en-US" sz="1400" b="1">
                  <a:solidFill>
                    <a:srgbClr val="800000"/>
                  </a:solidFill>
                </a:endParaRPr>
              </a:p>
              <a:p>
                <a:pPr>
                  <a:spcBef>
                    <a:spcPct val="50000"/>
                  </a:spcBef>
                  <a:buFontTx/>
                  <a:buChar char="•"/>
                </a:pPr>
                <a:r>
                  <a:rPr lang="en-US" altLang="en-US" sz="1400" b="1">
                    <a:solidFill>
                      <a:srgbClr val="800000"/>
                    </a:solidFill>
                  </a:rPr>
                  <a:t>Knows punishment next time</a:t>
                </a:r>
              </a:p>
            </p:txBody>
          </p:sp>
          <p:sp>
            <p:nvSpPr>
              <p:cNvPr id="45215" name="Text Box 159"/>
              <p:cNvSpPr txBox="1">
                <a:spLocks noChangeArrowheads="1"/>
              </p:cNvSpPr>
              <p:nvPr/>
            </p:nvSpPr>
            <p:spPr bwMode="auto">
              <a:xfrm>
                <a:off x="1776" y="816"/>
                <a:ext cx="1344" cy="1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encourages misbehavior by more students.</a:t>
                </a:r>
              </a:p>
              <a:p>
                <a:pPr>
                  <a:spcBef>
                    <a:spcPct val="50000"/>
                  </a:spcBef>
                  <a:buFontTx/>
                  <a:buChar char="•"/>
                </a:pPr>
                <a:r>
                  <a:rPr lang="en-US" altLang="en-US" sz="1200" b="1">
                    <a:solidFill>
                      <a:srgbClr val="800000"/>
                    </a:solidFill>
                  </a:rPr>
                  <a:t>Why behave?</a:t>
                </a:r>
              </a:p>
              <a:p>
                <a:pPr>
                  <a:spcBef>
                    <a:spcPct val="50000"/>
                  </a:spcBef>
                  <a:buFontTx/>
                  <a:buChar char="•"/>
                </a:pPr>
                <a:endParaRPr lang="en-US" altLang="en-US" sz="1200" b="1">
                  <a:solidFill>
                    <a:srgbClr val="800000"/>
                  </a:solidFill>
                </a:endParaRPr>
              </a:p>
              <a:p>
                <a:pPr>
                  <a:spcBef>
                    <a:spcPct val="50000"/>
                  </a:spcBef>
                  <a:buFontTx/>
                  <a:buChar char="•"/>
                </a:pPr>
                <a:endParaRPr lang="en-US" altLang="en-US" sz="1200" b="1">
                  <a:solidFill>
                    <a:srgbClr val="800000"/>
                  </a:solidFill>
                </a:endParaRPr>
              </a:p>
              <a:p>
                <a:pPr>
                  <a:spcBef>
                    <a:spcPct val="50000"/>
                  </a:spcBef>
                  <a:buFontTx/>
                  <a:buChar char="•"/>
                </a:pPr>
                <a:r>
                  <a:rPr lang="en-US" altLang="en-US" sz="1200" b="1">
                    <a:solidFill>
                      <a:srgbClr val="800000"/>
                    </a:solidFill>
                  </a:rPr>
                  <a:t>Join in fun</a:t>
                </a:r>
              </a:p>
              <a:p>
                <a:pPr>
                  <a:spcBef>
                    <a:spcPct val="50000"/>
                  </a:spcBef>
                  <a:buFontTx/>
                  <a:buChar char="•"/>
                </a:pPr>
                <a:r>
                  <a:rPr lang="en-US" altLang="en-US" sz="1200" b="1">
                    <a:solidFill>
                      <a:srgbClr val="800000"/>
                    </a:solidFill>
                  </a:rPr>
                  <a:t>No control</a:t>
                </a:r>
              </a:p>
            </p:txBody>
          </p:sp>
          <p:sp>
            <p:nvSpPr>
              <p:cNvPr id="45216" name="Text Box 160"/>
              <p:cNvSpPr txBox="1">
                <a:spLocks noChangeArrowheads="1"/>
              </p:cNvSpPr>
              <p:nvPr/>
            </p:nvSpPr>
            <p:spPr bwMode="auto">
              <a:xfrm>
                <a:off x="192" y="2640"/>
                <a:ext cx="1488" cy="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creates angry feelings.</a:t>
                </a:r>
              </a:p>
              <a:p>
                <a:pPr>
                  <a:spcBef>
                    <a:spcPct val="50000"/>
                  </a:spcBef>
                  <a:buFontTx/>
                  <a:buChar char="•"/>
                </a:pPr>
                <a:r>
                  <a:rPr lang="en-US" altLang="en-US" sz="1200" b="1">
                    <a:solidFill>
                      <a:srgbClr val="800000"/>
                    </a:solidFill>
                  </a:rPr>
                  <a:t>Resentful to misbehavior</a:t>
                </a:r>
              </a:p>
              <a:p>
                <a:pPr>
                  <a:spcBef>
                    <a:spcPct val="50000"/>
                  </a:spcBef>
                  <a:buFontTx/>
                  <a:buChar char="•"/>
                </a:pPr>
                <a:r>
                  <a:rPr lang="en-US" altLang="en-US" sz="1200" b="1">
                    <a:solidFill>
                      <a:srgbClr val="800000"/>
                    </a:solidFill>
                  </a:rPr>
                  <a:t>Resentful to teacher</a:t>
                </a:r>
              </a:p>
              <a:p>
                <a:pPr>
                  <a:spcBef>
                    <a:spcPct val="50000"/>
                  </a:spcBef>
                  <a:buFontTx/>
                  <a:buChar char="•"/>
                </a:pPr>
                <a:r>
                  <a:rPr lang="en-US" altLang="en-US" sz="1200" b="1">
                    <a:solidFill>
                      <a:srgbClr val="800000"/>
                    </a:solidFill>
                  </a:rPr>
                  <a:t>Negative attitude toward learning.</a:t>
                </a:r>
              </a:p>
            </p:txBody>
          </p:sp>
          <p:sp>
            <p:nvSpPr>
              <p:cNvPr id="45217" name="Text Box 161"/>
              <p:cNvSpPr txBox="1">
                <a:spLocks noChangeArrowheads="1"/>
              </p:cNvSpPr>
              <p:nvPr/>
            </p:nvSpPr>
            <p:spPr bwMode="auto">
              <a:xfrm>
                <a:off x="1776" y="2784"/>
                <a:ext cx="1296" cy="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It is unfair to punish the entire class for the misbehavior of one student.  This method of classroom control doesn’t solve the problem.  It encourages misbehavior by students who might have been behaving properly.  It also creates feelings of anger toward classmates.</a:t>
                </a:r>
              </a:p>
            </p:txBody>
          </p:sp>
          <p:sp>
            <p:nvSpPr>
              <p:cNvPr id="45218" name="Rectangle 162"/>
              <p:cNvSpPr>
                <a:spLocks noChangeArrowheads="1"/>
              </p:cNvSpPr>
              <p:nvPr/>
            </p:nvSpPr>
            <p:spPr bwMode="auto">
              <a:xfrm>
                <a:off x="384" y="1536"/>
                <a:ext cx="1430" cy="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b="1">
                    <a:solidFill>
                      <a:schemeClr val="hlink"/>
                    </a:solidFill>
                  </a:rPr>
                  <a:t>This student feels the teacher doesn’t have the nerve to deal with him individually.</a:t>
                </a:r>
              </a:p>
            </p:txBody>
          </p:sp>
          <p:sp>
            <p:nvSpPr>
              <p:cNvPr id="45219" name="Rectangle 163"/>
              <p:cNvSpPr>
                <a:spLocks noChangeArrowheads="1"/>
              </p:cNvSpPr>
              <p:nvPr/>
            </p:nvSpPr>
            <p:spPr bwMode="auto">
              <a:xfrm>
                <a:off x="1776" y="1392"/>
                <a:ext cx="1392" cy="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chemeClr val="hlink"/>
                    </a:solidFill>
                  </a:rPr>
                  <a:t>The next time everyone will join in since they will receive the punishment anyway.</a:t>
                </a:r>
              </a:p>
            </p:txBody>
          </p:sp>
          <p:sp>
            <p:nvSpPr>
              <p:cNvPr id="45220" name="Rectangle 164"/>
              <p:cNvSpPr>
                <a:spLocks noChangeArrowheads="1"/>
              </p:cNvSpPr>
              <p:nvPr/>
            </p:nvSpPr>
            <p:spPr bwMode="auto">
              <a:xfrm>
                <a:off x="240" y="3504"/>
                <a:ext cx="1536" cy="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a:solidFill>
                      <a:schemeClr val="hlink"/>
                    </a:solidFill>
                  </a:rPr>
                  <a:t>Students talk to each other </a:t>
                </a:r>
              </a:p>
              <a:p>
                <a:r>
                  <a:rPr lang="en-US" altLang="en-US" sz="900">
                    <a:solidFill>
                      <a:schemeClr val="hlink"/>
                    </a:solidFill>
                  </a:rPr>
                  <a:t>about teachers, and no one </a:t>
                </a:r>
              </a:p>
              <a:p>
                <a:r>
                  <a:rPr lang="en-US" altLang="en-US" sz="900">
                    <a:solidFill>
                      <a:schemeClr val="hlink"/>
                    </a:solidFill>
                  </a:rPr>
                  <a:t>wants to be in a teacher’s </a:t>
                </a:r>
              </a:p>
              <a:p>
                <a:r>
                  <a:rPr lang="en-US" altLang="en-US" sz="900">
                    <a:solidFill>
                      <a:schemeClr val="hlink"/>
                    </a:solidFill>
                  </a:rPr>
                  <a:t>class who punishes in </a:t>
                </a:r>
              </a:p>
              <a:p>
                <a:r>
                  <a:rPr lang="en-US" altLang="en-US" sz="900">
                    <a:solidFill>
                      <a:schemeClr val="hlink"/>
                    </a:solidFill>
                  </a:rPr>
                  <a:t>this way.</a:t>
                </a:r>
              </a:p>
            </p:txBody>
          </p:sp>
          <p:sp>
            <p:nvSpPr>
              <p:cNvPr id="45221" name="Oval 165"/>
              <p:cNvSpPr>
                <a:spLocks noChangeArrowheads="1"/>
              </p:cNvSpPr>
              <p:nvPr/>
            </p:nvSpPr>
            <p:spPr bwMode="auto">
              <a:xfrm>
                <a:off x="0" y="672"/>
                <a:ext cx="960" cy="336"/>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example,</a:t>
                </a:r>
              </a:p>
            </p:txBody>
          </p:sp>
          <p:sp>
            <p:nvSpPr>
              <p:cNvPr id="45222" name="Oval 166"/>
              <p:cNvSpPr>
                <a:spLocks noChangeArrowheads="1"/>
              </p:cNvSpPr>
              <p:nvPr/>
            </p:nvSpPr>
            <p:spPr bwMode="auto">
              <a:xfrm>
                <a:off x="2640" y="720"/>
                <a:ext cx="960" cy="336"/>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Moreover,</a:t>
                </a:r>
              </a:p>
            </p:txBody>
          </p:sp>
          <p:sp>
            <p:nvSpPr>
              <p:cNvPr id="45223" name="Oval 167"/>
              <p:cNvSpPr>
                <a:spLocks noChangeArrowheads="1"/>
              </p:cNvSpPr>
              <p:nvPr/>
            </p:nvSpPr>
            <p:spPr bwMode="auto">
              <a:xfrm>
                <a:off x="0" y="2160"/>
                <a:ext cx="1008" cy="432"/>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In other </a:t>
                </a:r>
              </a:p>
              <a:p>
                <a:pPr algn="ctr"/>
                <a:r>
                  <a:rPr lang="en-US" altLang="en-US" b="1"/>
                  <a:t>words,</a:t>
                </a:r>
              </a:p>
            </p:txBody>
          </p:sp>
          <p:sp>
            <p:nvSpPr>
              <p:cNvPr id="45224" name="Oval 168"/>
              <p:cNvSpPr>
                <a:spLocks noChangeArrowheads="1"/>
              </p:cNvSpPr>
              <p:nvPr/>
            </p:nvSpPr>
            <p:spPr bwMode="auto">
              <a:xfrm>
                <a:off x="2496" y="2208"/>
                <a:ext cx="1008" cy="432"/>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these </a:t>
                </a:r>
              </a:p>
              <a:p>
                <a:pPr algn="ctr"/>
                <a:r>
                  <a:rPr lang="en-US" altLang="en-US" b="1"/>
                  <a:t>reasons,</a:t>
                </a:r>
              </a:p>
            </p:txBody>
          </p:sp>
        </p:grpSp>
      </p:grpSp>
      <p:sp>
        <p:nvSpPr>
          <p:cNvPr id="45225" name="AutoShape 169"/>
          <p:cNvSpPr>
            <a:spLocks noChangeArrowheads="1"/>
          </p:cNvSpPr>
          <p:nvPr/>
        </p:nvSpPr>
        <p:spPr bwMode="auto">
          <a:xfrm>
            <a:off x="2057400" y="1371600"/>
            <a:ext cx="3657600" cy="2133600"/>
          </a:xfrm>
          <a:prstGeom prst="rightArrow">
            <a:avLst>
              <a:gd name="adj1" fmla="val 50000"/>
              <a:gd name="adj2" fmla="val 4285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Next Paragraph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5225"/>
                                        </p:tgtEl>
                                        <p:attrNameLst>
                                          <p:attrName>style.visibility</p:attrName>
                                        </p:attrNameLst>
                                      </p:cBhvr>
                                      <p:to>
                                        <p:strVal val="visible"/>
                                      </p:to>
                                    </p:set>
                                    <p:animEffect transition="in" filter="wipe(left)">
                                      <p:cBhvr>
                                        <p:cTn id="7" dur="500"/>
                                        <p:tgtEl>
                                          <p:spTgt spid="452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225" grpId="0"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7650" name="Group 2"/>
          <p:cNvGrpSpPr>
            <a:grpSpLocks/>
          </p:cNvGrpSpPr>
          <p:nvPr/>
        </p:nvGrpSpPr>
        <p:grpSpPr bwMode="auto">
          <a:xfrm>
            <a:off x="0" y="2286000"/>
            <a:ext cx="9144000" cy="1524000"/>
            <a:chOff x="0" y="0"/>
            <a:chExt cx="5760" cy="960"/>
          </a:xfrm>
        </p:grpSpPr>
        <p:grpSp>
          <p:nvGrpSpPr>
            <p:cNvPr id="27651" name="Group 3"/>
            <p:cNvGrpSpPr>
              <a:grpSpLocks/>
            </p:cNvGrpSpPr>
            <p:nvPr/>
          </p:nvGrpSpPr>
          <p:grpSpPr bwMode="auto">
            <a:xfrm>
              <a:off x="0" y="0"/>
              <a:ext cx="5760" cy="480"/>
              <a:chOff x="0" y="0"/>
              <a:chExt cx="5760" cy="480"/>
            </a:xfrm>
          </p:grpSpPr>
          <p:pic>
            <p:nvPicPr>
              <p:cNvPr id="27652"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53"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54"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55"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56"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57"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58"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59"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60"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61"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62"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63"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64"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7665" name="Group 17"/>
            <p:cNvGrpSpPr>
              <a:grpSpLocks/>
            </p:cNvGrpSpPr>
            <p:nvPr/>
          </p:nvGrpSpPr>
          <p:grpSpPr bwMode="auto">
            <a:xfrm>
              <a:off x="0" y="480"/>
              <a:ext cx="5760" cy="480"/>
              <a:chOff x="0" y="0"/>
              <a:chExt cx="5760" cy="480"/>
            </a:xfrm>
          </p:grpSpPr>
          <p:pic>
            <p:nvPicPr>
              <p:cNvPr id="27666"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67"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68"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69"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70"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71"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72"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73"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74"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75"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76"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77"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78"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7679" name="Group 31"/>
          <p:cNvGrpSpPr>
            <a:grpSpLocks/>
          </p:cNvGrpSpPr>
          <p:nvPr/>
        </p:nvGrpSpPr>
        <p:grpSpPr bwMode="auto">
          <a:xfrm>
            <a:off x="0" y="3810000"/>
            <a:ext cx="9144000" cy="3048000"/>
            <a:chOff x="0" y="0"/>
            <a:chExt cx="5760" cy="1920"/>
          </a:xfrm>
        </p:grpSpPr>
        <p:grpSp>
          <p:nvGrpSpPr>
            <p:cNvPr id="27680" name="Group 32"/>
            <p:cNvGrpSpPr>
              <a:grpSpLocks/>
            </p:cNvGrpSpPr>
            <p:nvPr/>
          </p:nvGrpSpPr>
          <p:grpSpPr bwMode="auto">
            <a:xfrm>
              <a:off x="0" y="0"/>
              <a:ext cx="5760" cy="960"/>
              <a:chOff x="0" y="0"/>
              <a:chExt cx="5760" cy="960"/>
            </a:xfrm>
          </p:grpSpPr>
          <p:grpSp>
            <p:nvGrpSpPr>
              <p:cNvPr id="27681" name="Group 33"/>
              <p:cNvGrpSpPr>
                <a:grpSpLocks/>
              </p:cNvGrpSpPr>
              <p:nvPr/>
            </p:nvGrpSpPr>
            <p:grpSpPr bwMode="auto">
              <a:xfrm>
                <a:off x="0" y="0"/>
                <a:ext cx="5760" cy="480"/>
                <a:chOff x="0" y="0"/>
                <a:chExt cx="5760" cy="480"/>
              </a:xfrm>
            </p:grpSpPr>
            <p:pic>
              <p:nvPicPr>
                <p:cNvPr id="27682"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83"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84"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85"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86"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87"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88"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89"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90"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91"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92"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93"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94"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7695" name="Group 47"/>
              <p:cNvGrpSpPr>
                <a:grpSpLocks/>
              </p:cNvGrpSpPr>
              <p:nvPr/>
            </p:nvGrpSpPr>
            <p:grpSpPr bwMode="auto">
              <a:xfrm>
                <a:off x="0" y="480"/>
                <a:ext cx="5760" cy="480"/>
                <a:chOff x="0" y="0"/>
                <a:chExt cx="5760" cy="480"/>
              </a:xfrm>
            </p:grpSpPr>
            <p:pic>
              <p:nvPicPr>
                <p:cNvPr id="27696"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97"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98"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699"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00"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01"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02"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03"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04"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05"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06"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07"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08"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7709" name="Group 61"/>
            <p:cNvGrpSpPr>
              <a:grpSpLocks/>
            </p:cNvGrpSpPr>
            <p:nvPr/>
          </p:nvGrpSpPr>
          <p:grpSpPr bwMode="auto">
            <a:xfrm>
              <a:off x="0" y="960"/>
              <a:ext cx="5760" cy="960"/>
              <a:chOff x="0" y="0"/>
              <a:chExt cx="5760" cy="960"/>
            </a:xfrm>
          </p:grpSpPr>
          <p:grpSp>
            <p:nvGrpSpPr>
              <p:cNvPr id="27710" name="Group 62"/>
              <p:cNvGrpSpPr>
                <a:grpSpLocks/>
              </p:cNvGrpSpPr>
              <p:nvPr/>
            </p:nvGrpSpPr>
            <p:grpSpPr bwMode="auto">
              <a:xfrm>
                <a:off x="0" y="0"/>
                <a:ext cx="5760" cy="480"/>
                <a:chOff x="0" y="0"/>
                <a:chExt cx="5760" cy="480"/>
              </a:xfrm>
            </p:grpSpPr>
            <p:pic>
              <p:nvPicPr>
                <p:cNvPr id="27711"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12"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13"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14"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15"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16"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17"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18"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19"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20"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21"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22"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23"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7724" name="Group 76"/>
              <p:cNvGrpSpPr>
                <a:grpSpLocks/>
              </p:cNvGrpSpPr>
              <p:nvPr/>
            </p:nvGrpSpPr>
            <p:grpSpPr bwMode="auto">
              <a:xfrm>
                <a:off x="0" y="480"/>
                <a:ext cx="5760" cy="480"/>
                <a:chOff x="0" y="0"/>
                <a:chExt cx="5760" cy="480"/>
              </a:xfrm>
            </p:grpSpPr>
            <p:pic>
              <p:nvPicPr>
                <p:cNvPr id="27725"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26"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27"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28"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29"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30"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31"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32"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33"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34"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35"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36"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37"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27738" name="Group 90"/>
          <p:cNvGrpSpPr>
            <a:grpSpLocks/>
          </p:cNvGrpSpPr>
          <p:nvPr/>
        </p:nvGrpSpPr>
        <p:grpSpPr bwMode="auto">
          <a:xfrm>
            <a:off x="0" y="0"/>
            <a:ext cx="9144000" cy="1524000"/>
            <a:chOff x="0" y="0"/>
            <a:chExt cx="5760" cy="960"/>
          </a:xfrm>
        </p:grpSpPr>
        <p:grpSp>
          <p:nvGrpSpPr>
            <p:cNvPr id="27739" name="Group 91"/>
            <p:cNvGrpSpPr>
              <a:grpSpLocks/>
            </p:cNvGrpSpPr>
            <p:nvPr/>
          </p:nvGrpSpPr>
          <p:grpSpPr bwMode="auto">
            <a:xfrm>
              <a:off x="0" y="0"/>
              <a:ext cx="5760" cy="480"/>
              <a:chOff x="0" y="0"/>
              <a:chExt cx="5760" cy="480"/>
            </a:xfrm>
          </p:grpSpPr>
          <p:pic>
            <p:nvPicPr>
              <p:cNvPr id="27740"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41"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42"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43"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44"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45"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46"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47"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48"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49"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50"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51"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52"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7753" name="Group 105"/>
            <p:cNvGrpSpPr>
              <a:grpSpLocks/>
            </p:cNvGrpSpPr>
            <p:nvPr/>
          </p:nvGrpSpPr>
          <p:grpSpPr bwMode="auto">
            <a:xfrm>
              <a:off x="0" y="480"/>
              <a:ext cx="5760" cy="480"/>
              <a:chOff x="0" y="0"/>
              <a:chExt cx="5760" cy="480"/>
            </a:xfrm>
          </p:grpSpPr>
          <p:pic>
            <p:nvPicPr>
              <p:cNvPr id="27754"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55"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56"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57"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58"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59"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60"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61"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62"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63"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64"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65"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66"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27767" name="Group 119"/>
          <p:cNvGrpSpPr>
            <a:grpSpLocks/>
          </p:cNvGrpSpPr>
          <p:nvPr/>
        </p:nvGrpSpPr>
        <p:grpSpPr bwMode="auto">
          <a:xfrm>
            <a:off x="0" y="1524000"/>
            <a:ext cx="9144000" cy="1524000"/>
            <a:chOff x="0" y="0"/>
            <a:chExt cx="5760" cy="960"/>
          </a:xfrm>
        </p:grpSpPr>
        <p:grpSp>
          <p:nvGrpSpPr>
            <p:cNvPr id="27768" name="Group 120"/>
            <p:cNvGrpSpPr>
              <a:grpSpLocks/>
            </p:cNvGrpSpPr>
            <p:nvPr/>
          </p:nvGrpSpPr>
          <p:grpSpPr bwMode="auto">
            <a:xfrm>
              <a:off x="0" y="0"/>
              <a:ext cx="5760" cy="480"/>
              <a:chOff x="0" y="0"/>
              <a:chExt cx="5760" cy="480"/>
            </a:xfrm>
          </p:grpSpPr>
          <p:pic>
            <p:nvPicPr>
              <p:cNvPr id="27769"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70"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71"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72"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73"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74"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75"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76"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77"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78"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79"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80"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81"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27782" name="Group 134"/>
            <p:cNvGrpSpPr>
              <a:grpSpLocks/>
            </p:cNvGrpSpPr>
            <p:nvPr/>
          </p:nvGrpSpPr>
          <p:grpSpPr bwMode="auto">
            <a:xfrm>
              <a:off x="0" y="480"/>
              <a:ext cx="5760" cy="480"/>
              <a:chOff x="0" y="0"/>
              <a:chExt cx="5760" cy="480"/>
            </a:xfrm>
          </p:grpSpPr>
          <p:pic>
            <p:nvPicPr>
              <p:cNvPr id="27783"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84"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85"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86"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87"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88"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89"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90"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91"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92"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93"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94"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27795"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27796" name="Rectangle 148"/>
          <p:cNvSpPr>
            <a:spLocks noGrp="1" noChangeArrowheads="1"/>
          </p:cNvSpPr>
          <p:nvPr>
            <p:ph type="title"/>
          </p:nvPr>
        </p:nvSpPr>
        <p:spPr>
          <a:xfrm>
            <a:off x="457200" y="0"/>
            <a:ext cx="8229600" cy="1143000"/>
          </a:xfrm>
        </p:spPr>
        <p:txBody>
          <a:bodyPr/>
          <a:lstStyle/>
          <a:p>
            <a:r>
              <a:rPr lang="en-US" altLang="en-US" sz="4000" b="1"/>
              <a:t>Step 6:  From the graphic organizer to the paper</a:t>
            </a:r>
            <a:r>
              <a:rPr lang="en-US" altLang="en-US" sz="4000"/>
              <a:t>.</a:t>
            </a:r>
          </a:p>
        </p:txBody>
      </p:sp>
      <p:pic>
        <p:nvPicPr>
          <p:cNvPr id="27797" name="Picture 149" descr="notebookpape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29000" y="1295400"/>
            <a:ext cx="5105400" cy="51816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27798" name="Text Box 150"/>
          <p:cNvSpPr txBox="1">
            <a:spLocks noChangeArrowheads="1"/>
          </p:cNvSpPr>
          <p:nvPr/>
        </p:nvSpPr>
        <p:spPr bwMode="auto">
          <a:xfrm>
            <a:off x="3733800" y="1295400"/>
            <a:ext cx="4572000" cy="3743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b="1"/>
              <a:t>          </a:t>
            </a:r>
            <a:r>
              <a:rPr lang="en-US" altLang="en-US" sz="2400" b="1">
                <a:solidFill>
                  <a:srgbClr val="CC0000"/>
                </a:solidFill>
              </a:rPr>
              <a:t>Moreover</a:t>
            </a:r>
            <a:r>
              <a:rPr lang="en-US" altLang="en-US" sz="2400" b="1"/>
              <a:t>, it encourages misbehavior by more students.   They begin to ask themselves, why behave? Why not join in the fun? </a:t>
            </a:r>
            <a:r>
              <a:rPr lang="en-US" altLang="en-US" sz="2400" b="1">
                <a:solidFill>
                  <a:schemeClr val="hlink"/>
                </a:solidFill>
              </a:rPr>
              <a:t>The next time everyone will join in since they received the punishment anyway.</a:t>
            </a:r>
            <a:r>
              <a:rPr lang="en-US" altLang="en-US" sz="2400" b="1"/>
              <a:t> At this point the teacher has no control over the class.</a:t>
            </a:r>
          </a:p>
        </p:txBody>
      </p:sp>
      <p:sp>
        <p:nvSpPr>
          <p:cNvPr id="27799" name="AutoShape 151"/>
          <p:cNvSpPr>
            <a:spLocks noChangeArrowheads="1"/>
          </p:cNvSpPr>
          <p:nvPr/>
        </p:nvSpPr>
        <p:spPr bwMode="auto">
          <a:xfrm>
            <a:off x="0" y="1295400"/>
            <a:ext cx="3657600" cy="2133600"/>
          </a:xfrm>
          <a:prstGeom prst="rightArrow">
            <a:avLst>
              <a:gd name="adj1" fmla="val 50000"/>
              <a:gd name="adj2" fmla="val 4285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Next Paragraph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7799"/>
                                        </p:tgtEl>
                                        <p:attrNameLst>
                                          <p:attrName>style.visibility</p:attrName>
                                        </p:attrNameLst>
                                      </p:cBhvr>
                                      <p:to>
                                        <p:strVal val="visible"/>
                                      </p:to>
                                    </p:set>
                                    <p:animEffect transition="in" filter="wipe(left)">
                                      <p:cBhvr>
                                        <p:cTn id="7" dur="500"/>
                                        <p:tgtEl>
                                          <p:spTgt spid="277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79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6082" name="Group 2"/>
          <p:cNvGrpSpPr>
            <a:grpSpLocks/>
          </p:cNvGrpSpPr>
          <p:nvPr/>
        </p:nvGrpSpPr>
        <p:grpSpPr bwMode="auto">
          <a:xfrm>
            <a:off x="0" y="3810000"/>
            <a:ext cx="9144000" cy="3048000"/>
            <a:chOff x="0" y="0"/>
            <a:chExt cx="5760" cy="1920"/>
          </a:xfrm>
        </p:grpSpPr>
        <p:grpSp>
          <p:nvGrpSpPr>
            <p:cNvPr id="46083" name="Group 3"/>
            <p:cNvGrpSpPr>
              <a:grpSpLocks/>
            </p:cNvGrpSpPr>
            <p:nvPr/>
          </p:nvGrpSpPr>
          <p:grpSpPr bwMode="auto">
            <a:xfrm>
              <a:off x="0" y="0"/>
              <a:ext cx="5760" cy="960"/>
              <a:chOff x="0" y="0"/>
              <a:chExt cx="5760" cy="960"/>
            </a:xfrm>
          </p:grpSpPr>
          <p:grpSp>
            <p:nvGrpSpPr>
              <p:cNvPr id="46084" name="Group 4"/>
              <p:cNvGrpSpPr>
                <a:grpSpLocks/>
              </p:cNvGrpSpPr>
              <p:nvPr/>
            </p:nvGrpSpPr>
            <p:grpSpPr bwMode="auto">
              <a:xfrm>
                <a:off x="0" y="0"/>
                <a:ext cx="5760" cy="480"/>
                <a:chOff x="0" y="0"/>
                <a:chExt cx="5760" cy="480"/>
              </a:xfrm>
            </p:grpSpPr>
            <p:pic>
              <p:nvPicPr>
                <p:cNvPr id="46085"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86"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87"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88"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89"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90"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91"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92"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93"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94"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95"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96"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097"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6098" name="Group 18"/>
              <p:cNvGrpSpPr>
                <a:grpSpLocks/>
              </p:cNvGrpSpPr>
              <p:nvPr/>
            </p:nvGrpSpPr>
            <p:grpSpPr bwMode="auto">
              <a:xfrm>
                <a:off x="0" y="480"/>
                <a:ext cx="5760" cy="480"/>
                <a:chOff x="0" y="0"/>
                <a:chExt cx="5760" cy="480"/>
              </a:xfrm>
            </p:grpSpPr>
            <p:pic>
              <p:nvPicPr>
                <p:cNvPr id="46099"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00"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01"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02"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03"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04"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05"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06"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07"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08"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09"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10"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11"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6112" name="Group 32"/>
            <p:cNvGrpSpPr>
              <a:grpSpLocks/>
            </p:cNvGrpSpPr>
            <p:nvPr/>
          </p:nvGrpSpPr>
          <p:grpSpPr bwMode="auto">
            <a:xfrm>
              <a:off x="0" y="960"/>
              <a:ext cx="5760" cy="960"/>
              <a:chOff x="0" y="0"/>
              <a:chExt cx="5760" cy="960"/>
            </a:xfrm>
          </p:grpSpPr>
          <p:grpSp>
            <p:nvGrpSpPr>
              <p:cNvPr id="46113" name="Group 33"/>
              <p:cNvGrpSpPr>
                <a:grpSpLocks/>
              </p:cNvGrpSpPr>
              <p:nvPr/>
            </p:nvGrpSpPr>
            <p:grpSpPr bwMode="auto">
              <a:xfrm>
                <a:off x="0" y="0"/>
                <a:ext cx="5760" cy="480"/>
                <a:chOff x="0" y="0"/>
                <a:chExt cx="5760" cy="480"/>
              </a:xfrm>
            </p:grpSpPr>
            <p:pic>
              <p:nvPicPr>
                <p:cNvPr id="46114"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15"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16"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17"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18"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19"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20"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21"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22"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23"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24"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25"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26"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6127" name="Group 47"/>
              <p:cNvGrpSpPr>
                <a:grpSpLocks/>
              </p:cNvGrpSpPr>
              <p:nvPr/>
            </p:nvGrpSpPr>
            <p:grpSpPr bwMode="auto">
              <a:xfrm>
                <a:off x="0" y="480"/>
                <a:ext cx="5760" cy="480"/>
                <a:chOff x="0" y="0"/>
                <a:chExt cx="5760" cy="480"/>
              </a:xfrm>
            </p:grpSpPr>
            <p:pic>
              <p:nvPicPr>
                <p:cNvPr id="46128"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29"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30"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31"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32"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33"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34"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35"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36"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37"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38"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39"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40"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46141" name="Group 61"/>
          <p:cNvGrpSpPr>
            <a:grpSpLocks/>
          </p:cNvGrpSpPr>
          <p:nvPr/>
        </p:nvGrpSpPr>
        <p:grpSpPr bwMode="auto">
          <a:xfrm>
            <a:off x="0" y="0"/>
            <a:ext cx="9144000" cy="1524000"/>
            <a:chOff x="0" y="0"/>
            <a:chExt cx="5760" cy="960"/>
          </a:xfrm>
        </p:grpSpPr>
        <p:grpSp>
          <p:nvGrpSpPr>
            <p:cNvPr id="46142" name="Group 62"/>
            <p:cNvGrpSpPr>
              <a:grpSpLocks/>
            </p:cNvGrpSpPr>
            <p:nvPr/>
          </p:nvGrpSpPr>
          <p:grpSpPr bwMode="auto">
            <a:xfrm>
              <a:off x="0" y="0"/>
              <a:ext cx="5760" cy="480"/>
              <a:chOff x="0" y="0"/>
              <a:chExt cx="5760" cy="480"/>
            </a:xfrm>
          </p:grpSpPr>
          <p:pic>
            <p:nvPicPr>
              <p:cNvPr id="46143" name="Picture 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44"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45"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46"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47"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48"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49"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50"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51"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52"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53"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54"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55"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6156" name="Group 76"/>
            <p:cNvGrpSpPr>
              <a:grpSpLocks/>
            </p:cNvGrpSpPr>
            <p:nvPr/>
          </p:nvGrpSpPr>
          <p:grpSpPr bwMode="auto">
            <a:xfrm>
              <a:off x="0" y="480"/>
              <a:ext cx="5760" cy="480"/>
              <a:chOff x="0" y="0"/>
              <a:chExt cx="5760" cy="480"/>
            </a:xfrm>
          </p:grpSpPr>
          <p:pic>
            <p:nvPicPr>
              <p:cNvPr id="46157" name="Picture 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58"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59"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60"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61"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62"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63"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64"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65"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66"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67"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68"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69"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6170" name="Group 90"/>
          <p:cNvGrpSpPr>
            <a:grpSpLocks/>
          </p:cNvGrpSpPr>
          <p:nvPr/>
        </p:nvGrpSpPr>
        <p:grpSpPr bwMode="auto">
          <a:xfrm>
            <a:off x="0" y="1524000"/>
            <a:ext cx="9144000" cy="1524000"/>
            <a:chOff x="0" y="0"/>
            <a:chExt cx="5760" cy="960"/>
          </a:xfrm>
        </p:grpSpPr>
        <p:grpSp>
          <p:nvGrpSpPr>
            <p:cNvPr id="46171" name="Group 91"/>
            <p:cNvGrpSpPr>
              <a:grpSpLocks/>
            </p:cNvGrpSpPr>
            <p:nvPr/>
          </p:nvGrpSpPr>
          <p:grpSpPr bwMode="auto">
            <a:xfrm>
              <a:off x="0" y="0"/>
              <a:ext cx="5760" cy="480"/>
              <a:chOff x="0" y="0"/>
              <a:chExt cx="5760" cy="480"/>
            </a:xfrm>
          </p:grpSpPr>
          <p:pic>
            <p:nvPicPr>
              <p:cNvPr id="46172" name="Picture 9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73"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74"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75"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76"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77"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78"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79"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80"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81"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82"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83"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84"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6185" name="Group 105"/>
            <p:cNvGrpSpPr>
              <a:grpSpLocks/>
            </p:cNvGrpSpPr>
            <p:nvPr/>
          </p:nvGrpSpPr>
          <p:grpSpPr bwMode="auto">
            <a:xfrm>
              <a:off x="0" y="480"/>
              <a:ext cx="5760" cy="480"/>
              <a:chOff x="0" y="0"/>
              <a:chExt cx="5760" cy="480"/>
            </a:xfrm>
          </p:grpSpPr>
          <p:pic>
            <p:nvPicPr>
              <p:cNvPr id="46186" name="Picture 10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87"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88"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89"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90"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91"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92"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93"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94"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95"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96"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97"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198"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46199" name="Rectangle 119"/>
          <p:cNvSpPr>
            <a:spLocks noGrp="1" noChangeArrowheads="1"/>
          </p:cNvSpPr>
          <p:nvPr>
            <p:ph type="title"/>
          </p:nvPr>
        </p:nvSpPr>
        <p:spPr>
          <a:xfrm>
            <a:off x="0" y="0"/>
            <a:ext cx="9144000" cy="1143000"/>
          </a:xfrm>
        </p:spPr>
        <p:txBody>
          <a:bodyPr/>
          <a:lstStyle/>
          <a:p>
            <a:r>
              <a:rPr lang="en-US" altLang="en-US" sz="4000" b="1"/>
              <a:t>Step 6:  From the graphic organizer to the paper</a:t>
            </a:r>
            <a:r>
              <a:rPr lang="en-US" altLang="en-US" sz="4000"/>
              <a:t>.</a:t>
            </a:r>
          </a:p>
        </p:txBody>
      </p:sp>
      <p:grpSp>
        <p:nvGrpSpPr>
          <p:cNvPr id="46200" name="Group 120"/>
          <p:cNvGrpSpPr>
            <a:grpSpLocks/>
          </p:cNvGrpSpPr>
          <p:nvPr/>
        </p:nvGrpSpPr>
        <p:grpSpPr bwMode="auto">
          <a:xfrm>
            <a:off x="0" y="2286000"/>
            <a:ext cx="9144000" cy="1524000"/>
            <a:chOff x="0" y="0"/>
            <a:chExt cx="5760" cy="960"/>
          </a:xfrm>
        </p:grpSpPr>
        <p:grpSp>
          <p:nvGrpSpPr>
            <p:cNvPr id="46201" name="Group 121"/>
            <p:cNvGrpSpPr>
              <a:grpSpLocks/>
            </p:cNvGrpSpPr>
            <p:nvPr/>
          </p:nvGrpSpPr>
          <p:grpSpPr bwMode="auto">
            <a:xfrm>
              <a:off x="0" y="0"/>
              <a:ext cx="5760" cy="480"/>
              <a:chOff x="0" y="0"/>
              <a:chExt cx="5760" cy="480"/>
            </a:xfrm>
          </p:grpSpPr>
          <p:pic>
            <p:nvPicPr>
              <p:cNvPr id="46202" name="Picture 1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03"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04"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05"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06"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07"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08"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09"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10"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11"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12"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13"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14"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6215" name="Group 135"/>
            <p:cNvGrpSpPr>
              <a:grpSpLocks/>
            </p:cNvGrpSpPr>
            <p:nvPr/>
          </p:nvGrpSpPr>
          <p:grpSpPr bwMode="auto">
            <a:xfrm>
              <a:off x="0" y="480"/>
              <a:ext cx="5760" cy="480"/>
              <a:chOff x="0" y="0"/>
              <a:chExt cx="5760" cy="480"/>
            </a:xfrm>
          </p:grpSpPr>
          <p:pic>
            <p:nvPicPr>
              <p:cNvPr id="46216" name="Picture 1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17"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18"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19"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20"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21"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22"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23"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24"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25"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26"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27"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6228"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6229" name="Group 149"/>
          <p:cNvGrpSpPr>
            <a:grpSpLocks/>
          </p:cNvGrpSpPr>
          <p:nvPr/>
        </p:nvGrpSpPr>
        <p:grpSpPr bwMode="auto">
          <a:xfrm>
            <a:off x="3429000" y="1066800"/>
            <a:ext cx="5715000" cy="5791200"/>
            <a:chOff x="2160" y="672"/>
            <a:chExt cx="3600" cy="3648"/>
          </a:xfrm>
        </p:grpSpPr>
        <p:grpSp>
          <p:nvGrpSpPr>
            <p:cNvPr id="46230" name="Group 150"/>
            <p:cNvGrpSpPr>
              <a:grpSpLocks/>
            </p:cNvGrpSpPr>
            <p:nvPr/>
          </p:nvGrpSpPr>
          <p:grpSpPr bwMode="auto">
            <a:xfrm>
              <a:off x="2400" y="816"/>
              <a:ext cx="2976" cy="3504"/>
              <a:chOff x="240" y="816"/>
              <a:chExt cx="2976" cy="3504"/>
            </a:xfrm>
          </p:grpSpPr>
          <p:grpSp>
            <p:nvGrpSpPr>
              <p:cNvPr id="46231" name="Group 151"/>
              <p:cNvGrpSpPr>
                <a:grpSpLocks/>
              </p:cNvGrpSpPr>
              <p:nvPr/>
            </p:nvGrpSpPr>
            <p:grpSpPr bwMode="auto">
              <a:xfrm>
                <a:off x="240" y="816"/>
                <a:ext cx="2976" cy="3504"/>
                <a:chOff x="240" y="816"/>
                <a:chExt cx="2976" cy="3504"/>
              </a:xfrm>
            </p:grpSpPr>
            <p:graphicFrame>
              <p:nvGraphicFramePr>
                <p:cNvPr id="46232" name="Object 152"/>
                <p:cNvGraphicFramePr>
                  <a:graphicFrameLocks noChangeAspect="1"/>
                </p:cNvGraphicFramePr>
                <p:nvPr/>
              </p:nvGraphicFramePr>
              <p:xfrm>
                <a:off x="240" y="816"/>
                <a:ext cx="2976" cy="3504"/>
              </p:xfrm>
              <a:graphic>
                <a:graphicData uri="http://schemas.openxmlformats.org/presentationml/2006/ole">
                  <mc:AlternateContent xmlns:mc="http://schemas.openxmlformats.org/markup-compatibility/2006">
                    <mc:Choice xmlns:v="urn:schemas-microsoft-com:vml" Requires="v">
                      <p:oleObj spid="_x0000_s46250" name="Image" r:id="rId4" imgW="7771429" imgH="10057143" progId="Photoshop.Image.9">
                        <p:embed/>
                      </p:oleObj>
                    </mc:Choice>
                    <mc:Fallback>
                      <p:oleObj name="Image" r:id="rId4" imgW="7771429" imgH="10057143" progId="Photoshop.Image.9">
                        <p:embed/>
                        <p:pic>
                          <p:nvPicPr>
                            <p:cNvPr id="0" name="Object 1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 y="816"/>
                              <a:ext cx="2976" cy="35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6233" name="Line 153"/>
                <p:cNvSpPr>
                  <a:spLocks noChangeShapeType="1"/>
                </p:cNvSpPr>
                <p:nvPr/>
              </p:nvSpPr>
              <p:spPr bwMode="auto">
                <a:xfrm>
                  <a:off x="1765" y="816"/>
                  <a:ext cx="0" cy="35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234" name="Line 154"/>
                <p:cNvSpPr>
                  <a:spLocks noChangeShapeType="1"/>
                </p:cNvSpPr>
                <p:nvPr/>
              </p:nvSpPr>
              <p:spPr bwMode="auto">
                <a:xfrm>
                  <a:off x="240" y="2568"/>
                  <a:ext cx="2969"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6235" name="Rectangle 155"/>
                <p:cNvSpPr>
                  <a:spLocks noChangeArrowheads="1"/>
                </p:cNvSpPr>
                <p:nvPr/>
              </p:nvSpPr>
              <p:spPr bwMode="auto">
                <a:xfrm>
                  <a:off x="720" y="2160"/>
                  <a:ext cx="1926" cy="511"/>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6236" name="Rectangle 156"/>
              <p:cNvSpPr>
                <a:spLocks noChangeArrowheads="1"/>
              </p:cNvSpPr>
              <p:nvPr/>
            </p:nvSpPr>
            <p:spPr bwMode="auto">
              <a:xfrm>
                <a:off x="960" y="2256"/>
                <a:ext cx="1632" cy="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pPr>
                <a:r>
                  <a:rPr lang="en-US" altLang="en-US" sz="1400" b="1"/>
                  <a:t>It is unfair to punish the entire class for the misbehavior of one student.</a:t>
                </a:r>
              </a:p>
            </p:txBody>
          </p:sp>
        </p:grpSp>
        <p:grpSp>
          <p:nvGrpSpPr>
            <p:cNvPr id="46237" name="Group 157"/>
            <p:cNvGrpSpPr>
              <a:grpSpLocks/>
            </p:cNvGrpSpPr>
            <p:nvPr/>
          </p:nvGrpSpPr>
          <p:grpSpPr bwMode="auto">
            <a:xfrm>
              <a:off x="2160" y="672"/>
              <a:ext cx="3600" cy="3550"/>
              <a:chOff x="0" y="672"/>
              <a:chExt cx="3600" cy="3550"/>
            </a:xfrm>
          </p:grpSpPr>
          <p:sp>
            <p:nvSpPr>
              <p:cNvPr id="46238" name="Text Box 158"/>
              <p:cNvSpPr txBox="1">
                <a:spLocks noChangeArrowheads="1"/>
              </p:cNvSpPr>
              <p:nvPr/>
            </p:nvSpPr>
            <p:spPr bwMode="auto">
              <a:xfrm>
                <a:off x="288" y="864"/>
                <a:ext cx="1296" cy="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800000"/>
                    </a:solidFill>
                  </a:rPr>
                  <a:t>Example:  It does not solve the problem.</a:t>
                </a:r>
              </a:p>
              <a:p>
                <a:pPr>
                  <a:spcBef>
                    <a:spcPct val="50000"/>
                  </a:spcBef>
                  <a:buFontTx/>
                  <a:buChar char="•"/>
                </a:pPr>
                <a:r>
                  <a:rPr lang="en-US" altLang="en-US" sz="1400" b="1">
                    <a:solidFill>
                      <a:srgbClr val="800000"/>
                    </a:solidFill>
                  </a:rPr>
                  <a:t>Got away with it</a:t>
                </a:r>
              </a:p>
              <a:p>
                <a:pPr>
                  <a:spcBef>
                    <a:spcPct val="50000"/>
                  </a:spcBef>
                  <a:buFontTx/>
                  <a:buChar char="•"/>
                </a:pPr>
                <a:r>
                  <a:rPr lang="en-US" altLang="en-US" sz="1400" b="1">
                    <a:solidFill>
                      <a:srgbClr val="800000"/>
                    </a:solidFill>
                  </a:rPr>
                  <a:t>Continues </a:t>
                </a:r>
              </a:p>
              <a:p>
                <a:pPr>
                  <a:spcBef>
                    <a:spcPct val="50000"/>
                  </a:spcBef>
                  <a:buFontTx/>
                  <a:buChar char="•"/>
                </a:pPr>
                <a:endParaRPr lang="en-US" altLang="en-US" sz="1400" b="1">
                  <a:solidFill>
                    <a:srgbClr val="800000"/>
                  </a:solidFill>
                </a:endParaRPr>
              </a:p>
              <a:p>
                <a:pPr>
                  <a:spcBef>
                    <a:spcPct val="50000"/>
                  </a:spcBef>
                  <a:buFontTx/>
                  <a:buChar char="•"/>
                </a:pPr>
                <a:r>
                  <a:rPr lang="en-US" altLang="en-US" sz="1400" b="1">
                    <a:solidFill>
                      <a:srgbClr val="800000"/>
                    </a:solidFill>
                  </a:rPr>
                  <a:t>Knows punishment next time</a:t>
                </a:r>
              </a:p>
            </p:txBody>
          </p:sp>
          <p:sp>
            <p:nvSpPr>
              <p:cNvPr id="46239" name="Text Box 159"/>
              <p:cNvSpPr txBox="1">
                <a:spLocks noChangeArrowheads="1"/>
              </p:cNvSpPr>
              <p:nvPr/>
            </p:nvSpPr>
            <p:spPr bwMode="auto">
              <a:xfrm>
                <a:off x="1776" y="816"/>
                <a:ext cx="1344" cy="1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encourages misbehavior by more students.</a:t>
                </a:r>
              </a:p>
              <a:p>
                <a:pPr>
                  <a:spcBef>
                    <a:spcPct val="50000"/>
                  </a:spcBef>
                  <a:buFontTx/>
                  <a:buChar char="•"/>
                </a:pPr>
                <a:r>
                  <a:rPr lang="en-US" altLang="en-US" sz="1200" b="1">
                    <a:solidFill>
                      <a:srgbClr val="800000"/>
                    </a:solidFill>
                  </a:rPr>
                  <a:t>Why behave?</a:t>
                </a:r>
              </a:p>
              <a:p>
                <a:pPr>
                  <a:spcBef>
                    <a:spcPct val="50000"/>
                  </a:spcBef>
                  <a:buFontTx/>
                  <a:buChar char="•"/>
                </a:pPr>
                <a:endParaRPr lang="en-US" altLang="en-US" sz="1200" b="1">
                  <a:solidFill>
                    <a:srgbClr val="800000"/>
                  </a:solidFill>
                </a:endParaRPr>
              </a:p>
              <a:p>
                <a:pPr>
                  <a:spcBef>
                    <a:spcPct val="50000"/>
                  </a:spcBef>
                  <a:buFontTx/>
                  <a:buChar char="•"/>
                </a:pPr>
                <a:endParaRPr lang="en-US" altLang="en-US" sz="1200" b="1">
                  <a:solidFill>
                    <a:srgbClr val="800000"/>
                  </a:solidFill>
                </a:endParaRPr>
              </a:p>
              <a:p>
                <a:pPr>
                  <a:spcBef>
                    <a:spcPct val="50000"/>
                  </a:spcBef>
                  <a:buFontTx/>
                  <a:buChar char="•"/>
                </a:pPr>
                <a:r>
                  <a:rPr lang="en-US" altLang="en-US" sz="1200" b="1">
                    <a:solidFill>
                      <a:srgbClr val="800000"/>
                    </a:solidFill>
                  </a:rPr>
                  <a:t>Join in fun</a:t>
                </a:r>
              </a:p>
              <a:p>
                <a:pPr>
                  <a:spcBef>
                    <a:spcPct val="50000"/>
                  </a:spcBef>
                  <a:buFontTx/>
                  <a:buChar char="•"/>
                </a:pPr>
                <a:r>
                  <a:rPr lang="en-US" altLang="en-US" sz="1200" b="1">
                    <a:solidFill>
                      <a:srgbClr val="800000"/>
                    </a:solidFill>
                  </a:rPr>
                  <a:t>No control</a:t>
                </a:r>
              </a:p>
            </p:txBody>
          </p:sp>
          <p:sp>
            <p:nvSpPr>
              <p:cNvPr id="46240" name="Text Box 160"/>
              <p:cNvSpPr txBox="1">
                <a:spLocks noChangeArrowheads="1"/>
              </p:cNvSpPr>
              <p:nvPr/>
            </p:nvSpPr>
            <p:spPr bwMode="auto">
              <a:xfrm>
                <a:off x="192" y="2640"/>
                <a:ext cx="1488" cy="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creates angry feelings.</a:t>
                </a:r>
              </a:p>
              <a:p>
                <a:pPr>
                  <a:spcBef>
                    <a:spcPct val="50000"/>
                  </a:spcBef>
                  <a:buFontTx/>
                  <a:buChar char="•"/>
                </a:pPr>
                <a:r>
                  <a:rPr lang="en-US" altLang="en-US" sz="1200" b="1">
                    <a:solidFill>
                      <a:srgbClr val="800000"/>
                    </a:solidFill>
                  </a:rPr>
                  <a:t>Resentful to misbehavior</a:t>
                </a:r>
              </a:p>
              <a:p>
                <a:pPr>
                  <a:spcBef>
                    <a:spcPct val="50000"/>
                  </a:spcBef>
                  <a:buFontTx/>
                  <a:buChar char="•"/>
                </a:pPr>
                <a:r>
                  <a:rPr lang="en-US" altLang="en-US" sz="1200" b="1">
                    <a:solidFill>
                      <a:srgbClr val="800000"/>
                    </a:solidFill>
                  </a:rPr>
                  <a:t>Resentful to teacher</a:t>
                </a:r>
              </a:p>
              <a:p>
                <a:pPr>
                  <a:spcBef>
                    <a:spcPct val="50000"/>
                  </a:spcBef>
                  <a:buFontTx/>
                  <a:buChar char="•"/>
                </a:pPr>
                <a:r>
                  <a:rPr lang="en-US" altLang="en-US" sz="1200" b="1">
                    <a:solidFill>
                      <a:srgbClr val="800000"/>
                    </a:solidFill>
                  </a:rPr>
                  <a:t>Negative attitude toward learning.</a:t>
                </a:r>
              </a:p>
            </p:txBody>
          </p:sp>
          <p:sp>
            <p:nvSpPr>
              <p:cNvPr id="46241" name="Text Box 161"/>
              <p:cNvSpPr txBox="1">
                <a:spLocks noChangeArrowheads="1"/>
              </p:cNvSpPr>
              <p:nvPr/>
            </p:nvSpPr>
            <p:spPr bwMode="auto">
              <a:xfrm>
                <a:off x="1776" y="2784"/>
                <a:ext cx="1296" cy="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It is unfair to punish the entire class for the misbehavior of one student.  This method of classroom control doesn’t solve the problem.  It encourages misbehavior by students who might have been behaving properly.  It also creates feelings of anger toward classmates.</a:t>
                </a:r>
              </a:p>
            </p:txBody>
          </p:sp>
          <p:sp>
            <p:nvSpPr>
              <p:cNvPr id="46242" name="Rectangle 162"/>
              <p:cNvSpPr>
                <a:spLocks noChangeArrowheads="1"/>
              </p:cNvSpPr>
              <p:nvPr/>
            </p:nvSpPr>
            <p:spPr bwMode="auto">
              <a:xfrm>
                <a:off x="384" y="1536"/>
                <a:ext cx="1430" cy="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b="1">
                    <a:solidFill>
                      <a:schemeClr val="hlink"/>
                    </a:solidFill>
                  </a:rPr>
                  <a:t>This student feels the teacher doesn’t have the nerve to deal with him individually.</a:t>
                </a:r>
              </a:p>
            </p:txBody>
          </p:sp>
          <p:sp>
            <p:nvSpPr>
              <p:cNvPr id="46243" name="Rectangle 163"/>
              <p:cNvSpPr>
                <a:spLocks noChangeArrowheads="1"/>
              </p:cNvSpPr>
              <p:nvPr/>
            </p:nvSpPr>
            <p:spPr bwMode="auto">
              <a:xfrm>
                <a:off x="1776" y="1392"/>
                <a:ext cx="1392" cy="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chemeClr val="hlink"/>
                    </a:solidFill>
                  </a:rPr>
                  <a:t>The next time everyone will join in since they will receive the punishment anyway.</a:t>
                </a:r>
              </a:p>
            </p:txBody>
          </p:sp>
          <p:sp>
            <p:nvSpPr>
              <p:cNvPr id="46244" name="Rectangle 164"/>
              <p:cNvSpPr>
                <a:spLocks noChangeArrowheads="1"/>
              </p:cNvSpPr>
              <p:nvPr/>
            </p:nvSpPr>
            <p:spPr bwMode="auto">
              <a:xfrm>
                <a:off x="240" y="3504"/>
                <a:ext cx="1536" cy="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a:solidFill>
                      <a:schemeClr val="hlink"/>
                    </a:solidFill>
                  </a:rPr>
                  <a:t>Students talk to each other </a:t>
                </a:r>
              </a:p>
              <a:p>
                <a:r>
                  <a:rPr lang="en-US" altLang="en-US" sz="900">
                    <a:solidFill>
                      <a:schemeClr val="hlink"/>
                    </a:solidFill>
                  </a:rPr>
                  <a:t>about teachers, and no one </a:t>
                </a:r>
              </a:p>
              <a:p>
                <a:r>
                  <a:rPr lang="en-US" altLang="en-US" sz="900">
                    <a:solidFill>
                      <a:schemeClr val="hlink"/>
                    </a:solidFill>
                  </a:rPr>
                  <a:t>wants to be in a teacher’s </a:t>
                </a:r>
              </a:p>
              <a:p>
                <a:r>
                  <a:rPr lang="en-US" altLang="en-US" sz="900">
                    <a:solidFill>
                      <a:schemeClr val="hlink"/>
                    </a:solidFill>
                  </a:rPr>
                  <a:t>class who punishes in </a:t>
                </a:r>
              </a:p>
              <a:p>
                <a:r>
                  <a:rPr lang="en-US" altLang="en-US" sz="900">
                    <a:solidFill>
                      <a:schemeClr val="hlink"/>
                    </a:solidFill>
                  </a:rPr>
                  <a:t>this way.</a:t>
                </a:r>
              </a:p>
            </p:txBody>
          </p:sp>
          <p:sp>
            <p:nvSpPr>
              <p:cNvPr id="46245" name="Oval 165"/>
              <p:cNvSpPr>
                <a:spLocks noChangeArrowheads="1"/>
              </p:cNvSpPr>
              <p:nvPr/>
            </p:nvSpPr>
            <p:spPr bwMode="auto">
              <a:xfrm>
                <a:off x="0" y="672"/>
                <a:ext cx="960" cy="336"/>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example,</a:t>
                </a:r>
              </a:p>
            </p:txBody>
          </p:sp>
          <p:sp>
            <p:nvSpPr>
              <p:cNvPr id="46246" name="Oval 166"/>
              <p:cNvSpPr>
                <a:spLocks noChangeArrowheads="1"/>
              </p:cNvSpPr>
              <p:nvPr/>
            </p:nvSpPr>
            <p:spPr bwMode="auto">
              <a:xfrm>
                <a:off x="2640" y="720"/>
                <a:ext cx="960" cy="336"/>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Moreover,</a:t>
                </a:r>
              </a:p>
            </p:txBody>
          </p:sp>
          <p:sp>
            <p:nvSpPr>
              <p:cNvPr id="46247" name="Oval 167"/>
              <p:cNvSpPr>
                <a:spLocks noChangeArrowheads="1"/>
              </p:cNvSpPr>
              <p:nvPr/>
            </p:nvSpPr>
            <p:spPr bwMode="auto">
              <a:xfrm>
                <a:off x="0" y="2160"/>
                <a:ext cx="1008" cy="432"/>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In other </a:t>
                </a:r>
              </a:p>
              <a:p>
                <a:pPr algn="ctr"/>
                <a:r>
                  <a:rPr lang="en-US" altLang="en-US" b="1"/>
                  <a:t>words,</a:t>
                </a:r>
              </a:p>
            </p:txBody>
          </p:sp>
          <p:sp>
            <p:nvSpPr>
              <p:cNvPr id="46248" name="Oval 168"/>
              <p:cNvSpPr>
                <a:spLocks noChangeArrowheads="1"/>
              </p:cNvSpPr>
              <p:nvPr/>
            </p:nvSpPr>
            <p:spPr bwMode="auto">
              <a:xfrm>
                <a:off x="2496" y="2208"/>
                <a:ext cx="1008" cy="432"/>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these </a:t>
                </a:r>
              </a:p>
              <a:p>
                <a:pPr algn="ctr"/>
                <a:r>
                  <a:rPr lang="en-US" altLang="en-US" b="1"/>
                  <a:t>reasons,</a:t>
                </a:r>
              </a:p>
            </p:txBody>
          </p:sp>
        </p:grpSp>
      </p:grpSp>
      <p:sp>
        <p:nvSpPr>
          <p:cNvPr id="46249" name="AutoShape 169"/>
          <p:cNvSpPr>
            <a:spLocks noChangeArrowheads="1"/>
          </p:cNvSpPr>
          <p:nvPr/>
        </p:nvSpPr>
        <p:spPr bwMode="auto">
          <a:xfrm>
            <a:off x="152400" y="4191000"/>
            <a:ext cx="3657600" cy="2133600"/>
          </a:xfrm>
          <a:prstGeom prst="rightArrow">
            <a:avLst>
              <a:gd name="adj1" fmla="val 50000"/>
              <a:gd name="adj2" fmla="val 4285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Next Paragraph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6249"/>
                                        </p:tgtEl>
                                        <p:attrNameLst>
                                          <p:attrName>style.visibility</p:attrName>
                                        </p:attrNameLst>
                                      </p:cBhvr>
                                      <p:to>
                                        <p:strVal val="visible"/>
                                      </p:to>
                                    </p:set>
                                    <p:animEffect transition="in" filter="wipe(left)">
                                      <p:cBhvr>
                                        <p:cTn id="7" dur="500"/>
                                        <p:tgtEl>
                                          <p:spTgt spid="462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249" grpId="0"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338" name="Group 122"/>
          <p:cNvGrpSpPr>
            <a:grpSpLocks/>
          </p:cNvGrpSpPr>
          <p:nvPr/>
        </p:nvGrpSpPr>
        <p:grpSpPr bwMode="auto">
          <a:xfrm>
            <a:off x="0" y="3810000"/>
            <a:ext cx="9144000" cy="3048000"/>
            <a:chOff x="0" y="0"/>
            <a:chExt cx="5760" cy="1920"/>
          </a:xfrm>
        </p:grpSpPr>
        <p:grpSp>
          <p:nvGrpSpPr>
            <p:cNvPr id="9339" name="Group 123"/>
            <p:cNvGrpSpPr>
              <a:grpSpLocks/>
            </p:cNvGrpSpPr>
            <p:nvPr/>
          </p:nvGrpSpPr>
          <p:grpSpPr bwMode="auto">
            <a:xfrm>
              <a:off x="0" y="0"/>
              <a:ext cx="5760" cy="960"/>
              <a:chOff x="0" y="0"/>
              <a:chExt cx="5760" cy="960"/>
            </a:xfrm>
          </p:grpSpPr>
          <p:grpSp>
            <p:nvGrpSpPr>
              <p:cNvPr id="9340" name="Group 124"/>
              <p:cNvGrpSpPr>
                <a:grpSpLocks/>
              </p:cNvGrpSpPr>
              <p:nvPr/>
            </p:nvGrpSpPr>
            <p:grpSpPr bwMode="auto">
              <a:xfrm>
                <a:off x="0" y="0"/>
                <a:ext cx="5760" cy="480"/>
                <a:chOff x="0" y="0"/>
                <a:chExt cx="5760" cy="480"/>
              </a:xfrm>
            </p:grpSpPr>
            <p:pic>
              <p:nvPicPr>
                <p:cNvPr id="9341"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42"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43"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44"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45"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46"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47"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48"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49"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50" name="Picture 1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51"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52"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53"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354" name="Group 138"/>
              <p:cNvGrpSpPr>
                <a:grpSpLocks/>
              </p:cNvGrpSpPr>
              <p:nvPr/>
            </p:nvGrpSpPr>
            <p:grpSpPr bwMode="auto">
              <a:xfrm>
                <a:off x="0" y="480"/>
                <a:ext cx="5760" cy="480"/>
                <a:chOff x="0" y="0"/>
                <a:chExt cx="5760" cy="480"/>
              </a:xfrm>
            </p:grpSpPr>
            <p:pic>
              <p:nvPicPr>
                <p:cNvPr id="9355"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56"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57"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58"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59"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60"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61"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62"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63"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64" name="Picture 1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65" name="Picture 1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66" name="Picture 1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67" name="Picture 151"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9368" name="Group 152"/>
            <p:cNvGrpSpPr>
              <a:grpSpLocks/>
            </p:cNvGrpSpPr>
            <p:nvPr/>
          </p:nvGrpSpPr>
          <p:grpSpPr bwMode="auto">
            <a:xfrm>
              <a:off x="0" y="960"/>
              <a:ext cx="5760" cy="960"/>
              <a:chOff x="0" y="0"/>
              <a:chExt cx="5760" cy="960"/>
            </a:xfrm>
          </p:grpSpPr>
          <p:grpSp>
            <p:nvGrpSpPr>
              <p:cNvPr id="9369" name="Group 153"/>
              <p:cNvGrpSpPr>
                <a:grpSpLocks/>
              </p:cNvGrpSpPr>
              <p:nvPr/>
            </p:nvGrpSpPr>
            <p:grpSpPr bwMode="auto">
              <a:xfrm>
                <a:off x="0" y="0"/>
                <a:ext cx="5760" cy="480"/>
                <a:chOff x="0" y="0"/>
                <a:chExt cx="5760" cy="480"/>
              </a:xfrm>
            </p:grpSpPr>
            <p:pic>
              <p:nvPicPr>
                <p:cNvPr id="9370" name="Picture 1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71" name="Picture 1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72" name="Picture 1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73" name="Picture 1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74" name="Picture 1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75" name="Picture 1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76" name="Picture 16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77" name="Picture 16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78" name="Picture 16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79" name="Picture 1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80" name="Picture 1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81" name="Picture 1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82" name="Picture 16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383" name="Group 167"/>
              <p:cNvGrpSpPr>
                <a:grpSpLocks/>
              </p:cNvGrpSpPr>
              <p:nvPr/>
            </p:nvGrpSpPr>
            <p:grpSpPr bwMode="auto">
              <a:xfrm>
                <a:off x="0" y="480"/>
                <a:ext cx="5760" cy="480"/>
                <a:chOff x="0" y="0"/>
                <a:chExt cx="5760" cy="480"/>
              </a:xfrm>
            </p:grpSpPr>
            <p:pic>
              <p:nvPicPr>
                <p:cNvPr id="9384" name="Picture 1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85" name="Picture 1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86" name="Picture 1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87" name="Picture 1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88" name="Picture 1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89" name="Picture 1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90" name="Picture 1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91" name="Picture 17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92" name="Picture 17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93" name="Picture 1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94" name="Picture 1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95" name="Picture 1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96" name="Picture 18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9220" name="Group 4"/>
          <p:cNvGrpSpPr>
            <a:grpSpLocks/>
          </p:cNvGrpSpPr>
          <p:nvPr/>
        </p:nvGrpSpPr>
        <p:grpSpPr bwMode="auto">
          <a:xfrm>
            <a:off x="0" y="0"/>
            <a:ext cx="9144000" cy="3048000"/>
            <a:chOff x="0" y="0"/>
            <a:chExt cx="5760" cy="1920"/>
          </a:xfrm>
        </p:grpSpPr>
        <p:grpSp>
          <p:nvGrpSpPr>
            <p:cNvPr id="9221" name="Group 5"/>
            <p:cNvGrpSpPr>
              <a:grpSpLocks/>
            </p:cNvGrpSpPr>
            <p:nvPr/>
          </p:nvGrpSpPr>
          <p:grpSpPr bwMode="auto">
            <a:xfrm>
              <a:off x="0" y="0"/>
              <a:ext cx="5760" cy="960"/>
              <a:chOff x="0" y="0"/>
              <a:chExt cx="5760" cy="960"/>
            </a:xfrm>
          </p:grpSpPr>
          <p:grpSp>
            <p:nvGrpSpPr>
              <p:cNvPr id="9222" name="Group 6"/>
              <p:cNvGrpSpPr>
                <a:grpSpLocks/>
              </p:cNvGrpSpPr>
              <p:nvPr/>
            </p:nvGrpSpPr>
            <p:grpSpPr bwMode="auto">
              <a:xfrm>
                <a:off x="0" y="0"/>
                <a:ext cx="5760" cy="480"/>
                <a:chOff x="0" y="0"/>
                <a:chExt cx="5760" cy="480"/>
              </a:xfrm>
            </p:grpSpPr>
            <p:pic>
              <p:nvPicPr>
                <p:cNvPr id="9223"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24"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25"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26"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27"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28"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29"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30"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31"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32"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33" name="Picture 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34"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35"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236" name="Group 20"/>
              <p:cNvGrpSpPr>
                <a:grpSpLocks/>
              </p:cNvGrpSpPr>
              <p:nvPr/>
            </p:nvGrpSpPr>
            <p:grpSpPr bwMode="auto">
              <a:xfrm>
                <a:off x="0" y="480"/>
                <a:ext cx="5760" cy="480"/>
                <a:chOff x="0" y="0"/>
                <a:chExt cx="5760" cy="480"/>
              </a:xfrm>
            </p:grpSpPr>
            <p:pic>
              <p:nvPicPr>
                <p:cNvPr id="9237"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38"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39"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40"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41"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42"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43"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44"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45"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46"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47" name="Picture 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48" name="Picture 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49" name="Picture 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9250" name="Group 34"/>
            <p:cNvGrpSpPr>
              <a:grpSpLocks/>
            </p:cNvGrpSpPr>
            <p:nvPr/>
          </p:nvGrpSpPr>
          <p:grpSpPr bwMode="auto">
            <a:xfrm>
              <a:off x="0" y="960"/>
              <a:ext cx="5760" cy="960"/>
              <a:chOff x="0" y="0"/>
              <a:chExt cx="5760" cy="960"/>
            </a:xfrm>
          </p:grpSpPr>
          <p:grpSp>
            <p:nvGrpSpPr>
              <p:cNvPr id="9251" name="Group 35"/>
              <p:cNvGrpSpPr>
                <a:grpSpLocks/>
              </p:cNvGrpSpPr>
              <p:nvPr/>
            </p:nvGrpSpPr>
            <p:grpSpPr bwMode="auto">
              <a:xfrm>
                <a:off x="0" y="0"/>
                <a:ext cx="5760" cy="480"/>
                <a:chOff x="0" y="0"/>
                <a:chExt cx="5760" cy="480"/>
              </a:xfrm>
            </p:grpSpPr>
            <p:pic>
              <p:nvPicPr>
                <p:cNvPr id="9252"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53"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54"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55"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56"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57"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58"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59"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60"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61"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62"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63" name="Picture 4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64"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265" name="Group 49"/>
              <p:cNvGrpSpPr>
                <a:grpSpLocks/>
              </p:cNvGrpSpPr>
              <p:nvPr/>
            </p:nvGrpSpPr>
            <p:grpSpPr bwMode="auto">
              <a:xfrm>
                <a:off x="0" y="480"/>
                <a:ext cx="5760" cy="480"/>
                <a:chOff x="0" y="0"/>
                <a:chExt cx="5760" cy="480"/>
              </a:xfrm>
            </p:grpSpPr>
            <p:pic>
              <p:nvPicPr>
                <p:cNvPr id="9266"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67"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68"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69"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70"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71"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72"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73"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74"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75"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76"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77" name="Picture 6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78" name="Picture 62"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9279" name="Group 63"/>
          <p:cNvGrpSpPr>
            <a:grpSpLocks/>
          </p:cNvGrpSpPr>
          <p:nvPr/>
        </p:nvGrpSpPr>
        <p:grpSpPr bwMode="auto">
          <a:xfrm>
            <a:off x="0" y="3048000"/>
            <a:ext cx="9144000" cy="3048000"/>
            <a:chOff x="0" y="0"/>
            <a:chExt cx="5760" cy="1920"/>
          </a:xfrm>
        </p:grpSpPr>
        <p:grpSp>
          <p:nvGrpSpPr>
            <p:cNvPr id="9280" name="Group 64"/>
            <p:cNvGrpSpPr>
              <a:grpSpLocks/>
            </p:cNvGrpSpPr>
            <p:nvPr/>
          </p:nvGrpSpPr>
          <p:grpSpPr bwMode="auto">
            <a:xfrm>
              <a:off x="0" y="0"/>
              <a:ext cx="5760" cy="960"/>
              <a:chOff x="0" y="0"/>
              <a:chExt cx="5760" cy="960"/>
            </a:xfrm>
          </p:grpSpPr>
          <p:grpSp>
            <p:nvGrpSpPr>
              <p:cNvPr id="9281" name="Group 65"/>
              <p:cNvGrpSpPr>
                <a:grpSpLocks/>
              </p:cNvGrpSpPr>
              <p:nvPr/>
            </p:nvGrpSpPr>
            <p:grpSpPr bwMode="auto">
              <a:xfrm>
                <a:off x="0" y="0"/>
                <a:ext cx="5760" cy="480"/>
                <a:chOff x="0" y="0"/>
                <a:chExt cx="5760" cy="480"/>
              </a:xfrm>
            </p:grpSpPr>
            <p:pic>
              <p:nvPicPr>
                <p:cNvPr id="9282"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83"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84"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85"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86"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87"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88"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89"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90"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91"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92" name="Picture 7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93"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94"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295" name="Group 79"/>
              <p:cNvGrpSpPr>
                <a:grpSpLocks/>
              </p:cNvGrpSpPr>
              <p:nvPr/>
            </p:nvGrpSpPr>
            <p:grpSpPr bwMode="auto">
              <a:xfrm>
                <a:off x="0" y="480"/>
                <a:ext cx="5760" cy="480"/>
                <a:chOff x="0" y="0"/>
                <a:chExt cx="5760" cy="480"/>
              </a:xfrm>
            </p:grpSpPr>
            <p:pic>
              <p:nvPicPr>
                <p:cNvPr id="9296"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97"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98"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299"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00"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01"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02"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03"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04"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05"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06" name="Picture 9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07" name="Picture 9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08"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9309" name="Group 93"/>
            <p:cNvGrpSpPr>
              <a:grpSpLocks/>
            </p:cNvGrpSpPr>
            <p:nvPr/>
          </p:nvGrpSpPr>
          <p:grpSpPr bwMode="auto">
            <a:xfrm>
              <a:off x="0" y="960"/>
              <a:ext cx="5760" cy="960"/>
              <a:chOff x="0" y="0"/>
              <a:chExt cx="5760" cy="960"/>
            </a:xfrm>
          </p:grpSpPr>
          <p:grpSp>
            <p:nvGrpSpPr>
              <p:cNvPr id="9310" name="Group 94"/>
              <p:cNvGrpSpPr>
                <a:grpSpLocks/>
              </p:cNvGrpSpPr>
              <p:nvPr/>
            </p:nvGrpSpPr>
            <p:grpSpPr bwMode="auto">
              <a:xfrm>
                <a:off x="0" y="0"/>
                <a:ext cx="5760" cy="480"/>
                <a:chOff x="0" y="0"/>
                <a:chExt cx="5760" cy="480"/>
              </a:xfrm>
            </p:grpSpPr>
            <p:pic>
              <p:nvPicPr>
                <p:cNvPr id="9311"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12"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13"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14"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15"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16"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17"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18"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19"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20"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21" name="Picture 10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22"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23"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9324" name="Group 108"/>
              <p:cNvGrpSpPr>
                <a:grpSpLocks/>
              </p:cNvGrpSpPr>
              <p:nvPr/>
            </p:nvGrpSpPr>
            <p:grpSpPr bwMode="auto">
              <a:xfrm>
                <a:off x="0" y="480"/>
                <a:ext cx="5760" cy="480"/>
                <a:chOff x="0" y="0"/>
                <a:chExt cx="5760" cy="480"/>
              </a:xfrm>
            </p:grpSpPr>
            <p:pic>
              <p:nvPicPr>
                <p:cNvPr id="9325"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26"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27"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28"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29"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30"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31"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32"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33"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34"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35" name="Picture 1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36" name="Picture 1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9337"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9397" name="Rectangle 181"/>
          <p:cNvSpPr>
            <a:spLocks noGrp="1" noChangeArrowheads="1"/>
          </p:cNvSpPr>
          <p:nvPr>
            <p:ph type="title"/>
          </p:nvPr>
        </p:nvSpPr>
        <p:spPr>
          <a:xfrm>
            <a:off x="457200" y="0"/>
            <a:ext cx="8229600" cy="1143000"/>
          </a:xfrm>
        </p:spPr>
        <p:txBody>
          <a:bodyPr/>
          <a:lstStyle/>
          <a:p>
            <a:r>
              <a:rPr lang="en-US" altLang="en-US" sz="4000" b="1"/>
              <a:t>Step 1:</a:t>
            </a:r>
            <a:r>
              <a:rPr lang="en-US" altLang="en-US" sz="4000"/>
              <a:t>  Read the prompt carefully before you begin.</a:t>
            </a:r>
          </a:p>
        </p:txBody>
      </p:sp>
      <p:sp>
        <p:nvSpPr>
          <p:cNvPr id="9398" name="Rectangle 182"/>
          <p:cNvSpPr>
            <a:spLocks noGrp="1" noChangeArrowheads="1"/>
          </p:cNvSpPr>
          <p:nvPr>
            <p:ph type="body" idx="1"/>
          </p:nvPr>
        </p:nvSpPr>
        <p:spPr>
          <a:xfrm>
            <a:off x="152400" y="1219200"/>
            <a:ext cx="8763000" cy="5638800"/>
          </a:xfrm>
        </p:spPr>
        <p:txBody>
          <a:bodyPr/>
          <a:lstStyle/>
          <a:p>
            <a:pPr>
              <a:buFontTx/>
              <a:buNone/>
            </a:pPr>
            <a:r>
              <a:rPr lang="en-US" altLang="en-US" b="1" i="1"/>
              <a:t>Writing Situation:</a:t>
            </a:r>
            <a:r>
              <a:rPr lang="en-US" altLang="en-US"/>
              <a:t>  </a:t>
            </a:r>
            <a:r>
              <a:rPr lang="en-US" altLang="en-US" sz="3400"/>
              <a:t>Your teacher punishes the whole class because one student misbehaved.</a:t>
            </a:r>
          </a:p>
          <a:p>
            <a:pPr>
              <a:buFontTx/>
              <a:buNone/>
            </a:pPr>
            <a:r>
              <a:rPr lang="en-US" altLang="en-US" sz="3400"/>
              <a:t>How do you feel about this? Think about reasons you feel this way.</a:t>
            </a:r>
          </a:p>
          <a:p>
            <a:pPr>
              <a:buFontTx/>
              <a:buNone/>
            </a:pPr>
            <a:endParaRPr lang="en-US" altLang="en-US" i="1"/>
          </a:p>
          <a:p>
            <a:pPr>
              <a:buFontTx/>
              <a:buNone/>
            </a:pPr>
            <a:r>
              <a:rPr lang="en-US" altLang="en-US" b="1" i="1"/>
              <a:t>Directions for Writing:</a:t>
            </a:r>
            <a:r>
              <a:rPr lang="en-US" altLang="en-US" i="1"/>
              <a:t>  W</a:t>
            </a:r>
            <a:r>
              <a:rPr lang="en-US" altLang="en-US" sz="3400"/>
              <a:t>rite</a:t>
            </a:r>
            <a:r>
              <a:rPr lang="en-US" altLang="en-US" sz="3400" i="1"/>
              <a:t> </a:t>
            </a:r>
            <a:r>
              <a:rPr lang="en-US" altLang="en-US" sz="3400"/>
              <a:t>a narrative essay explaining how you feel about this situation.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722" name="Group 2"/>
          <p:cNvGrpSpPr>
            <a:grpSpLocks/>
          </p:cNvGrpSpPr>
          <p:nvPr/>
        </p:nvGrpSpPr>
        <p:grpSpPr bwMode="auto">
          <a:xfrm>
            <a:off x="0" y="2286000"/>
            <a:ext cx="9144000" cy="1524000"/>
            <a:chOff x="0" y="0"/>
            <a:chExt cx="5760" cy="960"/>
          </a:xfrm>
        </p:grpSpPr>
        <p:grpSp>
          <p:nvGrpSpPr>
            <p:cNvPr id="30723" name="Group 3"/>
            <p:cNvGrpSpPr>
              <a:grpSpLocks/>
            </p:cNvGrpSpPr>
            <p:nvPr/>
          </p:nvGrpSpPr>
          <p:grpSpPr bwMode="auto">
            <a:xfrm>
              <a:off x="0" y="0"/>
              <a:ext cx="5760" cy="480"/>
              <a:chOff x="0" y="0"/>
              <a:chExt cx="5760" cy="480"/>
            </a:xfrm>
          </p:grpSpPr>
          <p:pic>
            <p:nvPicPr>
              <p:cNvPr id="30724"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25"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26"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27"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28"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29"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30"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31"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32"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33"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34"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35"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36"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737" name="Group 17"/>
            <p:cNvGrpSpPr>
              <a:grpSpLocks/>
            </p:cNvGrpSpPr>
            <p:nvPr/>
          </p:nvGrpSpPr>
          <p:grpSpPr bwMode="auto">
            <a:xfrm>
              <a:off x="0" y="480"/>
              <a:ext cx="5760" cy="480"/>
              <a:chOff x="0" y="0"/>
              <a:chExt cx="5760" cy="480"/>
            </a:xfrm>
          </p:grpSpPr>
          <p:pic>
            <p:nvPicPr>
              <p:cNvPr id="30738"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39"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40"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41"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42"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43"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44"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45"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46"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47"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48"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49"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50"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0751" name="Group 31"/>
          <p:cNvGrpSpPr>
            <a:grpSpLocks/>
          </p:cNvGrpSpPr>
          <p:nvPr/>
        </p:nvGrpSpPr>
        <p:grpSpPr bwMode="auto">
          <a:xfrm>
            <a:off x="0" y="3810000"/>
            <a:ext cx="9144000" cy="3048000"/>
            <a:chOff x="0" y="0"/>
            <a:chExt cx="5760" cy="1920"/>
          </a:xfrm>
        </p:grpSpPr>
        <p:grpSp>
          <p:nvGrpSpPr>
            <p:cNvPr id="30752" name="Group 32"/>
            <p:cNvGrpSpPr>
              <a:grpSpLocks/>
            </p:cNvGrpSpPr>
            <p:nvPr/>
          </p:nvGrpSpPr>
          <p:grpSpPr bwMode="auto">
            <a:xfrm>
              <a:off x="0" y="0"/>
              <a:ext cx="5760" cy="960"/>
              <a:chOff x="0" y="0"/>
              <a:chExt cx="5760" cy="960"/>
            </a:xfrm>
          </p:grpSpPr>
          <p:grpSp>
            <p:nvGrpSpPr>
              <p:cNvPr id="30753" name="Group 33"/>
              <p:cNvGrpSpPr>
                <a:grpSpLocks/>
              </p:cNvGrpSpPr>
              <p:nvPr/>
            </p:nvGrpSpPr>
            <p:grpSpPr bwMode="auto">
              <a:xfrm>
                <a:off x="0" y="0"/>
                <a:ext cx="5760" cy="480"/>
                <a:chOff x="0" y="0"/>
                <a:chExt cx="5760" cy="480"/>
              </a:xfrm>
            </p:grpSpPr>
            <p:pic>
              <p:nvPicPr>
                <p:cNvPr id="30754"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55"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56"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57"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58"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59"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60"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61"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62"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63"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64"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65"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66"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767" name="Group 47"/>
              <p:cNvGrpSpPr>
                <a:grpSpLocks/>
              </p:cNvGrpSpPr>
              <p:nvPr/>
            </p:nvGrpSpPr>
            <p:grpSpPr bwMode="auto">
              <a:xfrm>
                <a:off x="0" y="480"/>
                <a:ext cx="5760" cy="480"/>
                <a:chOff x="0" y="0"/>
                <a:chExt cx="5760" cy="480"/>
              </a:xfrm>
            </p:grpSpPr>
            <p:pic>
              <p:nvPicPr>
                <p:cNvPr id="30768"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69"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70"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71"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72"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73"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74"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75"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76"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77"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78"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79"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80"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0781" name="Group 61"/>
            <p:cNvGrpSpPr>
              <a:grpSpLocks/>
            </p:cNvGrpSpPr>
            <p:nvPr/>
          </p:nvGrpSpPr>
          <p:grpSpPr bwMode="auto">
            <a:xfrm>
              <a:off x="0" y="960"/>
              <a:ext cx="5760" cy="960"/>
              <a:chOff x="0" y="0"/>
              <a:chExt cx="5760" cy="960"/>
            </a:xfrm>
          </p:grpSpPr>
          <p:grpSp>
            <p:nvGrpSpPr>
              <p:cNvPr id="30782" name="Group 62"/>
              <p:cNvGrpSpPr>
                <a:grpSpLocks/>
              </p:cNvGrpSpPr>
              <p:nvPr/>
            </p:nvGrpSpPr>
            <p:grpSpPr bwMode="auto">
              <a:xfrm>
                <a:off x="0" y="0"/>
                <a:ext cx="5760" cy="480"/>
                <a:chOff x="0" y="0"/>
                <a:chExt cx="5760" cy="480"/>
              </a:xfrm>
            </p:grpSpPr>
            <p:pic>
              <p:nvPicPr>
                <p:cNvPr id="30783"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84"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85"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86"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87"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88"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89"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90"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91"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92"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93"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94"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95"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796" name="Group 76"/>
              <p:cNvGrpSpPr>
                <a:grpSpLocks/>
              </p:cNvGrpSpPr>
              <p:nvPr/>
            </p:nvGrpSpPr>
            <p:grpSpPr bwMode="auto">
              <a:xfrm>
                <a:off x="0" y="480"/>
                <a:ext cx="5760" cy="480"/>
                <a:chOff x="0" y="0"/>
                <a:chExt cx="5760" cy="480"/>
              </a:xfrm>
            </p:grpSpPr>
            <p:pic>
              <p:nvPicPr>
                <p:cNvPr id="30797"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98"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799"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00"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01"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02"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03"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04"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05"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06"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07"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08"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09"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30810" name="Group 90"/>
          <p:cNvGrpSpPr>
            <a:grpSpLocks/>
          </p:cNvGrpSpPr>
          <p:nvPr/>
        </p:nvGrpSpPr>
        <p:grpSpPr bwMode="auto">
          <a:xfrm>
            <a:off x="0" y="0"/>
            <a:ext cx="9144000" cy="1524000"/>
            <a:chOff x="0" y="0"/>
            <a:chExt cx="5760" cy="960"/>
          </a:xfrm>
        </p:grpSpPr>
        <p:grpSp>
          <p:nvGrpSpPr>
            <p:cNvPr id="30811" name="Group 91"/>
            <p:cNvGrpSpPr>
              <a:grpSpLocks/>
            </p:cNvGrpSpPr>
            <p:nvPr/>
          </p:nvGrpSpPr>
          <p:grpSpPr bwMode="auto">
            <a:xfrm>
              <a:off x="0" y="0"/>
              <a:ext cx="5760" cy="480"/>
              <a:chOff x="0" y="0"/>
              <a:chExt cx="5760" cy="480"/>
            </a:xfrm>
          </p:grpSpPr>
          <p:pic>
            <p:nvPicPr>
              <p:cNvPr id="30812"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13"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14"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15"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16"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17"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18"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19"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20"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21"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22"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23"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24"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825" name="Group 105"/>
            <p:cNvGrpSpPr>
              <a:grpSpLocks/>
            </p:cNvGrpSpPr>
            <p:nvPr/>
          </p:nvGrpSpPr>
          <p:grpSpPr bwMode="auto">
            <a:xfrm>
              <a:off x="0" y="480"/>
              <a:ext cx="5760" cy="480"/>
              <a:chOff x="0" y="0"/>
              <a:chExt cx="5760" cy="480"/>
            </a:xfrm>
          </p:grpSpPr>
          <p:pic>
            <p:nvPicPr>
              <p:cNvPr id="30826"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27"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28"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29"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30"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31"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32"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33"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34"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35"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36"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37"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38"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0839" name="Group 119"/>
          <p:cNvGrpSpPr>
            <a:grpSpLocks/>
          </p:cNvGrpSpPr>
          <p:nvPr/>
        </p:nvGrpSpPr>
        <p:grpSpPr bwMode="auto">
          <a:xfrm>
            <a:off x="0" y="1524000"/>
            <a:ext cx="9144000" cy="1524000"/>
            <a:chOff x="0" y="0"/>
            <a:chExt cx="5760" cy="960"/>
          </a:xfrm>
        </p:grpSpPr>
        <p:grpSp>
          <p:nvGrpSpPr>
            <p:cNvPr id="30840" name="Group 120"/>
            <p:cNvGrpSpPr>
              <a:grpSpLocks/>
            </p:cNvGrpSpPr>
            <p:nvPr/>
          </p:nvGrpSpPr>
          <p:grpSpPr bwMode="auto">
            <a:xfrm>
              <a:off x="0" y="0"/>
              <a:ext cx="5760" cy="480"/>
              <a:chOff x="0" y="0"/>
              <a:chExt cx="5760" cy="480"/>
            </a:xfrm>
          </p:grpSpPr>
          <p:pic>
            <p:nvPicPr>
              <p:cNvPr id="30841"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42"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43"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44"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45"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46"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47"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48"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49"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50"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51"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52"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53"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0854" name="Group 134"/>
            <p:cNvGrpSpPr>
              <a:grpSpLocks/>
            </p:cNvGrpSpPr>
            <p:nvPr/>
          </p:nvGrpSpPr>
          <p:grpSpPr bwMode="auto">
            <a:xfrm>
              <a:off x="0" y="480"/>
              <a:ext cx="5760" cy="480"/>
              <a:chOff x="0" y="0"/>
              <a:chExt cx="5760" cy="480"/>
            </a:xfrm>
          </p:grpSpPr>
          <p:pic>
            <p:nvPicPr>
              <p:cNvPr id="30855"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56"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57"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58"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59"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60"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61"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62"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63"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64"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65"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66"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0867"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0868" name="Rectangle 148"/>
          <p:cNvSpPr>
            <a:spLocks noGrp="1" noChangeArrowheads="1"/>
          </p:cNvSpPr>
          <p:nvPr>
            <p:ph type="title"/>
          </p:nvPr>
        </p:nvSpPr>
        <p:spPr>
          <a:xfrm>
            <a:off x="457200" y="0"/>
            <a:ext cx="8229600" cy="1143000"/>
          </a:xfrm>
        </p:spPr>
        <p:txBody>
          <a:bodyPr/>
          <a:lstStyle/>
          <a:p>
            <a:r>
              <a:rPr lang="en-US" altLang="en-US" sz="4000" b="1"/>
              <a:t>Step 6:  From the graphic organizer to the paper</a:t>
            </a:r>
            <a:r>
              <a:rPr lang="en-US" altLang="en-US" sz="4000"/>
              <a:t>.</a:t>
            </a:r>
          </a:p>
        </p:txBody>
      </p:sp>
      <p:pic>
        <p:nvPicPr>
          <p:cNvPr id="30869" name="Picture 149" descr="notebookpape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295400"/>
            <a:ext cx="5105400" cy="5791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0870" name="Text Box 150"/>
          <p:cNvSpPr txBox="1">
            <a:spLocks noChangeArrowheads="1"/>
          </p:cNvSpPr>
          <p:nvPr/>
        </p:nvSpPr>
        <p:spPr bwMode="auto">
          <a:xfrm>
            <a:off x="3581400" y="1295400"/>
            <a:ext cx="5029200" cy="593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          </a:t>
            </a:r>
            <a:r>
              <a:rPr lang="en-US" altLang="en-US" sz="2400" b="1">
                <a:solidFill>
                  <a:srgbClr val="CC0000"/>
                </a:solidFill>
              </a:rPr>
              <a:t>In other words</a:t>
            </a:r>
            <a:r>
              <a:rPr lang="en-US" altLang="en-US" sz="2400" b="1"/>
              <a:t>, punishing the entire class creates angry feelings.  He class is resentful to the student who is misbehaving and causing them to be punished.  The class is also resentful to the teacher who should be in control of the situation.  All of this anger creates a negative attitude toward the class. </a:t>
            </a:r>
            <a:r>
              <a:rPr lang="en-US" altLang="en-US" sz="2400" b="1">
                <a:solidFill>
                  <a:schemeClr val="hlink"/>
                </a:solidFill>
              </a:rPr>
              <a:t>Students talk to each other about teachers, and no one wants to be in a teacher’s class who punishes in this way.</a:t>
            </a:r>
          </a:p>
          <a:p>
            <a:endParaRPr lang="en-US" altLang="en-US" sz="2400" b="1">
              <a:solidFill>
                <a:schemeClr val="hlink"/>
              </a:solidFill>
            </a:endParaRPr>
          </a:p>
          <a:p>
            <a:endParaRPr lang="en-US" altLang="en-US" sz="2400" b="1"/>
          </a:p>
        </p:txBody>
      </p:sp>
      <p:sp>
        <p:nvSpPr>
          <p:cNvPr id="30871" name="AutoShape 151"/>
          <p:cNvSpPr>
            <a:spLocks noChangeArrowheads="1"/>
          </p:cNvSpPr>
          <p:nvPr/>
        </p:nvSpPr>
        <p:spPr bwMode="auto">
          <a:xfrm>
            <a:off x="0" y="1295400"/>
            <a:ext cx="3657600" cy="2133600"/>
          </a:xfrm>
          <a:prstGeom prst="rightArrow">
            <a:avLst>
              <a:gd name="adj1" fmla="val 50000"/>
              <a:gd name="adj2" fmla="val 4285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Next Paragraph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0871"/>
                                        </p:tgtEl>
                                        <p:attrNameLst>
                                          <p:attrName>style.visibility</p:attrName>
                                        </p:attrNameLst>
                                      </p:cBhvr>
                                      <p:to>
                                        <p:strVal val="visible"/>
                                      </p:to>
                                    </p:set>
                                    <p:animEffect transition="in" filter="wipe(left)">
                                      <p:cBhvr>
                                        <p:cTn id="7" dur="500"/>
                                        <p:tgtEl>
                                          <p:spTgt spid="308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871"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7106" name="Group 2"/>
          <p:cNvGrpSpPr>
            <a:grpSpLocks/>
          </p:cNvGrpSpPr>
          <p:nvPr/>
        </p:nvGrpSpPr>
        <p:grpSpPr bwMode="auto">
          <a:xfrm>
            <a:off x="0" y="3810000"/>
            <a:ext cx="9144000" cy="3048000"/>
            <a:chOff x="0" y="0"/>
            <a:chExt cx="5760" cy="1920"/>
          </a:xfrm>
        </p:grpSpPr>
        <p:grpSp>
          <p:nvGrpSpPr>
            <p:cNvPr id="47107" name="Group 3"/>
            <p:cNvGrpSpPr>
              <a:grpSpLocks/>
            </p:cNvGrpSpPr>
            <p:nvPr/>
          </p:nvGrpSpPr>
          <p:grpSpPr bwMode="auto">
            <a:xfrm>
              <a:off x="0" y="0"/>
              <a:ext cx="5760" cy="960"/>
              <a:chOff x="0" y="0"/>
              <a:chExt cx="5760" cy="960"/>
            </a:xfrm>
          </p:grpSpPr>
          <p:grpSp>
            <p:nvGrpSpPr>
              <p:cNvPr id="47108" name="Group 4"/>
              <p:cNvGrpSpPr>
                <a:grpSpLocks/>
              </p:cNvGrpSpPr>
              <p:nvPr/>
            </p:nvGrpSpPr>
            <p:grpSpPr bwMode="auto">
              <a:xfrm>
                <a:off x="0" y="0"/>
                <a:ext cx="5760" cy="480"/>
                <a:chOff x="0" y="0"/>
                <a:chExt cx="5760" cy="480"/>
              </a:xfrm>
            </p:grpSpPr>
            <p:pic>
              <p:nvPicPr>
                <p:cNvPr id="47109"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10"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11"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12"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13"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14"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15"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16"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17"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18"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19"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20"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21"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7122" name="Group 18"/>
              <p:cNvGrpSpPr>
                <a:grpSpLocks/>
              </p:cNvGrpSpPr>
              <p:nvPr/>
            </p:nvGrpSpPr>
            <p:grpSpPr bwMode="auto">
              <a:xfrm>
                <a:off x="0" y="480"/>
                <a:ext cx="5760" cy="480"/>
                <a:chOff x="0" y="0"/>
                <a:chExt cx="5760" cy="480"/>
              </a:xfrm>
            </p:grpSpPr>
            <p:pic>
              <p:nvPicPr>
                <p:cNvPr id="47123"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24"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25"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26"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27"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28"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29"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30"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31"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32"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33"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34"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35"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7136" name="Group 32"/>
            <p:cNvGrpSpPr>
              <a:grpSpLocks/>
            </p:cNvGrpSpPr>
            <p:nvPr/>
          </p:nvGrpSpPr>
          <p:grpSpPr bwMode="auto">
            <a:xfrm>
              <a:off x="0" y="960"/>
              <a:ext cx="5760" cy="960"/>
              <a:chOff x="0" y="0"/>
              <a:chExt cx="5760" cy="960"/>
            </a:xfrm>
          </p:grpSpPr>
          <p:grpSp>
            <p:nvGrpSpPr>
              <p:cNvPr id="47137" name="Group 33"/>
              <p:cNvGrpSpPr>
                <a:grpSpLocks/>
              </p:cNvGrpSpPr>
              <p:nvPr/>
            </p:nvGrpSpPr>
            <p:grpSpPr bwMode="auto">
              <a:xfrm>
                <a:off x="0" y="0"/>
                <a:ext cx="5760" cy="480"/>
                <a:chOff x="0" y="0"/>
                <a:chExt cx="5760" cy="480"/>
              </a:xfrm>
            </p:grpSpPr>
            <p:pic>
              <p:nvPicPr>
                <p:cNvPr id="47138"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39"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40"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41"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42"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43"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44"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45"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46"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47"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48"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49"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50"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7151" name="Group 47"/>
              <p:cNvGrpSpPr>
                <a:grpSpLocks/>
              </p:cNvGrpSpPr>
              <p:nvPr/>
            </p:nvGrpSpPr>
            <p:grpSpPr bwMode="auto">
              <a:xfrm>
                <a:off x="0" y="480"/>
                <a:ext cx="5760" cy="480"/>
                <a:chOff x="0" y="0"/>
                <a:chExt cx="5760" cy="480"/>
              </a:xfrm>
            </p:grpSpPr>
            <p:pic>
              <p:nvPicPr>
                <p:cNvPr id="47152"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53"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54"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55"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56"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57"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58"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59"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60"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61"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62"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63"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64"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47165" name="Group 61"/>
          <p:cNvGrpSpPr>
            <a:grpSpLocks/>
          </p:cNvGrpSpPr>
          <p:nvPr/>
        </p:nvGrpSpPr>
        <p:grpSpPr bwMode="auto">
          <a:xfrm>
            <a:off x="0" y="0"/>
            <a:ext cx="9144000" cy="1524000"/>
            <a:chOff x="0" y="0"/>
            <a:chExt cx="5760" cy="960"/>
          </a:xfrm>
        </p:grpSpPr>
        <p:grpSp>
          <p:nvGrpSpPr>
            <p:cNvPr id="47166" name="Group 62"/>
            <p:cNvGrpSpPr>
              <a:grpSpLocks/>
            </p:cNvGrpSpPr>
            <p:nvPr/>
          </p:nvGrpSpPr>
          <p:grpSpPr bwMode="auto">
            <a:xfrm>
              <a:off x="0" y="0"/>
              <a:ext cx="5760" cy="480"/>
              <a:chOff x="0" y="0"/>
              <a:chExt cx="5760" cy="480"/>
            </a:xfrm>
          </p:grpSpPr>
          <p:pic>
            <p:nvPicPr>
              <p:cNvPr id="47167" name="Picture 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68"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69"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70"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71"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72"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73"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74"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75"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76"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77"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78"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79"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7180" name="Group 76"/>
            <p:cNvGrpSpPr>
              <a:grpSpLocks/>
            </p:cNvGrpSpPr>
            <p:nvPr/>
          </p:nvGrpSpPr>
          <p:grpSpPr bwMode="auto">
            <a:xfrm>
              <a:off x="0" y="480"/>
              <a:ext cx="5760" cy="480"/>
              <a:chOff x="0" y="0"/>
              <a:chExt cx="5760" cy="480"/>
            </a:xfrm>
          </p:grpSpPr>
          <p:pic>
            <p:nvPicPr>
              <p:cNvPr id="47181" name="Picture 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82"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83"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84"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85"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86"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87"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88"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89"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90"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91"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92"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93"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7194" name="Group 90"/>
          <p:cNvGrpSpPr>
            <a:grpSpLocks/>
          </p:cNvGrpSpPr>
          <p:nvPr/>
        </p:nvGrpSpPr>
        <p:grpSpPr bwMode="auto">
          <a:xfrm>
            <a:off x="0" y="1524000"/>
            <a:ext cx="9144000" cy="1524000"/>
            <a:chOff x="0" y="0"/>
            <a:chExt cx="5760" cy="960"/>
          </a:xfrm>
        </p:grpSpPr>
        <p:grpSp>
          <p:nvGrpSpPr>
            <p:cNvPr id="47195" name="Group 91"/>
            <p:cNvGrpSpPr>
              <a:grpSpLocks/>
            </p:cNvGrpSpPr>
            <p:nvPr/>
          </p:nvGrpSpPr>
          <p:grpSpPr bwMode="auto">
            <a:xfrm>
              <a:off x="0" y="0"/>
              <a:ext cx="5760" cy="480"/>
              <a:chOff x="0" y="0"/>
              <a:chExt cx="5760" cy="480"/>
            </a:xfrm>
          </p:grpSpPr>
          <p:pic>
            <p:nvPicPr>
              <p:cNvPr id="47196" name="Picture 9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97"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98"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199"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00"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01"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02"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03"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04"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05"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06"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07"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08"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7209" name="Group 105"/>
            <p:cNvGrpSpPr>
              <a:grpSpLocks/>
            </p:cNvGrpSpPr>
            <p:nvPr/>
          </p:nvGrpSpPr>
          <p:grpSpPr bwMode="auto">
            <a:xfrm>
              <a:off x="0" y="480"/>
              <a:ext cx="5760" cy="480"/>
              <a:chOff x="0" y="0"/>
              <a:chExt cx="5760" cy="480"/>
            </a:xfrm>
          </p:grpSpPr>
          <p:pic>
            <p:nvPicPr>
              <p:cNvPr id="47210" name="Picture 10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11"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12"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13"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14"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15"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16"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17"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18"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19"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20"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21"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22"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47223" name="Rectangle 119"/>
          <p:cNvSpPr>
            <a:spLocks noGrp="1" noChangeArrowheads="1"/>
          </p:cNvSpPr>
          <p:nvPr>
            <p:ph type="title"/>
          </p:nvPr>
        </p:nvSpPr>
        <p:spPr>
          <a:xfrm>
            <a:off x="0" y="0"/>
            <a:ext cx="9144000" cy="1143000"/>
          </a:xfrm>
        </p:spPr>
        <p:txBody>
          <a:bodyPr/>
          <a:lstStyle/>
          <a:p>
            <a:r>
              <a:rPr lang="en-US" altLang="en-US" sz="4000" b="1"/>
              <a:t>Step 6:  From the graphic organizer to the paper</a:t>
            </a:r>
            <a:r>
              <a:rPr lang="en-US" altLang="en-US" sz="4000"/>
              <a:t>.</a:t>
            </a:r>
          </a:p>
        </p:txBody>
      </p:sp>
      <p:grpSp>
        <p:nvGrpSpPr>
          <p:cNvPr id="47224" name="Group 120"/>
          <p:cNvGrpSpPr>
            <a:grpSpLocks/>
          </p:cNvGrpSpPr>
          <p:nvPr/>
        </p:nvGrpSpPr>
        <p:grpSpPr bwMode="auto">
          <a:xfrm>
            <a:off x="0" y="2286000"/>
            <a:ext cx="9144000" cy="1524000"/>
            <a:chOff x="0" y="0"/>
            <a:chExt cx="5760" cy="960"/>
          </a:xfrm>
        </p:grpSpPr>
        <p:grpSp>
          <p:nvGrpSpPr>
            <p:cNvPr id="47225" name="Group 121"/>
            <p:cNvGrpSpPr>
              <a:grpSpLocks/>
            </p:cNvGrpSpPr>
            <p:nvPr/>
          </p:nvGrpSpPr>
          <p:grpSpPr bwMode="auto">
            <a:xfrm>
              <a:off x="0" y="0"/>
              <a:ext cx="5760" cy="480"/>
              <a:chOff x="0" y="0"/>
              <a:chExt cx="5760" cy="480"/>
            </a:xfrm>
          </p:grpSpPr>
          <p:pic>
            <p:nvPicPr>
              <p:cNvPr id="47226" name="Picture 1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27"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28"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29"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30"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31"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32"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33"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34"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35"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36"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37"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38"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7239" name="Group 135"/>
            <p:cNvGrpSpPr>
              <a:grpSpLocks/>
            </p:cNvGrpSpPr>
            <p:nvPr/>
          </p:nvGrpSpPr>
          <p:grpSpPr bwMode="auto">
            <a:xfrm>
              <a:off x="0" y="480"/>
              <a:ext cx="5760" cy="480"/>
              <a:chOff x="0" y="0"/>
              <a:chExt cx="5760" cy="480"/>
            </a:xfrm>
          </p:grpSpPr>
          <p:pic>
            <p:nvPicPr>
              <p:cNvPr id="47240" name="Picture 1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41"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42"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43"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44"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45"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46"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47"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48"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49"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50"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51"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7252"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7253" name="Group 149"/>
          <p:cNvGrpSpPr>
            <a:grpSpLocks/>
          </p:cNvGrpSpPr>
          <p:nvPr/>
        </p:nvGrpSpPr>
        <p:grpSpPr bwMode="auto">
          <a:xfrm>
            <a:off x="3429000" y="1066800"/>
            <a:ext cx="5715000" cy="5791200"/>
            <a:chOff x="2160" y="672"/>
            <a:chExt cx="3600" cy="3648"/>
          </a:xfrm>
        </p:grpSpPr>
        <p:grpSp>
          <p:nvGrpSpPr>
            <p:cNvPr id="47254" name="Group 150"/>
            <p:cNvGrpSpPr>
              <a:grpSpLocks/>
            </p:cNvGrpSpPr>
            <p:nvPr/>
          </p:nvGrpSpPr>
          <p:grpSpPr bwMode="auto">
            <a:xfrm>
              <a:off x="2400" y="816"/>
              <a:ext cx="2976" cy="3504"/>
              <a:chOff x="240" y="816"/>
              <a:chExt cx="2976" cy="3504"/>
            </a:xfrm>
          </p:grpSpPr>
          <p:grpSp>
            <p:nvGrpSpPr>
              <p:cNvPr id="47255" name="Group 151"/>
              <p:cNvGrpSpPr>
                <a:grpSpLocks/>
              </p:cNvGrpSpPr>
              <p:nvPr/>
            </p:nvGrpSpPr>
            <p:grpSpPr bwMode="auto">
              <a:xfrm>
                <a:off x="240" y="816"/>
                <a:ext cx="2976" cy="3504"/>
                <a:chOff x="240" y="816"/>
                <a:chExt cx="2976" cy="3504"/>
              </a:xfrm>
            </p:grpSpPr>
            <p:graphicFrame>
              <p:nvGraphicFramePr>
                <p:cNvPr id="47256" name="Object 152"/>
                <p:cNvGraphicFramePr>
                  <a:graphicFrameLocks noChangeAspect="1"/>
                </p:cNvGraphicFramePr>
                <p:nvPr/>
              </p:nvGraphicFramePr>
              <p:xfrm>
                <a:off x="240" y="816"/>
                <a:ext cx="2976" cy="3504"/>
              </p:xfrm>
              <a:graphic>
                <a:graphicData uri="http://schemas.openxmlformats.org/presentationml/2006/ole">
                  <mc:AlternateContent xmlns:mc="http://schemas.openxmlformats.org/markup-compatibility/2006">
                    <mc:Choice xmlns:v="urn:schemas-microsoft-com:vml" Requires="v">
                      <p:oleObj spid="_x0000_s47274" name="Image" r:id="rId4" imgW="7771429" imgH="10057143" progId="Photoshop.Image.9">
                        <p:embed/>
                      </p:oleObj>
                    </mc:Choice>
                    <mc:Fallback>
                      <p:oleObj name="Image" r:id="rId4" imgW="7771429" imgH="10057143" progId="Photoshop.Image.9">
                        <p:embed/>
                        <p:pic>
                          <p:nvPicPr>
                            <p:cNvPr id="0" name="Object 15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40" y="816"/>
                              <a:ext cx="2976" cy="35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7257" name="Line 153"/>
                <p:cNvSpPr>
                  <a:spLocks noChangeShapeType="1"/>
                </p:cNvSpPr>
                <p:nvPr/>
              </p:nvSpPr>
              <p:spPr bwMode="auto">
                <a:xfrm>
                  <a:off x="1765" y="816"/>
                  <a:ext cx="0" cy="35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258" name="Line 154"/>
                <p:cNvSpPr>
                  <a:spLocks noChangeShapeType="1"/>
                </p:cNvSpPr>
                <p:nvPr/>
              </p:nvSpPr>
              <p:spPr bwMode="auto">
                <a:xfrm>
                  <a:off x="240" y="2568"/>
                  <a:ext cx="2969"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47259" name="Rectangle 155"/>
                <p:cNvSpPr>
                  <a:spLocks noChangeArrowheads="1"/>
                </p:cNvSpPr>
                <p:nvPr/>
              </p:nvSpPr>
              <p:spPr bwMode="auto">
                <a:xfrm>
                  <a:off x="720" y="2160"/>
                  <a:ext cx="1926" cy="511"/>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47260" name="Rectangle 156"/>
              <p:cNvSpPr>
                <a:spLocks noChangeArrowheads="1"/>
              </p:cNvSpPr>
              <p:nvPr/>
            </p:nvSpPr>
            <p:spPr bwMode="auto">
              <a:xfrm>
                <a:off x="960" y="2256"/>
                <a:ext cx="1632" cy="3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nSpc>
                    <a:spcPct val="80000"/>
                  </a:lnSpc>
                  <a:spcBef>
                    <a:spcPct val="20000"/>
                  </a:spcBef>
                </a:pPr>
                <a:r>
                  <a:rPr lang="en-US" altLang="en-US" sz="1400" b="1"/>
                  <a:t>It is unfair to punish the entire class for the misbehavior of one student.</a:t>
                </a:r>
              </a:p>
            </p:txBody>
          </p:sp>
        </p:grpSp>
        <p:grpSp>
          <p:nvGrpSpPr>
            <p:cNvPr id="47261" name="Group 157"/>
            <p:cNvGrpSpPr>
              <a:grpSpLocks/>
            </p:cNvGrpSpPr>
            <p:nvPr/>
          </p:nvGrpSpPr>
          <p:grpSpPr bwMode="auto">
            <a:xfrm>
              <a:off x="2160" y="672"/>
              <a:ext cx="3600" cy="3550"/>
              <a:chOff x="0" y="672"/>
              <a:chExt cx="3600" cy="3550"/>
            </a:xfrm>
          </p:grpSpPr>
          <p:sp>
            <p:nvSpPr>
              <p:cNvPr id="47262" name="Text Box 158"/>
              <p:cNvSpPr txBox="1">
                <a:spLocks noChangeArrowheads="1"/>
              </p:cNvSpPr>
              <p:nvPr/>
            </p:nvSpPr>
            <p:spPr bwMode="auto">
              <a:xfrm>
                <a:off x="288" y="864"/>
                <a:ext cx="1296" cy="12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400" b="1">
                    <a:solidFill>
                      <a:srgbClr val="800000"/>
                    </a:solidFill>
                  </a:rPr>
                  <a:t>Example:  It does not solve the problem.</a:t>
                </a:r>
              </a:p>
              <a:p>
                <a:pPr>
                  <a:spcBef>
                    <a:spcPct val="50000"/>
                  </a:spcBef>
                  <a:buFontTx/>
                  <a:buChar char="•"/>
                </a:pPr>
                <a:r>
                  <a:rPr lang="en-US" altLang="en-US" sz="1400" b="1">
                    <a:solidFill>
                      <a:srgbClr val="800000"/>
                    </a:solidFill>
                  </a:rPr>
                  <a:t>Got away with it</a:t>
                </a:r>
              </a:p>
              <a:p>
                <a:pPr>
                  <a:spcBef>
                    <a:spcPct val="50000"/>
                  </a:spcBef>
                  <a:buFontTx/>
                  <a:buChar char="•"/>
                </a:pPr>
                <a:r>
                  <a:rPr lang="en-US" altLang="en-US" sz="1400" b="1">
                    <a:solidFill>
                      <a:srgbClr val="800000"/>
                    </a:solidFill>
                  </a:rPr>
                  <a:t>Continues </a:t>
                </a:r>
              </a:p>
              <a:p>
                <a:pPr>
                  <a:spcBef>
                    <a:spcPct val="50000"/>
                  </a:spcBef>
                  <a:buFontTx/>
                  <a:buChar char="•"/>
                </a:pPr>
                <a:endParaRPr lang="en-US" altLang="en-US" sz="1400" b="1">
                  <a:solidFill>
                    <a:srgbClr val="800000"/>
                  </a:solidFill>
                </a:endParaRPr>
              </a:p>
              <a:p>
                <a:pPr>
                  <a:spcBef>
                    <a:spcPct val="50000"/>
                  </a:spcBef>
                  <a:buFontTx/>
                  <a:buChar char="•"/>
                </a:pPr>
                <a:r>
                  <a:rPr lang="en-US" altLang="en-US" sz="1400" b="1">
                    <a:solidFill>
                      <a:srgbClr val="800000"/>
                    </a:solidFill>
                  </a:rPr>
                  <a:t>Knows punishment next time</a:t>
                </a:r>
              </a:p>
            </p:txBody>
          </p:sp>
          <p:sp>
            <p:nvSpPr>
              <p:cNvPr id="47263" name="Text Box 159"/>
              <p:cNvSpPr txBox="1">
                <a:spLocks noChangeArrowheads="1"/>
              </p:cNvSpPr>
              <p:nvPr/>
            </p:nvSpPr>
            <p:spPr bwMode="auto">
              <a:xfrm>
                <a:off x="1776" y="816"/>
                <a:ext cx="1344" cy="12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encourages misbehavior by more students.</a:t>
                </a:r>
              </a:p>
              <a:p>
                <a:pPr>
                  <a:spcBef>
                    <a:spcPct val="50000"/>
                  </a:spcBef>
                  <a:buFontTx/>
                  <a:buChar char="•"/>
                </a:pPr>
                <a:r>
                  <a:rPr lang="en-US" altLang="en-US" sz="1200" b="1">
                    <a:solidFill>
                      <a:srgbClr val="800000"/>
                    </a:solidFill>
                  </a:rPr>
                  <a:t>Why behave?</a:t>
                </a:r>
              </a:p>
              <a:p>
                <a:pPr>
                  <a:spcBef>
                    <a:spcPct val="50000"/>
                  </a:spcBef>
                  <a:buFontTx/>
                  <a:buChar char="•"/>
                </a:pPr>
                <a:endParaRPr lang="en-US" altLang="en-US" sz="1200" b="1">
                  <a:solidFill>
                    <a:srgbClr val="800000"/>
                  </a:solidFill>
                </a:endParaRPr>
              </a:p>
              <a:p>
                <a:pPr>
                  <a:spcBef>
                    <a:spcPct val="50000"/>
                  </a:spcBef>
                  <a:buFontTx/>
                  <a:buChar char="•"/>
                </a:pPr>
                <a:endParaRPr lang="en-US" altLang="en-US" sz="1200" b="1">
                  <a:solidFill>
                    <a:srgbClr val="800000"/>
                  </a:solidFill>
                </a:endParaRPr>
              </a:p>
              <a:p>
                <a:pPr>
                  <a:spcBef>
                    <a:spcPct val="50000"/>
                  </a:spcBef>
                  <a:buFontTx/>
                  <a:buChar char="•"/>
                </a:pPr>
                <a:r>
                  <a:rPr lang="en-US" altLang="en-US" sz="1200" b="1">
                    <a:solidFill>
                      <a:srgbClr val="800000"/>
                    </a:solidFill>
                  </a:rPr>
                  <a:t>Join in fun</a:t>
                </a:r>
              </a:p>
              <a:p>
                <a:pPr>
                  <a:spcBef>
                    <a:spcPct val="50000"/>
                  </a:spcBef>
                  <a:buFontTx/>
                  <a:buChar char="•"/>
                </a:pPr>
                <a:r>
                  <a:rPr lang="en-US" altLang="en-US" sz="1200" b="1">
                    <a:solidFill>
                      <a:srgbClr val="800000"/>
                    </a:solidFill>
                  </a:rPr>
                  <a:t>No control</a:t>
                </a:r>
              </a:p>
            </p:txBody>
          </p:sp>
          <p:sp>
            <p:nvSpPr>
              <p:cNvPr id="47264" name="Text Box 160"/>
              <p:cNvSpPr txBox="1">
                <a:spLocks noChangeArrowheads="1"/>
              </p:cNvSpPr>
              <p:nvPr/>
            </p:nvSpPr>
            <p:spPr bwMode="auto">
              <a:xfrm>
                <a:off x="192" y="2640"/>
                <a:ext cx="1488" cy="9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Example: It creates angry feelings.</a:t>
                </a:r>
              </a:p>
              <a:p>
                <a:pPr>
                  <a:spcBef>
                    <a:spcPct val="50000"/>
                  </a:spcBef>
                  <a:buFontTx/>
                  <a:buChar char="•"/>
                </a:pPr>
                <a:r>
                  <a:rPr lang="en-US" altLang="en-US" sz="1200" b="1">
                    <a:solidFill>
                      <a:srgbClr val="800000"/>
                    </a:solidFill>
                  </a:rPr>
                  <a:t>Resentful to misbehavior</a:t>
                </a:r>
              </a:p>
              <a:p>
                <a:pPr>
                  <a:spcBef>
                    <a:spcPct val="50000"/>
                  </a:spcBef>
                  <a:buFontTx/>
                  <a:buChar char="•"/>
                </a:pPr>
                <a:r>
                  <a:rPr lang="en-US" altLang="en-US" sz="1200" b="1">
                    <a:solidFill>
                      <a:srgbClr val="800000"/>
                    </a:solidFill>
                  </a:rPr>
                  <a:t>Resentful to teacher</a:t>
                </a:r>
              </a:p>
              <a:p>
                <a:pPr>
                  <a:spcBef>
                    <a:spcPct val="50000"/>
                  </a:spcBef>
                  <a:buFontTx/>
                  <a:buChar char="•"/>
                </a:pPr>
                <a:r>
                  <a:rPr lang="en-US" altLang="en-US" sz="1200" b="1">
                    <a:solidFill>
                      <a:srgbClr val="800000"/>
                    </a:solidFill>
                  </a:rPr>
                  <a:t>Negative attitude toward learning.</a:t>
                </a:r>
              </a:p>
            </p:txBody>
          </p:sp>
          <p:sp>
            <p:nvSpPr>
              <p:cNvPr id="47265" name="Text Box 161"/>
              <p:cNvSpPr txBox="1">
                <a:spLocks noChangeArrowheads="1"/>
              </p:cNvSpPr>
              <p:nvPr/>
            </p:nvSpPr>
            <p:spPr bwMode="auto">
              <a:xfrm>
                <a:off x="1776" y="2784"/>
                <a:ext cx="1296" cy="14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200" b="1">
                    <a:solidFill>
                      <a:srgbClr val="800000"/>
                    </a:solidFill>
                  </a:rPr>
                  <a:t>It is unfair to punish the entire class for the misbehavior of one student.  This method of classroom control doesn’t solve the problem.  It encourages misbehavior by students who might have been behaving properly.  It also creates feelings of anger toward classmates.</a:t>
                </a:r>
              </a:p>
            </p:txBody>
          </p:sp>
          <p:sp>
            <p:nvSpPr>
              <p:cNvPr id="47266" name="Rectangle 162"/>
              <p:cNvSpPr>
                <a:spLocks noChangeArrowheads="1"/>
              </p:cNvSpPr>
              <p:nvPr/>
            </p:nvSpPr>
            <p:spPr bwMode="auto">
              <a:xfrm>
                <a:off x="384" y="1536"/>
                <a:ext cx="1430" cy="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b="1">
                    <a:solidFill>
                      <a:schemeClr val="hlink"/>
                    </a:solidFill>
                  </a:rPr>
                  <a:t>This student feels the teacher doesn’t have the nerve to deal with him individually.</a:t>
                </a:r>
              </a:p>
            </p:txBody>
          </p:sp>
          <p:sp>
            <p:nvSpPr>
              <p:cNvPr id="47267" name="Rectangle 163"/>
              <p:cNvSpPr>
                <a:spLocks noChangeArrowheads="1"/>
              </p:cNvSpPr>
              <p:nvPr/>
            </p:nvSpPr>
            <p:spPr bwMode="auto">
              <a:xfrm>
                <a:off x="1776" y="1392"/>
                <a:ext cx="1392" cy="31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900" b="1">
                    <a:solidFill>
                      <a:schemeClr val="hlink"/>
                    </a:solidFill>
                  </a:rPr>
                  <a:t>The next time everyone will join in since they will receive the punishment anyway.</a:t>
                </a:r>
              </a:p>
            </p:txBody>
          </p:sp>
          <p:sp>
            <p:nvSpPr>
              <p:cNvPr id="47268" name="Rectangle 164"/>
              <p:cNvSpPr>
                <a:spLocks noChangeArrowheads="1"/>
              </p:cNvSpPr>
              <p:nvPr/>
            </p:nvSpPr>
            <p:spPr bwMode="auto">
              <a:xfrm>
                <a:off x="240" y="3504"/>
                <a:ext cx="1536" cy="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900">
                    <a:solidFill>
                      <a:schemeClr val="hlink"/>
                    </a:solidFill>
                  </a:rPr>
                  <a:t>Students talk to each other </a:t>
                </a:r>
              </a:p>
              <a:p>
                <a:r>
                  <a:rPr lang="en-US" altLang="en-US" sz="900">
                    <a:solidFill>
                      <a:schemeClr val="hlink"/>
                    </a:solidFill>
                  </a:rPr>
                  <a:t>about teachers, and no one </a:t>
                </a:r>
              </a:p>
              <a:p>
                <a:r>
                  <a:rPr lang="en-US" altLang="en-US" sz="900">
                    <a:solidFill>
                      <a:schemeClr val="hlink"/>
                    </a:solidFill>
                  </a:rPr>
                  <a:t>wants to be in a teacher’s </a:t>
                </a:r>
              </a:p>
              <a:p>
                <a:r>
                  <a:rPr lang="en-US" altLang="en-US" sz="900">
                    <a:solidFill>
                      <a:schemeClr val="hlink"/>
                    </a:solidFill>
                  </a:rPr>
                  <a:t>class who punishes in </a:t>
                </a:r>
              </a:p>
              <a:p>
                <a:r>
                  <a:rPr lang="en-US" altLang="en-US" sz="900">
                    <a:solidFill>
                      <a:schemeClr val="hlink"/>
                    </a:solidFill>
                  </a:rPr>
                  <a:t>this way.</a:t>
                </a:r>
              </a:p>
            </p:txBody>
          </p:sp>
          <p:sp>
            <p:nvSpPr>
              <p:cNvPr id="47269" name="Oval 165"/>
              <p:cNvSpPr>
                <a:spLocks noChangeArrowheads="1"/>
              </p:cNvSpPr>
              <p:nvPr/>
            </p:nvSpPr>
            <p:spPr bwMode="auto">
              <a:xfrm>
                <a:off x="0" y="672"/>
                <a:ext cx="960" cy="336"/>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example,</a:t>
                </a:r>
              </a:p>
            </p:txBody>
          </p:sp>
          <p:sp>
            <p:nvSpPr>
              <p:cNvPr id="47270" name="Oval 166"/>
              <p:cNvSpPr>
                <a:spLocks noChangeArrowheads="1"/>
              </p:cNvSpPr>
              <p:nvPr/>
            </p:nvSpPr>
            <p:spPr bwMode="auto">
              <a:xfrm>
                <a:off x="2640" y="720"/>
                <a:ext cx="960" cy="336"/>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Moreover,</a:t>
                </a:r>
              </a:p>
            </p:txBody>
          </p:sp>
          <p:sp>
            <p:nvSpPr>
              <p:cNvPr id="47271" name="Oval 167"/>
              <p:cNvSpPr>
                <a:spLocks noChangeArrowheads="1"/>
              </p:cNvSpPr>
              <p:nvPr/>
            </p:nvSpPr>
            <p:spPr bwMode="auto">
              <a:xfrm>
                <a:off x="0" y="2160"/>
                <a:ext cx="1008" cy="432"/>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In other </a:t>
                </a:r>
              </a:p>
              <a:p>
                <a:pPr algn="ctr"/>
                <a:r>
                  <a:rPr lang="en-US" altLang="en-US" b="1"/>
                  <a:t>words,</a:t>
                </a:r>
              </a:p>
            </p:txBody>
          </p:sp>
          <p:sp>
            <p:nvSpPr>
              <p:cNvPr id="47272" name="Oval 168"/>
              <p:cNvSpPr>
                <a:spLocks noChangeArrowheads="1"/>
              </p:cNvSpPr>
              <p:nvPr/>
            </p:nvSpPr>
            <p:spPr bwMode="auto">
              <a:xfrm>
                <a:off x="2496" y="2208"/>
                <a:ext cx="1008" cy="432"/>
              </a:xfrm>
              <a:prstGeom prst="ellipse">
                <a:avLst/>
              </a:prstGeom>
              <a:solidFill>
                <a:srgbClr val="FF99CC"/>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b="1"/>
                  <a:t>For these </a:t>
                </a:r>
              </a:p>
              <a:p>
                <a:pPr algn="ctr"/>
                <a:r>
                  <a:rPr lang="en-US" altLang="en-US" b="1"/>
                  <a:t>reasons,</a:t>
                </a:r>
              </a:p>
            </p:txBody>
          </p:sp>
        </p:grpSp>
      </p:grpSp>
      <p:sp>
        <p:nvSpPr>
          <p:cNvPr id="47273" name="AutoShape 169"/>
          <p:cNvSpPr>
            <a:spLocks noChangeArrowheads="1"/>
          </p:cNvSpPr>
          <p:nvPr/>
        </p:nvSpPr>
        <p:spPr bwMode="auto">
          <a:xfrm>
            <a:off x="2362200" y="4343400"/>
            <a:ext cx="3657600" cy="2133600"/>
          </a:xfrm>
          <a:prstGeom prst="rightArrow">
            <a:avLst>
              <a:gd name="adj1" fmla="val 50000"/>
              <a:gd name="adj2" fmla="val 4285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Summary </a:t>
            </a:r>
          </a:p>
          <a:p>
            <a:pPr algn="ctr"/>
            <a:r>
              <a:rPr lang="en-US" altLang="en-US" sz="3200" b="1"/>
              <a:t>Paragraph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7273"/>
                                        </p:tgtEl>
                                        <p:attrNameLst>
                                          <p:attrName>style.visibility</p:attrName>
                                        </p:attrNameLst>
                                      </p:cBhvr>
                                      <p:to>
                                        <p:strVal val="visible"/>
                                      </p:to>
                                    </p:set>
                                    <p:animEffect transition="in" filter="wipe(left)">
                                      <p:cBhvr>
                                        <p:cTn id="7" dur="500"/>
                                        <p:tgtEl>
                                          <p:spTgt spid="47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273" grpId="0" animBg="1"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2286000"/>
            <a:ext cx="9144000" cy="1524000"/>
            <a:chOff x="0" y="0"/>
            <a:chExt cx="5760" cy="960"/>
          </a:xfrm>
        </p:grpSpPr>
        <p:grpSp>
          <p:nvGrpSpPr>
            <p:cNvPr id="32771" name="Group 3"/>
            <p:cNvGrpSpPr>
              <a:grpSpLocks/>
            </p:cNvGrpSpPr>
            <p:nvPr/>
          </p:nvGrpSpPr>
          <p:grpSpPr bwMode="auto">
            <a:xfrm>
              <a:off x="0" y="0"/>
              <a:ext cx="5760" cy="480"/>
              <a:chOff x="0" y="0"/>
              <a:chExt cx="5760" cy="480"/>
            </a:xfrm>
          </p:grpSpPr>
          <p:pic>
            <p:nvPicPr>
              <p:cNvPr id="32772"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73"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74"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75"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76"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77"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78"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79"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80"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81"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82"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83"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84"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2785" name="Group 17"/>
            <p:cNvGrpSpPr>
              <a:grpSpLocks/>
            </p:cNvGrpSpPr>
            <p:nvPr/>
          </p:nvGrpSpPr>
          <p:grpSpPr bwMode="auto">
            <a:xfrm>
              <a:off x="0" y="480"/>
              <a:ext cx="5760" cy="480"/>
              <a:chOff x="0" y="0"/>
              <a:chExt cx="5760" cy="480"/>
            </a:xfrm>
          </p:grpSpPr>
          <p:pic>
            <p:nvPicPr>
              <p:cNvPr id="32786"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87"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88"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89"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90"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91"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92"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93"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94"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95"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96"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97"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798"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2799" name="Group 31"/>
          <p:cNvGrpSpPr>
            <a:grpSpLocks/>
          </p:cNvGrpSpPr>
          <p:nvPr/>
        </p:nvGrpSpPr>
        <p:grpSpPr bwMode="auto">
          <a:xfrm>
            <a:off x="0" y="3810000"/>
            <a:ext cx="9144000" cy="3048000"/>
            <a:chOff x="0" y="0"/>
            <a:chExt cx="5760" cy="1920"/>
          </a:xfrm>
        </p:grpSpPr>
        <p:grpSp>
          <p:nvGrpSpPr>
            <p:cNvPr id="32800" name="Group 32"/>
            <p:cNvGrpSpPr>
              <a:grpSpLocks/>
            </p:cNvGrpSpPr>
            <p:nvPr/>
          </p:nvGrpSpPr>
          <p:grpSpPr bwMode="auto">
            <a:xfrm>
              <a:off x="0" y="0"/>
              <a:ext cx="5760" cy="960"/>
              <a:chOff x="0" y="0"/>
              <a:chExt cx="5760" cy="960"/>
            </a:xfrm>
          </p:grpSpPr>
          <p:grpSp>
            <p:nvGrpSpPr>
              <p:cNvPr id="32801" name="Group 33"/>
              <p:cNvGrpSpPr>
                <a:grpSpLocks/>
              </p:cNvGrpSpPr>
              <p:nvPr/>
            </p:nvGrpSpPr>
            <p:grpSpPr bwMode="auto">
              <a:xfrm>
                <a:off x="0" y="0"/>
                <a:ext cx="5760" cy="480"/>
                <a:chOff x="0" y="0"/>
                <a:chExt cx="5760" cy="480"/>
              </a:xfrm>
            </p:grpSpPr>
            <p:pic>
              <p:nvPicPr>
                <p:cNvPr id="32802"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03"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04"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05"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06"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07"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08"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09"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10"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11"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12"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13"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14"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2815" name="Group 47"/>
              <p:cNvGrpSpPr>
                <a:grpSpLocks/>
              </p:cNvGrpSpPr>
              <p:nvPr/>
            </p:nvGrpSpPr>
            <p:grpSpPr bwMode="auto">
              <a:xfrm>
                <a:off x="0" y="480"/>
                <a:ext cx="5760" cy="480"/>
                <a:chOff x="0" y="0"/>
                <a:chExt cx="5760" cy="480"/>
              </a:xfrm>
            </p:grpSpPr>
            <p:pic>
              <p:nvPicPr>
                <p:cNvPr id="32816"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17"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18"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19"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20"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21"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22"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23"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24"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25"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26"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27"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28"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2829" name="Group 61"/>
            <p:cNvGrpSpPr>
              <a:grpSpLocks/>
            </p:cNvGrpSpPr>
            <p:nvPr/>
          </p:nvGrpSpPr>
          <p:grpSpPr bwMode="auto">
            <a:xfrm>
              <a:off x="0" y="960"/>
              <a:ext cx="5760" cy="960"/>
              <a:chOff x="0" y="0"/>
              <a:chExt cx="5760" cy="960"/>
            </a:xfrm>
          </p:grpSpPr>
          <p:grpSp>
            <p:nvGrpSpPr>
              <p:cNvPr id="32830" name="Group 62"/>
              <p:cNvGrpSpPr>
                <a:grpSpLocks/>
              </p:cNvGrpSpPr>
              <p:nvPr/>
            </p:nvGrpSpPr>
            <p:grpSpPr bwMode="auto">
              <a:xfrm>
                <a:off x="0" y="0"/>
                <a:ext cx="5760" cy="480"/>
                <a:chOff x="0" y="0"/>
                <a:chExt cx="5760" cy="480"/>
              </a:xfrm>
            </p:grpSpPr>
            <p:pic>
              <p:nvPicPr>
                <p:cNvPr id="32831"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32"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33"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34"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35"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36"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37"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38"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39"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40"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41"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42"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43"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2844" name="Group 76"/>
              <p:cNvGrpSpPr>
                <a:grpSpLocks/>
              </p:cNvGrpSpPr>
              <p:nvPr/>
            </p:nvGrpSpPr>
            <p:grpSpPr bwMode="auto">
              <a:xfrm>
                <a:off x="0" y="480"/>
                <a:ext cx="5760" cy="480"/>
                <a:chOff x="0" y="0"/>
                <a:chExt cx="5760" cy="480"/>
              </a:xfrm>
            </p:grpSpPr>
            <p:pic>
              <p:nvPicPr>
                <p:cNvPr id="32845"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46"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47"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48"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49"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50"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51"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52"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53"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54"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55"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56"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57"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32858" name="Group 90"/>
          <p:cNvGrpSpPr>
            <a:grpSpLocks/>
          </p:cNvGrpSpPr>
          <p:nvPr/>
        </p:nvGrpSpPr>
        <p:grpSpPr bwMode="auto">
          <a:xfrm>
            <a:off x="0" y="0"/>
            <a:ext cx="9144000" cy="1524000"/>
            <a:chOff x="0" y="0"/>
            <a:chExt cx="5760" cy="960"/>
          </a:xfrm>
        </p:grpSpPr>
        <p:grpSp>
          <p:nvGrpSpPr>
            <p:cNvPr id="32859" name="Group 91"/>
            <p:cNvGrpSpPr>
              <a:grpSpLocks/>
            </p:cNvGrpSpPr>
            <p:nvPr/>
          </p:nvGrpSpPr>
          <p:grpSpPr bwMode="auto">
            <a:xfrm>
              <a:off x="0" y="0"/>
              <a:ext cx="5760" cy="480"/>
              <a:chOff x="0" y="0"/>
              <a:chExt cx="5760" cy="480"/>
            </a:xfrm>
          </p:grpSpPr>
          <p:pic>
            <p:nvPicPr>
              <p:cNvPr id="32860"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61"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62"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63"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64"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65"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66"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67"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68"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69"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70"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71"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72"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2873" name="Group 105"/>
            <p:cNvGrpSpPr>
              <a:grpSpLocks/>
            </p:cNvGrpSpPr>
            <p:nvPr/>
          </p:nvGrpSpPr>
          <p:grpSpPr bwMode="auto">
            <a:xfrm>
              <a:off x="0" y="480"/>
              <a:ext cx="5760" cy="480"/>
              <a:chOff x="0" y="0"/>
              <a:chExt cx="5760" cy="480"/>
            </a:xfrm>
          </p:grpSpPr>
          <p:pic>
            <p:nvPicPr>
              <p:cNvPr id="32874"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75"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76"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77"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78"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79"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80"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81"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82"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83"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84"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85"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86"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2887" name="Group 119"/>
          <p:cNvGrpSpPr>
            <a:grpSpLocks/>
          </p:cNvGrpSpPr>
          <p:nvPr/>
        </p:nvGrpSpPr>
        <p:grpSpPr bwMode="auto">
          <a:xfrm>
            <a:off x="0" y="1524000"/>
            <a:ext cx="9144000" cy="1524000"/>
            <a:chOff x="0" y="0"/>
            <a:chExt cx="5760" cy="960"/>
          </a:xfrm>
        </p:grpSpPr>
        <p:grpSp>
          <p:nvGrpSpPr>
            <p:cNvPr id="32888" name="Group 120"/>
            <p:cNvGrpSpPr>
              <a:grpSpLocks/>
            </p:cNvGrpSpPr>
            <p:nvPr/>
          </p:nvGrpSpPr>
          <p:grpSpPr bwMode="auto">
            <a:xfrm>
              <a:off x="0" y="0"/>
              <a:ext cx="5760" cy="480"/>
              <a:chOff x="0" y="0"/>
              <a:chExt cx="5760" cy="480"/>
            </a:xfrm>
          </p:grpSpPr>
          <p:pic>
            <p:nvPicPr>
              <p:cNvPr id="32889"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90"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91"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92"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93"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94"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95"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96"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97"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98"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899"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00"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01"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2902" name="Group 134"/>
            <p:cNvGrpSpPr>
              <a:grpSpLocks/>
            </p:cNvGrpSpPr>
            <p:nvPr/>
          </p:nvGrpSpPr>
          <p:grpSpPr bwMode="auto">
            <a:xfrm>
              <a:off x="0" y="480"/>
              <a:ext cx="5760" cy="480"/>
              <a:chOff x="0" y="0"/>
              <a:chExt cx="5760" cy="480"/>
            </a:xfrm>
          </p:grpSpPr>
          <p:pic>
            <p:nvPicPr>
              <p:cNvPr id="32903"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04"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05"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06"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07"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08"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09"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10"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11"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12"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13"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14"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2915"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2916" name="Rectangle 148"/>
          <p:cNvSpPr>
            <a:spLocks noGrp="1" noChangeArrowheads="1"/>
          </p:cNvSpPr>
          <p:nvPr>
            <p:ph type="title"/>
          </p:nvPr>
        </p:nvSpPr>
        <p:spPr>
          <a:xfrm>
            <a:off x="457200" y="0"/>
            <a:ext cx="8229600" cy="1143000"/>
          </a:xfrm>
        </p:spPr>
        <p:txBody>
          <a:bodyPr/>
          <a:lstStyle/>
          <a:p>
            <a:r>
              <a:rPr lang="en-US" altLang="en-US" sz="4000" b="1"/>
              <a:t>Step 6:  From the graphic organizer to the paper</a:t>
            </a:r>
            <a:r>
              <a:rPr lang="en-US" altLang="en-US" sz="4000"/>
              <a:t>.</a:t>
            </a:r>
          </a:p>
        </p:txBody>
      </p:sp>
      <p:pic>
        <p:nvPicPr>
          <p:cNvPr id="32917" name="Picture 149" descr="notebookpaper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1295400"/>
            <a:ext cx="5105400" cy="5791200"/>
          </a:xfrm>
          <a:prstGeom prst="rect">
            <a:avLst/>
          </a:prstGeom>
          <a:noFill/>
          <a:ln w="19050">
            <a:solidFill>
              <a:schemeClr val="tx1"/>
            </a:solidFill>
            <a:miter lim="800000"/>
            <a:headEnd/>
            <a:tailEnd/>
          </a:ln>
          <a:extLst>
            <a:ext uri="{909E8E84-426E-40DD-AFC4-6F175D3DCCD1}">
              <a14:hiddenFill xmlns:a14="http://schemas.microsoft.com/office/drawing/2010/main">
                <a:solidFill>
                  <a:srgbClr val="FFFFFF"/>
                </a:solidFill>
              </a14:hiddenFill>
            </a:ext>
          </a:extLst>
        </p:spPr>
      </p:pic>
      <p:sp>
        <p:nvSpPr>
          <p:cNvPr id="32918" name="Text Box 150"/>
          <p:cNvSpPr txBox="1">
            <a:spLocks noChangeArrowheads="1"/>
          </p:cNvSpPr>
          <p:nvPr/>
        </p:nvSpPr>
        <p:spPr bwMode="auto">
          <a:xfrm>
            <a:off x="3733800" y="1295400"/>
            <a:ext cx="4724400" cy="5934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2400"/>
              <a:t>          </a:t>
            </a:r>
            <a:r>
              <a:rPr lang="en-US" altLang="en-US" sz="2400" b="1">
                <a:solidFill>
                  <a:srgbClr val="CC0000"/>
                </a:solidFill>
              </a:rPr>
              <a:t>For these reasons</a:t>
            </a:r>
            <a:r>
              <a:rPr lang="en-US" altLang="en-US" sz="2400" b="1"/>
              <a:t>, it is unfair to punish the entire class for the misbehavior of one student.  This method of classroom control doesn’t solve the problem.  It encourages misbehavior by students who might have been behaving properly.  It also creates feelings of anger toward classmates.  </a:t>
            </a:r>
            <a:r>
              <a:rPr lang="en-US" altLang="en-US" sz="2400" b="1">
                <a:solidFill>
                  <a:srgbClr val="CC0000"/>
                </a:solidFill>
              </a:rPr>
              <a:t>Teachers who use this type of class control should remember the old saying, “the punishment should fit the crime. “</a:t>
            </a:r>
          </a:p>
          <a:p>
            <a:endParaRPr lang="en-US" altLang="en-US" sz="2400" b="1">
              <a:solidFill>
                <a:srgbClr val="CC0000"/>
              </a:solidFill>
            </a:endParaRPr>
          </a:p>
        </p:txBody>
      </p:sp>
      <p:sp>
        <p:nvSpPr>
          <p:cNvPr id="32919" name="AutoShape 151"/>
          <p:cNvSpPr>
            <a:spLocks noChangeArrowheads="1"/>
          </p:cNvSpPr>
          <p:nvPr/>
        </p:nvSpPr>
        <p:spPr bwMode="auto">
          <a:xfrm>
            <a:off x="0" y="1295400"/>
            <a:ext cx="3657600" cy="2133600"/>
          </a:xfrm>
          <a:prstGeom prst="rightArrow">
            <a:avLst>
              <a:gd name="adj1" fmla="val 50000"/>
              <a:gd name="adj2" fmla="val 4285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Summary</a:t>
            </a:r>
          </a:p>
          <a:p>
            <a:pPr algn="ctr"/>
            <a:r>
              <a:rPr lang="en-US" altLang="en-US" sz="3200" b="1"/>
              <a:t> Paragraph</a:t>
            </a:r>
          </a:p>
        </p:txBody>
      </p:sp>
      <p:sp>
        <p:nvSpPr>
          <p:cNvPr id="32920" name="AutoShape 152"/>
          <p:cNvSpPr>
            <a:spLocks noChangeArrowheads="1"/>
          </p:cNvSpPr>
          <p:nvPr/>
        </p:nvSpPr>
        <p:spPr bwMode="auto">
          <a:xfrm>
            <a:off x="0" y="4724400"/>
            <a:ext cx="3657600" cy="2133600"/>
          </a:xfrm>
          <a:prstGeom prst="rightArrow">
            <a:avLst>
              <a:gd name="adj1" fmla="val 50000"/>
              <a:gd name="adj2" fmla="val 42857"/>
            </a:avLst>
          </a:prstGeom>
          <a:solidFill>
            <a:srgbClr val="FFFF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Ending PUNCH</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919"/>
                                        </p:tgtEl>
                                        <p:attrNameLst>
                                          <p:attrName>style.visibility</p:attrName>
                                        </p:attrNameLst>
                                      </p:cBhvr>
                                      <p:to>
                                        <p:strVal val="visible"/>
                                      </p:to>
                                    </p:set>
                                    <p:animEffect transition="in" filter="wipe(left)">
                                      <p:cBhvr>
                                        <p:cTn id="7" dur="500"/>
                                        <p:tgtEl>
                                          <p:spTgt spid="3291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920"/>
                                        </p:tgtEl>
                                        <p:attrNameLst>
                                          <p:attrName>style.visibility</p:attrName>
                                        </p:attrNameLst>
                                      </p:cBhvr>
                                      <p:to>
                                        <p:strVal val="visible"/>
                                      </p:to>
                                    </p:set>
                                    <p:animEffect transition="in" filter="wipe(left)">
                                      <p:cBhvr>
                                        <p:cTn id="12" dur="500"/>
                                        <p:tgtEl>
                                          <p:spTgt spid="329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919" grpId="0" animBg="1"/>
      <p:bldP spid="32920"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3794" name="Group 2"/>
          <p:cNvGrpSpPr>
            <a:grpSpLocks/>
          </p:cNvGrpSpPr>
          <p:nvPr/>
        </p:nvGrpSpPr>
        <p:grpSpPr bwMode="auto">
          <a:xfrm>
            <a:off x="0" y="2286000"/>
            <a:ext cx="9144000" cy="1524000"/>
            <a:chOff x="0" y="0"/>
            <a:chExt cx="5760" cy="960"/>
          </a:xfrm>
        </p:grpSpPr>
        <p:grpSp>
          <p:nvGrpSpPr>
            <p:cNvPr id="33795" name="Group 3"/>
            <p:cNvGrpSpPr>
              <a:grpSpLocks/>
            </p:cNvGrpSpPr>
            <p:nvPr/>
          </p:nvGrpSpPr>
          <p:grpSpPr bwMode="auto">
            <a:xfrm>
              <a:off x="0" y="0"/>
              <a:ext cx="5760" cy="480"/>
              <a:chOff x="0" y="0"/>
              <a:chExt cx="5760" cy="480"/>
            </a:xfrm>
          </p:grpSpPr>
          <p:pic>
            <p:nvPicPr>
              <p:cNvPr id="33796"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797"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798"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799"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00"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01"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02"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03"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04"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05"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06"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07"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08"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3809" name="Group 17"/>
            <p:cNvGrpSpPr>
              <a:grpSpLocks/>
            </p:cNvGrpSpPr>
            <p:nvPr/>
          </p:nvGrpSpPr>
          <p:grpSpPr bwMode="auto">
            <a:xfrm>
              <a:off x="0" y="480"/>
              <a:ext cx="5760" cy="480"/>
              <a:chOff x="0" y="0"/>
              <a:chExt cx="5760" cy="480"/>
            </a:xfrm>
          </p:grpSpPr>
          <p:pic>
            <p:nvPicPr>
              <p:cNvPr id="33810"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11"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12"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13"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14"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15"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16"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17"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18"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19"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20"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21"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22"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3823" name="Group 31"/>
          <p:cNvGrpSpPr>
            <a:grpSpLocks/>
          </p:cNvGrpSpPr>
          <p:nvPr/>
        </p:nvGrpSpPr>
        <p:grpSpPr bwMode="auto">
          <a:xfrm>
            <a:off x="0" y="3810000"/>
            <a:ext cx="9144000" cy="3048000"/>
            <a:chOff x="0" y="0"/>
            <a:chExt cx="5760" cy="1920"/>
          </a:xfrm>
        </p:grpSpPr>
        <p:grpSp>
          <p:nvGrpSpPr>
            <p:cNvPr id="33824" name="Group 32"/>
            <p:cNvGrpSpPr>
              <a:grpSpLocks/>
            </p:cNvGrpSpPr>
            <p:nvPr/>
          </p:nvGrpSpPr>
          <p:grpSpPr bwMode="auto">
            <a:xfrm>
              <a:off x="0" y="0"/>
              <a:ext cx="5760" cy="960"/>
              <a:chOff x="0" y="0"/>
              <a:chExt cx="5760" cy="960"/>
            </a:xfrm>
          </p:grpSpPr>
          <p:grpSp>
            <p:nvGrpSpPr>
              <p:cNvPr id="33825" name="Group 33"/>
              <p:cNvGrpSpPr>
                <a:grpSpLocks/>
              </p:cNvGrpSpPr>
              <p:nvPr/>
            </p:nvGrpSpPr>
            <p:grpSpPr bwMode="auto">
              <a:xfrm>
                <a:off x="0" y="0"/>
                <a:ext cx="5760" cy="480"/>
                <a:chOff x="0" y="0"/>
                <a:chExt cx="5760" cy="480"/>
              </a:xfrm>
            </p:grpSpPr>
            <p:pic>
              <p:nvPicPr>
                <p:cNvPr id="33826"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27"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28"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29"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30"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31"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32"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33"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34"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35"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36"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37"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38"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3839" name="Group 47"/>
              <p:cNvGrpSpPr>
                <a:grpSpLocks/>
              </p:cNvGrpSpPr>
              <p:nvPr/>
            </p:nvGrpSpPr>
            <p:grpSpPr bwMode="auto">
              <a:xfrm>
                <a:off x="0" y="480"/>
                <a:ext cx="5760" cy="480"/>
                <a:chOff x="0" y="0"/>
                <a:chExt cx="5760" cy="480"/>
              </a:xfrm>
            </p:grpSpPr>
            <p:pic>
              <p:nvPicPr>
                <p:cNvPr id="33840"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41"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42"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43"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44"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45"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46"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47"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48"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49"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50"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51"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52"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3853" name="Group 61"/>
            <p:cNvGrpSpPr>
              <a:grpSpLocks/>
            </p:cNvGrpSpPr>
            <p:nvPr/>
          </p:nvGrpSpPr>
          <p:grpSpPr bwMode="auto">
            <a:xfrm>
              <a:off x="0" y="960"/>
              <a:ext cx="5760" cy="960"/>
              <a:chOff x="0" y="0"/>
              <a:chExt cx="5760" cy="960"/>
            </a:xfrm>
          </p:grpSpPr>
          <p:grpSp>
            <p:nvGrpSpPr>
              <p:cNvPr id="33854" name="Group 62"/>
              <p:cNvGrpSpPr>
                <a:grpSpLocks/>
              </p:cNvGrpSpPr>
              <p:nvPr/>
            </p:nvGrpSpPr>
            <p:grpSpPr bwMode="auto">
              <a:xfrm>
                <a:off x="0" y="0"/>
                <a:ext cx="5760" cy="480"/>
                <a:chOff x="0" y="0"/>
                <a:chExt cx="5760" cy="480"/>
              </a:xfrm>
            </p:grpSpPr>
            <p:pic>
              <p:nvPicPr>
                <p:cNvPr id="33855"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56"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57"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58"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59"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60"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61"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62"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63"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64"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65"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66"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67"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3868" name="Group 76"/>
              <p:cNvGrpSpPr>
                <a:grpSpLocks/>
              </p:cNvGrpSpPr>
              <p:nvPr/>
            </p:nvGrpSpPr>
            <p:grpSpPr bwMode="auto">
              <a:xfrm>
                <a:off x="0" y="480"/>
                <a:ext cx="5760" cy="480"/>
                <a:chOff x="0" y="0"/>
                <a:chExt cx="5760" cy="480"/>
              </a:xfrm>
            </p:grpSpPr>
            <p:pic>
              <p:nvPicPr>
                <p:cNvPr id="33869"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70"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71"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72"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73"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74"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75"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76"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77"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78"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79"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80"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81"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33882" name="Group 90"/>
          <p:cNvGrpSpPr>
            <a:grpSpLocks/>
          </p:cNvGrpSpPr>
          <p:nvPr/>
        </p:nvGrpSpPr>
        <p:grpSpPr bwMode="auto">
          <a:xfrm>
            <a:off x="0" y="0"/>
            <a:ext cx="9144000" cy="1524000"/>
            <a:chOff x="0" y="0"/>
            <a:chExt cx="5760" cy="960"/>
          </a:xfrm>
        </p:grpSpPr>
        <p:grpSp>
          <p:nvGrpSpPr>
            <p:cNvPr id="33883" name="Group 91"/>
            <p:cNvGrpSpPr>
              <a:grpSpLocks/>
            </p:cNvGrpSpPr>
            <p:nvPr/>
          </p:nvGrpSpPr>
          <p:grpSpPr bwMode="auto">
            <a:xfrm>
              <a:off x="0" y="0"/>
              <a:ext cx="5760" cy="480"/>
              <a:chOff x="0" y="0"/>
              <a:chExt cx="5760" cy="480"/>
            </a:xfrm>
          </p:grpSpPr>
          <p:pic>
            <p:nvPicPr>
              <p:cNvPr id="33884"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85"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86"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87"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88"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89"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90"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91"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92"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93"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94"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95"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96"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3897" name="Group 105"/>
            <p:cNvGrpSpPr>
              <a:grpSpLocks/>
            </p:cNvGrpSpPr>
            <p:nvPr/>
          </p:nvGrpSpPr>
          <p:grpSpPr bwMode="auto">
            <a:xfrm>
              <a:off x="0" y="480"/>
              <a:ext cx="5760" cy="480"/>
              <a:chOff x="0" y="0"/>
              <a:chExt cx="5760" cy="480"/>
            </a:xfrm>
          </p:grpSpPr>
          <p:pic>
            <p:nvPicPr>
              <p:cNvPr id="33898"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899"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00"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01"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02"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03"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04"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05"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06"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07"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08"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09"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10"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3911" name="Group 119"/>
          <p:cNvGrpSpPr>
            <a:grpSpLocks/>
          </p:cNvGrpSpPr>
          <p:nvPr/>
        </p:nvGrpSpPr>
        <p:grpSpPr bwMode="auto">
          <a:xfrm>
            <a:off x="0" y="1524000"/>
            <a:ext cx="9144000" cy="1524000"/>
            <a:chOff x="0" y="0"/>
            <a:chExt cx="5760" cy="960"/>
          </a:xfrm>
        </p:grpSpPr>
        <p:grpSp>
          <p:nvGrpSpPr>
            <p:cNvPr id="33912" name="Group 120"/>
            <p:cNvGrpSpPr>
              <a:grpSpLocks/>
            </p:cNvGrpSpPr>
            <p:nvPr/>
          </p:nvGrpSpPr>
          <p:grpSpPr bwMode="auto">
            <a:xfrm>
              <a:off x="0" y="0"/>
              <a:ext cx="5760" cy="480"/>
              <a:chOff x="0" y="0"/>
              <a:chExt cx="5760" cy="480"/>
            </a:xfrm>
          </p:grpSpPr>
          <p:pic>
            <p:nvPicPr>
              <p:cNvPr id="33913"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14"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15"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16"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17"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18"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19"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20"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21"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22"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23"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24"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25"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3926" name="Group 134"/>
            <p:cNvGrpSpPr>
              <a:grpSpLocks/>
            </p:cNvGrpSpPr>
            <p:nvPr/>
          </p:nvGrpSpPr>
          <p:grpSpPr bwMode="auto">
            <a:xfrm>
              <a:off x="0" y="480"/>
              <a:ext cx="5760" cy="480"/>
              <a:chOff x="0" y="0"/>
              <a:chExt cx="5760" cy="480"/>
            </a:xfrm>
          </p:grpSpPr>
          <p:pic>
            <p:nvPicPr>
              <p:cNvPr id="33927"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28"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29"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30"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31"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32"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33"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34"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35"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36"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37"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38"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3939"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3940" name="Rectangle 148"/>
          <p:cNvSpPr>
            <a:spLocks noGrp="1" noChangeArrowheads="1"/>
          </p:cNvSpPr>
          <p:nvPr>
            <p:ph type="title"/>
          </p:nvPr>
        </p:nvSpPr>
        <p:spPr>
          <a:xfrm>
            <a:off x="457200" y="0"/>
            <a:ext cx="8229600" cy="1143000"/>
          </a:xfrm>
        </p:spPr>
        <p:txBody>
          <a:bodyPr/>
          <a:lstStyle/>
          <a:p>
            <a:r>
              <a:rPr lang="en-US" altLang="en-US" b="1"/>
              <a:t>Step 7:  Vocabulary</a:t>
            </a:r>
            <a:endParaRPr lang="en-US" altLang="en-US"/>
          </a:p>
        </p:txBody>
      </p:sp>
      <p:sp>
        <p:nvSpPr>
          <p:cNvPr id="33944" name="Rectangle 152"/>
          <p:cNvSpPr>
            <a:spLocks noChangeArrowheads="1"/>
          </p:cNvSpPr>
          <p:nvPr/>
        </p:nvSpPr>
        <p:spPr bwMode="auto">
          <a:xfrm>
            <a:off x="1752600" y="1219200"/>
            <a:ext cx="6019800" cy="304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600" b="1"/>
              <a:t>Review your paragraphs.  </a:t>
            </a:r>
          </a:p>
          <a:p>
            <a:r>
              <a:rPr lang="en-US" altLang="en-US" sz="3600" b="1"/>
              <a:t>Can you add adjectives </a:t>
            </a:r>
          </a:p>
          <a:p>
            <a:r>
              <a:rPr lang="en-US" altLang="en-US" sz="3600" b="1"/>
              <a:t>(describing words) </a:t>
            </a:r>
          </a:p>
          <a:p>
            <a:r>
              <a:rPr lang="en-US" altLang="en-US" sz="3600" b="1"/>
              <a:t>and interesting adverbs </a:t>
            </a:r>
          </a:p>
          <a:p>
            <a:r>
              <a:rPr lang="en-US" altLang="en-US" sz="3600" b="1"/>
              <a:t>(describing action words)?</a:t>
            </a:r>
          </a:p>
        </p:txBody>
      </p:sp>
      <p:sp>
        <p:nvSpPr>
          <p:cNvPr id="33946" name="AutoShape 154">
            <a:hlinkClick r:id="rId3" highlightClick="1"/>
          </p:cNvPr>
          <p:cNvSpPr>
            <a:spLocks noChangeArrowheads="1"/>
          </p:cNvSpPr>
          <p:nvPr/>
        </p:nvSpPr>
        <p:spPr bwMode="auto">
          <a:xfrm>
            <a:off x="685800" y="5029200"/>
            <a:ext cx="2667000" cy="1143000"/>
          </a:xfrm>
          <a:prstGeom prst="actionButtonBlank">
            <a:avLst/>
          </a:prstGeom>
          <a:solidFill>
            <a:srgbClr val="FF99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b="1"/>
              <a:t>ADJECTIVES</a:t>
            </a:r>
          </a:p>
        </p:txBody>
      </p:sp>
      <p:sp>
        <p:nvSpPr>
          <p:cNvPr id="33947" name="AutoShape 155">
            <a:hlinkClick r:id="rId4" highlightClick="1"/>
          </p:cNvPr>
          <p:cNvSpPr>
            <a:spLocks noChangeArrowheads="1"/>
          </p:cNvSpPr>
          <p:nvPr/>
        </p:nvSpPr>
        <p:spPr bwMode="auto">
          <a:xfrm>
            <a:off x="5715000" y="5029200"/>
            <a:ext cx="2667000" cy="1143000"/>
          </a:xfrm>
          <a:prstGeom prst="actionButtonBlank">
            <a:avLst/>
          </a:prstGeom>
          <a:solidFill>
            <a:srgbClr val="FF00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2800" b="1"/>
              <a:t>ADVERBS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4818" name="Group 2"/>
          <p:cNvGrpSpPr>
            <a:grpSpLocks/>
          </p:cNvGrpSpPr>
          <p:nvPr/>
        </p:nvGrpSpPr>
        <p:grpSpPr bwMode="auto">
          <a:xfrm>
            <a:off x="0" y="2286000"/>
            <a:ext cx="9144000" cy="1524000"/>
            <a:chOff x="0" y="0"/>
            <a:chExt cx="5760" cy="960"/>
          </a:xfrm>
        </p:grpSpPr>
        <p:grpSp>
          <p:nvGrpSpPr>
            <p:cNvPr id="34819" name="Group 3"/>
            <p:cNvGrpSpPr>
              <a:grpSpLocks/>
            </p:cNvGrpSpPr>
            <p:nvPr/>
          </p:nvGrpSpPr>
          <p:grpSpPr bwMode="auto">
            <a:xfrm>
              <a:off x="0" y="0"/>
              <a:ext cx="5760" cy="480"/>
              <a:chOff x="0" y="0"/>
              <a:chExt cx="5760" cy="480"/>
            </a:xfrm>
          </p:grpSpPr>
          <p:pic>
            <p:nvPicPr>
              <p:cNvPr id="34820"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21"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22"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23"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24"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25"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26"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27"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28"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29"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30"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31"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32"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833" name="Group 17"/>
            <p:cNvGrpSpPr>
              <a:grpSpLocks/>
            </p:cNvGrpSpPr>
            <p:nvPr/>
          </p:nvGrpSpPr>
          <p:grpSpPr bwMode="auto">
            <a:xfrm>
              <a:off x="0" y="480"/>
              <a:ext cx="5760" cy="480"/>
              <a:chOff x="0" y="0"/>
              <a:chExt cx="5760" cy="480"/>
            </a:xfrm>
          </p:grpSpPr>
          <p:pic>
            <p:nvPicPr>
              <p:cNvPr id="34834"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35"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36"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37"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38"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39"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40"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41"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42"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43"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44"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45"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46"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4847" name="Group 31"/>
          <p:cNvGrpSpPr>
            <a:grpSpLocks/>
          </p:cNvGrpSpPr>
          <p:nvPr/>
        </p:nvGrpSpPr>
        <p:grpSpPr bwMode="auto">
          <a:xfrm>
            <a:off x="0" y="3810000"/>
            <a:ext cx="9144000" cy="3048000"/>
            <a:chOff x="0" y="0"/>
            <a:chExt cx="5760" cy="1920"/>
          </a:xfrm>
        </p:grpSpPr>
        <p:grpSp>
          <p:nvGrpSpPr>
            <p:cNvPr id="34848" name="Group 32"/>
            <p:cNvGrpSpPr>
              <a:grpSpLocks/>
            </p:cNvGrpSpPr>
            <p:nvPr/>
          </p:nvGrpSpPr>
          <p:grpSpPr bwMode="auto">
            <a:xfrm>
              <a:off x="0" y="0"/>
              <a:ext cx="5760" cy="960"/>
              <a:chOff x="0" y="0"/>
              <a:chExt cx="5760" cy="960"/>
            </a:xfrm>
          </p:grpSpPr>
          <p:grpSp>
            <p:nvGrpSpPr>
              <p:cNvPr id="34849" name="Group 33"/>
              <p:cNvGrpSpPr>
                <a:grpSpLocks/>
              </p:cNvGrpSpPr>
              <p:nvPr/>
            </p:nvGrpSpPr>
            <p:grpSpPr bwMode="auto">
              <a:xfrm>
                <a:off x="0" y="0"/>
                <a:ext cx="5760" cy="480"/>
                <a:chOff x="0" y="0"/>
                <a:chExt cx="5760" cy="480"/>
              </a:xfrm>
            </p:grpSpPr>
            <p:pic>
              <p:nvPicPr>
                <p:cNvPr id="34850"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51"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52"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53"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54"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55"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56"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57"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58"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59"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60"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61"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62"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863" name="Group 47"/>
              <p:cNvGrpSpPr>
                <a:grpSpLocks/>
              </p:cNvGrpSpPr>
              <p:nvPr/>
            </p:nvGrpSpPr>
            <p:grpSpPr bwMode="auto">
              <a:xfrm>
                <a:off x="0" y="480"/>
                <a:ext cx="5760" cy="480"/>
                <a:chOff x="0" y="0"/>
                <a:chExt cx="5760" cy="480"/>
              </a:xfrm>
            </p:grpSpPr>
            <p:pic>
              <p:nvPicPr>
                <p:cNvPr id="34864"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65"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66"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67"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68"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69"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70"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71"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72"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73"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74"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75"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76"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4877" name="Group 61"/>
            <p:cNvGrpSpPr>
              <a:grpSpLocks/>
            </p:cNvGrpSpPr>
            <p:nvPr/>
          </p:nvGrpSpPr>
          <p:grpSpPr bwMode="auto">
            <a:xfrm>
              <a:off x="0" y="960"/>
              <a:ext cx="5760" cy="960"/>
              <a:chOff x="0" y="0"/>
              <a:chExt cx="5760" cy="960"/>
            </a:xfrm>
          </p:grpSpPr>
          <p:grpSp>
            <p:nvGrpSpPr>
              <p:cNvPr id="34878" name="Group 62"/>
              <p:cNvGrpSpPr>
                <a:grpSpLocks/>
              </p:cNvGrpSpPr>
              <p:nvPr/>
            </p:nvGrpSpPr>
            <p:grpSpPr bwMode="auto">
              <a:xfrm>
                <a:off x="0" y="0"/>
                <a:ext cx="5760" cy="480"/>
                <a:chOff x="0" y="0"/>
                <a:chExt cx="5760" cy="480"/>
              </a:xfrm>
            </p:grpSpPr>
            <p:pic>
              <p:nvPicPr>
                <p:cNvPr id="34879"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80"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81"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82"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83"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84"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85"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86"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87"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88"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89"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90"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91"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892" name="Group 76"/>
              <p:cNvGrpSpPr>
                <a:grpSpLocks/>
              </p:cNvGrpSpPr>
              <p:nvPr/>
            </p:nvGrpSpPr>
            <p:grpSpPr bwMode="auto">
              <a:xfrm>
                <a:off x="0" y="480"/>
                <a:ext cx="5760" cy="480"/>
                <a:chOff x="0" y="0"/>
                <a:chExt cx="5760" cy="480"/>
              </a:xfrm>
            </p:grpSpPr>
            <p:pic>
              <p:nvPicPr>
                <p:cNvPr id="34893"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94"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95"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96"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97"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98"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899"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00"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01"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02"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03"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04"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05"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34906" name="Group 90"/>
          <p:cNvGrpSpPr>
            <a:grpSpLocks/>
          </p:cNvGrpSpPr>
          <p:nvPr/>
        </p:nvGrpSpPr>
        <p:grpSpPr bwMode="auto">
          <a:xfrm>
            <a:off x="0" y="0"/>
            <a:ext cx="9144000" cy="1524000"/>
            <a:chOff x="0" y="0"/>
            <a:chExt cx="5760" cy="960"/>
          </a:xfrm>
        </p:grpSpPr>
        <p:grpSp>
          <p:nvGrpSpPr>
            <p:cNvPr id="34907" name="Group 91"/>
            <p:cNvGrpSpPr>
              <a:grpSpLocks/>
            </p:cNvGrpSpPr>
            <p:nvPr/>
          </p:nvGrpSpPr>
          <p:grpSpPr bwMode="auto">
            <a:xfrm>
              <a:off x="0" y="0"/>
              <a:ext cx="5760" cy="480"/>
              <a:chOff x="0" y="0"/>
              <a:chExt cx="5760" cy="480"/>
            </a:xfrm>
          </p:grpSpPr>
          <p:pic>
            <p:nvPicPr>
              <p:cNvPr id="34908"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09"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10"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11"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12"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13"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14"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15"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16"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17"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18"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19"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20"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921" name="Group 105"/>
            <p:cNvGrpSpPr>
              <a:grpSpLocks/>
            </p:cNvGrpSpPr>
            <p:nvPr/>
          </p:nvGrpSpPr>
          <p:grpSpPr bwMode="auto">
            <a:xfrm>
              <a:off x="0" y="480"/>
              <a:ext cx="5760" cy="480"/>
              <a:chOff x="0" y="0"/>
              <a:chExt cx="5760" cy="480"/>
            </a:xfrm>
          </p:grpSpPr>
          <p:pic>
            <p:nvPicPr>
              <p:cNvPr id="34922"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23"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24"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25"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26"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27"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28"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29"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30"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31"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32"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33"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34"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4935" name="Group 119"/>
          <p:cNvGrpSpPr>
            <a:grpSpLocks/>
          </p:cNvGrpSpPr>
          <p:nvPr/>
        </p:nvGrpSpPr>
        <p:grpSpPr bwMode="auto">
          <a:xfrm>
            <a:off x="0" y="1524000"/>
            <a:ext cx="9144000" cy="1524000"/>
            <a:chOff x="0" y="0"/>
            <a:chExt cx="5760" cy="960"/>
          </a:xfrm>
        </p:grpSpPr>
        <p:grpSp>
          <p:nvGrpSpPr>
            <p:cNvPr id="34936" name="Group 120"/>
            <p:cNvGrpSpPr>
              <a:grpSpLocks/>
            </p:cNvGrpSpPr>
            <p:nvPr/>
          </p:nvGrpSpPr>
          <p:grpSpPr bwMode="auto">
            <a:xfrm>
              <a:off x="0" y="0"/>
              <a:ext cx="5760" cy="480"/>
              <a:chOff x="0" y="0"/>
              <a:chExt cx="5760" cy="480"/>
            </a:xfrm>
          </p:grpSpPr>
          <p:pic>
            <p:nvPicPr>
              <p:cNvPr id="34937"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38"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39"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40"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41"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42"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43"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44"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45"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46"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47"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48"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49"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4950" name="Group 134"/>
            <p:cNvGrpSpPr>
              <a:grpSpLocks/>
            </p:cNvGrpSpPr>
            <p:nvPr/>
          </p:nvGrpSpPr>
          <p:grpSpPr bwMode="auto">
            <a:xfrm>
              <a:off x="0" y="480"/>
              <a:ext cx="5760" cy="480"/>
              <a:chOff x="0" y="0"/>
              <a:chExt cx="5760" cy="480"/>
            </a:xfrm>
          </p:grpSpPr>
          <p:pic>
            <p:nvPicPr>
              <p:cNvPr id="34951"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52"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53"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54"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55"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56"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57"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58"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59"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60"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61"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62"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4963"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4964" name="Rectangle 148"/>
          <p:cNvSpPr>
            <a:spLocks noGrp="1" noChangeArrowheads="1"/>
          </p:cNvSpPr>
          <p:nvPr>
            <p:ph type="title"/>
          </p:nvPr>
        </p:nvSpPr>
        <p:spPr>
          <a:xfrm>
            <a:off x="457200" y="0"/>
            <a:ext cx="8229600" cy="1143000"/>
          </a:xfrm>
        </p:spPr>
        <p:txBody>
          <a:bodyPr/>
          <a:lstStyle/>
          <a:p>
            <a:r>
              <a:rPr lang="en-US" altLang="en-US" b="1"/>
              <a:t>Step 7:  Vocabulary</a:t>
            </a:r>
            <a:endParaRPr lang="en-US" altLang="en-US"/>
          </a:p>
        </p:txBody>
      </p:sp>
      <p:sp>
        <p:nvSpPr>
          <p:cNvPr id="34965" name="Rectangle 149"/>
          <p:cNvSpPr>
            <a:spLocks noChangeArrowheads="1"/>
          </p:cNvSpPr>
          <p:nvPr/>
        </p:nvSpPr>
        <p:spPr bwMode="auto">
          <a:xfrm>
            <a:off x="228600" y="914400"/>
            <a:ext cx="6019800" cy="304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600" b="1"/>
              <a:t>BEFORE:</a:t>
            </a:r>
          </a:p>
          <a:p>
            <a:r>
              <a:rPr lang="en-US" altLang="en-US" sz="3600" b="1"/>
              <a:t>It creates angry feelings.</a:t>
            </a:r>
          </a:p>
          <a:p>
            <a:endParaRPr lang="en-US" altLang="en-US" sz="3600" b="1"/>
          </a:p>
        </p:txBody>
      </p:sp>
      <p:sp>
        <p:nvSpPr>
          <p:cNvPr id="34968" name="Rectangle 152"/>
          <p:cNvSpPr>
            <a:spLocks noChangeArrowheads="1"/>
          </p:cNvSpPr>
          <p:nvPr/>
        </p:nvSpPr>
        <p:spPr bwMode="auto">
          <a:xfrm>
            <a:off x="2133600" y="3657600"/>
            <a:ext cx="7010400" cy="304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600" b="1"/>
              <a:t>AFTER:</a:t>
            </a:r>
          </a:p>
          <a:p>
            <a:r>
              <a:rPr lang="en-US" altLang="en-US" sz="3600" b="1"/>
              <a:t>It creates hostility, frustration, </a:t>
            </a:r>
          </a:p>
          <a:p>
            <a:r>
              <a:rPr lang="en-US" altLang="en-US" sz="3600" b="1"/>
              <a:t>and angry feelings.</a:t>
            </a:r>
          </a:p>
          <a:p>
            <a:endParaRPr lang="en-US" altLang="en-US" sz="36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4968"/>
                                        </p:tgtEl>
                                        <p:attrNameLst>
                                          <p:attrName>style.visibility</p:attrName>
                                        </p:attrNameLst>
                                      </p:cBhvr>
                                      <p:to>
                                        <p:strVal val="visible"/>
                                      </p:to>
                                    </p:set>
                                    <p:anim calcmode="lin" valueType="num">
                                      <p:cBhvr>
                                        <p:cTn id="7" dur="500" fill="hold"/>
                                        <p:tgtEl>
                                          <p:spTgt spid="34968"/>
                                        </p:tgtEl>
                                        <p:attrNameLst>
                                          <p:attrName>ppt_w</p:attrName>
                                        </p:attrNameLst>
                                      </p:cBhvr>
                                      <p:tavLst>
                                        <p:tav tm="0">
                                          <p:val>
                                            <p:strVal val="#ppt_w*2.5"/>
                                          </p:val>
                                        </p:tav>
                                        <p:tav tm="100000">
                                          <p:val>
                                            <p:strVal val="#ppt_w"/>
                                          </p:val>
                                        </p:tav>
                                      </p:tavLst>
                                    </p:anim>
                                    <p:anim calcmode="lin" valueType="num">
                                      <p:cBhvr>
                                        <p:cTn id="8" dur="500" fill="hold"/>
                                        <p:tgtEl>
                                          <p:spTgt spid="34968"/>
                                        </p:tgtEl>
                                        <p:attrNameLst>
                                          <p:attrName>ppt_h</p:attrName>
                                        </p:attrNameLst>
                                      </p:cBhvr>
                                      <p:tavLst>
                                        <p:tav tm="0">
                                          <p:val>
                                            <p:strVal val="#ppt_h*0.01"/>
                                          </p:val>
                                        </p:tav>
                                        <p:tav tm="100000">
                                          <p:val>
                                            <p:strVal val="#ppt_h"/>
                                          </p:val>
                                        </p:tav>
                                      </p:tavLst>
                                    </p:anim>
                                    <p:anim calcmode="lin" valueType="num">
                                      <p:cBhvr>
                                        <p:cTn id="9" dur="500" fill="hold"/>
                                        <p:tgtEl>
                                          <p:spTgt spid="34968"/>
                                        </p:tgtEl>
                                        <p:attrNameLst>
                                          <p:attrName>ppt_x</p:attrName>
                                        </p:attrNameLst>
                                      </p:cBhvr>
                                      <p:tavLst>
                                        <p:tav tm="0">
                                          <p:val>
                                            <p:strVal val="#ppt_x"/>
                                          </p:val>
                                        </p:tav>
                                        <p:tav tm="100000">
                                          <p:val>
                                            <p:strVal val="#ppt_x"/>
                                          </p:val>
                                        </p:tav>
                                      </p:tavLst>
                                    </p:anim>
                                    <p:anim calcmode="lin" valueType="num">
                                      <p:cBhvr>
                                        <p:cTn id="10" dur="500" fill="hold"/>
                                        <p:tgtEl>
                                          <p:spTgt spid="34968"/>
                                        </p:tgtEl>
                                        <p:attrNameLst>
                                          <p:attrName>ppt_y</p:attrName>
                                        </p:attrNameLst>
                                      </p:cBhvr>
                                      <p:tavLst>
                                        <p:tav tm="0">
                                          <p:val>
                                            <p:strVal val="#ppt_h+1"/>
                                          </p:val>
                                        </p:tav>
                                        <p:tav tm="100000">
                                          <p:val>
                                            <p:strVal val="#ppt_y"/>
                                          </p:val>
                                        </p:tav>
                                      </p:tavLst>
                                    </p:anim>
                                    <p:animEffect transition="in" filter="fade">
                                      <p:cBhvr>
                                        <p:cTn id="11" dur="500"/>
                                        <p:tgtEl>
                                          <p:spTgt spid="349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968"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5842" name="Group 2"/>
          <p:cNvGrpSpPr>
            <a:grpSpLocks/>
          </p:cNvGrpSpPr>
          <p:nvPr/>
        </p:nvGrpSpPr>
        <p:grpSpPr bwMode="auto">
          <a:xfrm>
            <a:off x="0" y="2286000"/>
            <a:ext cx="9144000" cy="1524000"/>
            <a:chOff x="0" y="0"/>
            <a:chExt cx="5760" cy="960"/>
          </a:xfrm>
        </p:grpSpPr>
        <p:grpSp>
          <p:nvGrpSpPr>
            <p:cNvPr id="35843" name="Group 3"/>
            <p:cNvGrpSpPr>
              <a:grpSpLocks/>
            </p:cNvGrpSpPr>
            <p:nvPr/>
          </p:nvGrpSpPr>
          <p:grpSpPr bwMode="auto">
            <a:xfrm>
              <a:off x="0" y="0"/>
              <a:ext cx="5760" cy="480"/>
              <a:chOff x="0" y="0"/>
              <a:chExt cx="5760" cy="480"/>
            </a:xfrm>
          </p:grpSpPr>
          <p:pic>
            <p:nvPicPr>
              <p:cNvPr id="35844"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45"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46"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47"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48"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49"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50"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51"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52"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53"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54"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55"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56"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857" name="Group 17"/>
            <p:cNvGrpSpPr>
              <a:grpSpLocks/>
            </p:cNvGrpSpPr>
            <p:nvPr/>
          </p:nvGrpSpPr>
          <p:grpSpPr bwMode="auto">
            <a:xfrm>
              <a:off x="0" y="480"/>
              <a:ext cx="5760" cy="480"/>
              <a:chOff x="0" y="0"/>
              <a:chExt cx="5760" cy="480"/>
            </a:xfrm>
          </p:grpSpPr>
          <p:pic>
            <p:nvPicPr>
              <p:cNvPr id="35858"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59"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60"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61"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62"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63"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64"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65"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66"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67"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68"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69"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70"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5871" name="Group 31"/>
          <p:cNvGrpSpPr>
            <a:grpSpLocks/>
          </p:cNvGrpSpPr>
          <p:nvPr/>
        </p:nvGrpSpPr>
        <p:grpSpPr bwMode="auto">
          <a:xfrm>
            <a:off x="0" y="3810000"/>
            <a:ext cx="9144000" cy="3048000"/>
            <a:chOff x="0" y="0"/>
            <a:chExt cx="5760" cy="1920"/>
          </a:xfrm>
        </p:grpSpPr>
        <p:grpSp>
          <p:nvGrpSpPr>
            <p:cNvPr id="35872" name="Group 32"/>
            <p:cNvGrpSpPr>
              <a:grpSpLocks/>
            </p:cNvGrpSpPr>
            <p:nvPr/>
          </p:nvGrpSpPr>
          <p:grpSpPr bwMode="auto">
            <a:xfrm>
              <a:off x="0" y="0"/>
              <a:ext cx="5760" cy="960"/>
              <a:chOff x="0" y="0"/>
              <a:chExt cx="5760" cy="960"/>
            </a:xfrm>
          </p:grpSpPr>
          <p:grpSp>
            <p:nvGrpSpPr>
              <p:cNvPr id="35873" name="Group 33"/>
              <p:cNvGrpSpPr>
                <a:grpSpLocks/>
              </p:cNvGrpSpPr>
              <p:nvPr/>
            </p:nvGrpSpPr>
            <p:grpSpPr bwMode="auto">
              <a:xfrm>
                <a:off x="0" y="0"/>
                <a:ext cx="5760" cy="480"/>
                <a:chOff x="0" y="0"/>
                <a:chExt cx="5760" cy="480"/>
              </a:xfrm>
            </p:grpSpPr>
            <p:pic>
              <p:nvPicPr>
                <p:cNvPr id="35874"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75"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76"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77"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78"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79"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80"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81"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82"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83"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84"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85"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86"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887" name="Group 47"/>
              <p:cNvGrpSpPr>
                <a:grpSpLocks/>
              </p:cNvGrpSpPr>
              <p:nvPr/>
            </p:nvGrpSpPr>
            <p:grpSpPr bwMode="auto">
              <a:xfrm>
                <a:off x="0" y="480"/>
                <a:ext cx="5760" cy="480"/>
                <a:chOff x="0" y="0"/>
                <a:chExt cx="5760" cy="480"/>
              </a:xfrm>
            </p:grpSpPr>
            <p:pic>
              <p:nvPicPr>
                <p:cNvPr id="35888"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89"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90"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91"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92"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93"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94"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95"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96"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97"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98"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899"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00"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5901" name="Group 61"/>
            <p:cNvGrpSpPr>
              <a:grpSpLocks/>
            </p:cNvGrpSpPr>
            <p:nvPr/>
          </p:nvGrpSpPr>
          <p:grpSpPr bwMode="auto">
            <a:xfrm>
              <a:off x="0" y="960"/>
              <a:ext cx="5760" cy="960"/>
              <a:chOff x="0" y="0"/>
              <a:chExt cx="5760" cy="960"/>
            </a:xfrm>
          </p:grpSpPr>
          <p:grpSp>
            <p:nvGrpSpPr>
              <p:cNvPr id="35902" name="Group 62"/>
              <p:cNvGrpSpPr>
                <a:grpSpLocks/>
              </p:cNvGrpSpPr>
              <p:nvPr/>
            </p:nvGrpSpPr>
            <p:grpSpPr bwMode="auto">
              <a:xfrm>
                <a:off x="0" y="0"/>
                <a:ext cx="5760" cy="480"/>
                <a:chOff x="0" y="0"/>
                <a:chExt cx="5760" cy="480"/>
              </a:xfrm>
            </p:grpSpPr>
            <p:pic>
              <p:nvPicPr>
                <p:cNvPr id="35903"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04"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05"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06"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07"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08"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09"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10"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11"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12"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13"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14"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15"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916" name="Group 76"/>
              <p:cNvGrpSpPr>
                <a:grpSpLocks/>
              </p:cNvGrpSpPr>
              <p:nvPr/>
            </p:nvGrpSpPr>
            <p:grpSpPr bwMode="auto">
              <a:xfrm>
                <a:off x="0" y="480"/>
                <a:ext cx="5760" cy="480"/>
                <a:chOff x="0" y="0"/>
                <a:chExt cx="5760" cy="480"/>
              </a:xfrm>
            </p:grpSpPr>
            <p:pic>
              <p:nvPicPr>
                <p:cNvPr id="35917"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18"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19"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20"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21"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22"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23"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24"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25"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26"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27"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28"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29"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35930" name="Group 90"/>
          <p:cNvGrpSpPr>
            <a:grpSpLocks/>
          </p:cNvGrpSpPr>
          <p:nvPr/>
        </p:nvGrpSpPr>
        <p:grpSpPr bwMode="auto">
          <a:xfrm>
            <a:off x="0" y="0"/>
            <a:ext cx="9144000" cy="1524000"/>
            <a:chOff x="0" y="0"/>
            <a:chExt cx="5760" cy="960"/>
          </a:xfrm>
        </p:grpSpPr>
        <p:grpSp>
          <p:nvGrpSpPr>
            <p:cNvPr id="35931" name="Group 91"/>
            <p:cNvGrpSpPr>
              <a:grpSpLocks/>
            </p:cNvGrpSpPr>
            <p:nvPr/>
          </p:nvGrpSpPr>
          <p:grpSpPr bwMode="auto">
            <a:xfrm>
              <a:off x="0" y="0"/>
              <a:ext cx="5760" cy="480"/>
              <a:chOff x="0" y="0"/>
              <a:chExt cx="5760" cy="480"/>
            </a:xfrm>
          </p:grpSpPr>
          <p:pic>
            <p:nvPicPr>
              <p:cNvPr id="35932"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33"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34"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35"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36"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37"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38"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39"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40"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41"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42"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43"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44"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945" name="Group 105"/>
            <p:cNvGrpSpPr>
              <a:grpSpLocks/>
            </p:cNvGrpSpPr>
            <p:nvPr/>
          </p:nvGrpSpPr>
          <p:grpSpPr bwMode="auto">
            <a:xfrm>
              <a:off x="0" y="480"/>
              <a:ext cx="5760" cy="480"/>
              <a:chOff x="0" y="0"/>
              <a:chExt cx="5760" cy="480"/>
            </a:xfrm>
          </p:grpSpPr>
          <p:pic>
            <p:nvPicPr>
              <p:cNvPr id="35946"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47"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48"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49"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50"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51"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52"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53"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54"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55"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56"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57"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58"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5959" name="Group 119"/>
          <p:cNvGrpSpPr>
            <a:grpSpLocks/>
          </p:cNvGrpSpPr>
          <p:nvPr/>
        </p:nvGrpSpPr>
        <p:grpSpPr bwMode="auto">
          <a:xfrm>
            <a:off x="0" y="1524000"/>
            <a:ext cx="9144000" cy="1524000"/>
            <a:chOff x="0" y="0"/>
            <a:chExt cx="5760" cy="960"/>
          </a:xfrm>
        </p:grpSpPr>
        <p:grpSp>
          <p:nvGrpSpPr>
            <p:cNvPr id="35960" name="Group 120"/>
            <p:cNvGrpSpPr>
              <a:grpSpLocks/>
            </p:cNvGrpSpPr>
            <p:nvPr/>
          </p:nvGrpSpPr>
          <p:grpSpPr bwMode="auto">
            <a:xfrm>
              <a:off x="0" y="0"/>
              <a:ext cx="5760" cy="480"/>
              <a:chOff x="0" y="0"/>
              <a:chExt cx="5760" cy="480"/>
            </a:xfrm>
          </p:grpSpPr>
          <p:pic>
            <p:nvPicPr>
              <p:cNvPr id="35961"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62"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63"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64"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65"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66"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67"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68"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69"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70"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71"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72"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73"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5974" name="Group 134"/>
            <p:cNvGrpSpPr>
              <a:grpSpLocks/>
            </p:cNvGrpSpPr>
            <p:nvPr/>
          </p:nvGrpSpPr>
          <p:grpSpPr bwMode="auto">
            <a:xfrm>
              <a:off x="0" y="480"/>
              <a:ext cx="5760" cy="480"/>
              <a:chOff x="0" y="0"/>
              <a:chExt cx="5760" cy="480"/>
            </a:xfrm>
          </p:grpSpPr>
          <p:pic>
            <p:nvPicPr>
              <p:cNvPr id="35975"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76"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77"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78"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79"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80"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81"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82"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83"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84"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85"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86"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5987"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5988" name="Rectangle 148"/>
          <p:cNvSpPr>
            <a:spLocks noGrp="1" noChangeArrowheads="1"/>
          </p:cNvSpPr>
          <p:nvPr>
            <p:ph type="title"/>
          </p:nvPr>
        </p:nvSpPr>
        <p:spPr>
          <a:xfrm>
            <a:off x="457200" y="0"/>
            <a:ext cx="8229600" cy="1143000"/>
          </a:xfrm>
        </p:spPr>
        <p:txBody>
          <a:bodyPr/>
          <a:lstStyle/>
          <a:p>
            <a:r>
              <a:rPr lang="en-US" altLang="en-US" b="1"/>
              <a:t>Step 7:  Vocabulary</a:t>
            </a:r>
            <a:endParaRPr lang="en-US" altLang="en-US"/>
          </a:p>
        </p:txBody>
      </p:sp>
      <p:sp>
        <p:nvSpPr>
          <p:cNvPr id="35989" name="Rectangle 149"/>
          <p:cNvSpPr>
            <a:spLocks noChangeArrowheads="1"/>
          </p:cNvSpPr>
          <p:nvPr/>
        </p:nvSpPr>
        <p:spPr bwMode="auto">
          <a:xfrm>
            <a:off x="228600" y="914400"/>
            <a:ext cx="6324600" cy="304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600" b="1"/>
              <a:t>BEFORE:</a:t>
            </a:r>
          </a:p>
          <a:p>
            <a:r>
              <a:rPr lang="en-US" altLang="en-US" sz="3600" b="1"/>
              <a:t>It is unfair to punish the </a:t>
            </a:r>
          </a:p>
          <a:p>
            <a:r>
              <a:rPr lang="en-US" altLang="en-US" sz="3600" b="1"/>
              <a:t>entire class for the </a:t>
            </a:r>
          </a:p>
          <a:p>
            <a:r>
              <a:rPr lang="en-US" altLang="en-US" sz="3600" b="1"/>
              <a:t>misbehavior of one student.</a:t>
            </a:r>
          </a:p>
          <a:p>
            <a:endParaRPr lang="en-US" altLang="en-US" sz="3600" b="1"/>
          </a:p>
        </p:txBody>
      </p:sp>
      <p:sp>
        <p:nvSpPr>
          <p:cNvPr id="35990" name="Rectangle 150"/>
          <p:cNvSpPr>
            <a:spLocks noChangeArrowheads="1"/>
          </p:cNvSpPr>
          <p:nvPr/>
        </p:nvSpPr>
        <p:spPr bwMode="auto">
          <a:xfrm>
            <a:off x="2667000" y="3657600"/>
            <a:ext cx="6477000" cy="30480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en-US" altLang="en-US" sz="3600" b="1"/>
              <a:t>AFTER:</a:t>
            </a:r>
          </a:p>
          <a:p>
            <a:r>
              <a:rPr lang="en-US" altLang="en-US" sz="3600" b="1"/>
              <a:t>It is </a:t>
            </a:r>
            <a:r>
              <a:rPr lang="en-US" altLang="en-US" sz="3600" b="1">
                <a:solidFill>
                  <a:srgbClr val="CC0000"/>
                </a:solidFill>
              </a:rPr>
              <a:t>improper</a:t>
            </a:r>
            <a:r>
              <a:rPr lang="en-US" altLang="en-US" sz="3600" b="1"/>
              <a:t> to punish the </a:t>
            </a:r>
          </a:p>
          <a:p>
            <a:r>
              <a:rPr lang="en-US" altLang="en-US" sz="3600" b="1"/>
              <a:t>entire class for the </a:t>
            </a:r>
          </a:p>
          <a:p>
            <a:r>
              <a:rPr lang="en-US" altLang="en-US" sz="3600" b="1"/>
              <a:t>misbehavior of one student.</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8" presetClass="entr" presetSubtype="0" accel="100000" fill="hold" grpId="0" nodeType="clickEffect">
                                  <p:stCondLst>
                                    <p:cond delay="0"/>
                                  </p:stCondLst>
                                  <p:childTnLst>
                                    <p:set>
                                      <p:cBhvr>
                                        <p:cTn id="6" dur="1" fill="hold">
                                          <p:stCondLst>
                                            <p:cond delay="0"/>
                                          </p:stCondLst>
                                        </p:cTn>
                                        <p:tgtEl>
                                          <p:spTgt spid="35990"/>
                                        </p:tgtEl>
                                        <p:attrNameLst>
                                          <p:attrName>style.visibility</p:attrName>
                                        </p:attrNameLst>
                                      </p:cBhvr>
                                      <p:to>
                                        <p:strVal val="visible"/>
                                      </p:to>
                                    </p:set>
                                    <p:anim calcmode="lin" valueType="num">
                                      <p:cBhvr>
                                        <p:cTn id="7" dur="500" fill="hold"/>
                                        <p:tgtEl>
                                          <p:spTgt spid="35990"/>
                                        </p:tgtEl>
                                        <p:attrNameLst>
                                          <p:attrName>ppt_w</p:attrName>
                                        </p:attrNameLst>
                                      </p:cBhvr>
                                      <p:tavLst>
                                        <p:tav tm="0">
                                          <p:val>
                                            <p:strVal val="#ppt_w*2.5"/>
                                          </p:val>
                                        </p:tav>
                                        <p:tav tm="100000">
                                          <p:val>
                                            <p:strVal val="#ppt_w"/>
                                          </p:val>
                                        </p:tav>
                                      </p:tavLst>
                                    </p:anim>
                                    <p:anim calcmode="lin" valueType="num">
                                      <p:cBhvr>
                                        <p:cTn id="8" dur="500" fill="hold"/>
                                        <p:tgtEl>
                                          <p:spTgt spid="35990"/>
                                        </p:tgtEl>
                                        <p:attrNameLst>
                                          <p:attrName>ppt_h</p:attrName>
                                        </p:attrNameLst>
                                      </p:cBhvr>
                                      <p:tavLst>
                                        <p:tav tm="0">
                                          <p:val>
                                            <p:strVal val="#ppt_h*0.01"/>
                                          </p:val>
                                        </p:tav>
                                        <p:tav tm="100000">
                                          <p:val>
                                            <p:strVal val="#ppt_h"/>
                                          </p:val>
                                        </p:tav>
                                      </p:tavLst>
                                    </p:anim>
                                    <p:anim calcmode="lin" valueType="num">
                                      <p:cBhvr>
                                        <p:cTn id="9" dur="500" fill="hold"/>
                                        <p:tgtEl>
                                          <p:spTgt spid="35990"/>
                                        </p:tgtEl>
                                        <p:attrNameLst>
                                          <p:attrName>ppt_x</p:attrName>
                                        </p:attrNameLst>
                                      </p:cBhvr>
                                      <p:tavLst>
                                        <p:tav tm="0">
                                          <p:val>
                                            <p:strVal val="#ppt_x"/>
                                          </p:val>
                                        </p:tav>
                                        <p:tav tm="100000">
                                          <p:val>
                                            <p:strVal val="#ppt_x"/>
                                          </p:val>
                                        </p:tav>
                                      </p:tavLst>
                                    </p:anim>
                                    <p:anim calcmode="lin" valueType="num">
                                      <p:cBhvr>
                                        <p:cTn id="10" dur="500" fill="hold"/>
                                        <p:tgtEl>
                                          <p:spTgt spid="35990"/>
                                        </p:tgtEl>
                                        <p:attrNameLst>
                                          <p:attrName>ppt_y</p:attrName>
                                        </p:attrNameLst>
                                      </p:cBhvr>
                                      <p:tavLst>
                                        <p:tav tm="0">
                                          <p:val>
                                            <p:strVal val="#ppt_h+1"/>
                                          </p:val>
                                        </p:tav>
                                        <p:tav tm="100000">
                                          <p:val>
                                            <p:strVal val="#ppt_y"/>
                                          </p:val>
                                        </p:tav>
                                      </p:tavLst>
                                    </p:anim>
                                    <p:animEffect transition="in" filter="fade">
                                      <p:cBhvr>
                                        <p:cTn id="11" dur="500"/>
                                        <p:tgtEl>
                                          <p:spTgt spid="3599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99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7890" name="Group 2"/>
          <p:cNvGrpSpPr>
            <a:grpSpLocks/>
          </p:cNvGrpSpPr>
          <p:nvPr/>
        </p:nvGrpSpPr>
        <p:grpSpPr bwMode="auto">
          <a:xfrm>
            <a:off x="0" y="2286000"/>
            <a:ext cx="9144000" cy="1524000"/>
            <a:chOff x="0" y="0"/>
            <a:chExt cx="5760" cy="960"/>
          </a:xfrm>
        </p:grpSpPr>
        <p:grpSp>
          <p:nvGrpSpPr>
            <p:cNvPr id="37891" name="Group 3"/>
            <p:cNvGrpSpPr>
              <a:grpSpLocks/>
            </p:cNvGrpSpPr>
            <p:nvPr/>
          </p:nvGrpSpPr>
          <p:grpSpPr bwMode="auto">
            <a:xfrm>
              <a:off x="0" y="0"/>
              <a:ext cx="5760" cy="480"/>
              <a:chOff x="0" y="0"/>
              <a:chExt cx="5760" cy="480"/>
            </a:xfrm>
          </p:grpSpPr>
          <p:pic>
            <p:nvPicPr>
              <p:cNvPr id="37892"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893"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894"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895"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896"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897"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898"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899"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00"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01"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02"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03"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04"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7905" name="Group 17"/>
            <p:cNvGrpSpPr>
              <a:grpSpLocks/>
            </p:cNvGrpSpPr>
            <p:nvPr/>
          </p:nvGrpSpPr>
          <p:grpSpPr bwMode="auto">
            <a:xfrm>
              <a:off x="0" y="480"/>
              <a:ext cx="5760" cy="480"/>
              <a:chOff x="0" y="0"/>
              <a:chExt cx="5760" cy="480"/>
            </a:xfrm>
          </p:grpSpPr>
          <p:pic>
            <p:nvPicPr>
              <p:cNvPr id="37906"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07"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08"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09"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10"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11"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12"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13"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14"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15"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16"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17"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18"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7919" name="Group 31"/>
          <p:cNvGrpSpPr>
            <a:grpSpLocks/>
          </p:cNvGrpSpPr>
          <p:nvPr/>
        </p:nvGrpSpPr>
        <p:grpSpPr bwMode="auto">
          <a:xfrm>
            <a:off x="0" y="3810000"/>
            <a:ext cx="9144000" cy="3048000"/>
            <a:chOff x="0" y="0"/>
            <a:chExt cx="5760" cy="1920"/>
          </a:xfrm>
        </p:grpSpPr>
        <p:grpSp>
          <p:nvGrpSpPr>
            <p:cNvPr id="37920" name="Group 32"/>
            <p:cNvGrpSpPr>
              <a:grpSpLocks/>
            </p:cNvGrpSpPr>
            <p:nvPr/>
          </p:nvGrpSpPr>
          <p:grpSpPr bwMode="auto">
            <a:xfrm>
              <a:off x="0" y="0"/>
              <a:ext cx="5760" cy="960"/>
              <a:chOff x="0" y="0"/>
              <a:chExt cx="5760" cy="960"/>
            </a:xfrm>
          </p:grpSpPr>
          <p:grpSp>
            <p:nvGrpSpPr>
              <p:cNvPr id="37921" name="Group 33"/>
              <p:cNvGrpSpPr>
                <a:grpSpLocks/>
              </p:cNvGrpSpPr>
              <p:nvPr/>
            </p:nvGrpSpPr>
            <p:grpSpPr bwMode="auto">
              <a:xfrm>
                <a:off x="0" y="0"/>
                <a:ext cx="5760" cy="480"/>
                <a:chOff x="0" y="0"/>
                <a:chExt cx="5760" cy="480"/>
              </a:xfrm>
            </p:grpSpPr>
            <p:pic>
              <p:nvPicPr>
                <p:cNvPr id="37922"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23"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24"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25"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26"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27"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28"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29"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30"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31"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32"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33"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34"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7935" name="Group 47"/>
              <p:cNvGrpSpPr>
                <a:grpSpLocks/>
              </p:cNvGrpSpPr>
              <p:nvPr/>
            </p:nvGrpSpPr>
            <p:grpSpPr bwMode="auto">
              <a:xfrm>
                <a:off x="0" y="480"/>
                <a:ext cx="5760" cy="480"/>
                <a:chOff x="0" y="0"/>
                <a:chExt cx="5760" cy="480"/>
              </a:xfrm>
            </p:grpSpPr>
            <p:pic>
              <p:nvPicPr>
                <p:cNvPr id="37936"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37"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38"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39"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40"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41"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42"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43"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44"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45"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46"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47"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48"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7949" name="Group 61"/>
            <p:cNvGrpSpPr>
              <a:grpSpLocks/>
            </p:cNvGrpSpPr>
            <p:nvPr/>
          </p:nvGrpSpPr>
          <p:grpSpPr bwMode="auto">
            <a:xfrm>
              <a:off x="0" y="960"/>
              <a:ext cx="5760" cy="960"/>
              <a:chOff x="0" y="0"/>
              <a:chExt cx="5760" cy="960"/>
            </a:xfrm>
          </p:grpSpPr>
          <p:grpSp>
            <p:nvGrpSpPr>
              <p:cNvPr id="37950" name="Group 62"/>
              <p:cNvGrpSpPr>
                <a:grpSpLocks/>
              </p:cNvGrpSpPr>
              <p:nvPr/>
            </p:nvGrpSpPr>
            <p:grpSpPr bwMode="auto">
              <a:xfrm>
                <a:off x="0" y="0"/>
                <a:ext cx="5760" cy="480"/>
                <a:chOff x="0" y="0"/>
                <a:chExt cx="5760" cy="480"/>
              </a:xfrm>
            </p:grpSpPr>
            <p:pic>
              <p:nvPicPr>
                <p:cNvPr id="37951"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52"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53"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54"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55"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56"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57"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58"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59"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60"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61"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62"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63"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7964" name="Group 76"/>
              <p:cNvGrpSpPr>
                <a:grpSpLocks/>
              </p:cNvGrpSpPr>
              <p:nvPr/>
            </p:nvGrpSpPr>
            <p:grpSpPr bwMode="auto">
              <a:xfrm>
                <a:off x="0" y="480"/>
                <a:ext cx="5760" cy="480"/>
                <a:chOff x="0" y="0"/>
                <a:chExt cx="5760" cy="480"/>
              </a:xfrm>
            </p:grpSpPr>
            <p:pic>
              <p:nvPicPr>
                <p:cNvPr id="37965"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66"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67"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68"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69"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70"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71"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72"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73"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74"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75"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76"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77"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37978" name="Group 90"/>
          <p:cNvGrpSpPr>
            <a:grpSpLocks/>
          </p:cNvGrpSpPr>
          <p:nvPr/>
        </p:nvGrpSpPr>
        <p:grpSpPr bwMode="auto">
          <a:xfrm>
            <a:off x="0" y="0"/>
            <a:ext cx="9144000" cy="1524000"/>
            <a:chOff x="0" y="0"/>
            <a:chExt cx="5760" cy="960"/>
          </a:xfrm>
        </p:grpSpPr>
        <p:grpSp>
          <p:nvGrpSpPr>
            <p:cNvPr id="37979" name="Group 91"/>
            <p:cNvGrpSpPr>
              <a:grpSpLocks/>
            </p:cNvGrpSpPr>
            <p:nvPr/>
          </p:nvGrpSpPr>
          <p:grpSpPr bwMode="auto">
            <a:xfrm>
              <a:off x="0" y="0"/>
              <a:ext cx="5760" cy="480"/>
              <a:chOff x="0" y="0"/>
              <a:chExt cx="5760" cy="480"/>
            </a:xfrm>
          </p:grpSpPr>
          <p:pic>
            <p:nvPicPr>
              <p:cNvPr id="37980"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81"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82"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83"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84"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85"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86"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87"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88"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89"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90"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91"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92"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7993" name="Group 105"/>
            <p:cNvGrpSpPr>
              <a:grpSpLocks/>
            </p:cNvGrpSpPr>
            <p:nvPr/>
          </p:nvGrpSpPr>
          <p:grpSpPr bwMode="auto">
            <a:xfrm>
              <a:off x="0" y="480"/>
              <a:ext cx="5760" cy="480"/>
              <a:chOff x="0" y="0"/>
              <a:chExt cx="5760" cy="480"/>
            </a:xfrm>
          </p:grpSpPr>
          <p:pic>
            <p:nvPicPr>
              <p:cNvPr id="37994"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95"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96"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97"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98"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999"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00"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01"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02"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03"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04"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05"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06"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8007" name="Group 119"/>
          <p:cNvGrpSpPr>
            <a:grpSpLocks/>
          </p:cNvGrpSpPr>
          <p:nvPr/>
        </p:nvGrpSpPr>
        <p:grpSpPr bwMode="auto">
          <a:xfrm>
            <a:off x="0" y="1524000"/>
            <a:ext cx="9144000" cy="1524000"/>
            <a:chOff x="0" y="0"/>
            <a:chExt cx="5760" cy="960"/>
          </a:xfrm>
        </p:grpSpPr>
        <p:grpSp>
          <p:nvGrpSpPr>
            <p:cNvPr id="38008" name="Group 120"/>
            <p:cNvGrpSpPr>
              <a:grpSpLocks/>
            </p:cNvGrpSpPr>
            <p:nvPr/>
          </p:nvGrpSpPr>
          <p:grpSpPr bwMode="auto">
            <a:xfrm>
              <a:off x="0" y="0"/>
              <a:ext cx="5760" cy="480"/>
              <a:chOff x="0" y="0"/>
              <a:chExt cx="5760" cy="480"/>
            </a:xfrm>
          </p:grpSpPr>
          <p:pic>
            <p:nvPicPr>
              <p:cNvPr id="38009"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10"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11"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12"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13"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14"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15"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16"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17"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18"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19"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20"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21"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8022" name="Group 134"/>
            <p:cNvGrpSpPr>
              <a:grpSpLocks/>
            </p:cNvGrpSpPr>
            <p:nvPr/>
          </p:nvGrpSpPr>
          <p:grpSpPr bwMode="auto">
            <a:xfrm>
              <a:off x="0" y="480"/>
              <a:ext cx="5760" cy="480"/>
              <a:chOff x="0" y="0"/>
              <a:chExt cx="5760" cy="480"/>
            </a:xfrm>
          </p:grpSpPr>
          <p:pic>
            <p:nvPicPr>
              <p:cNvPr id="38023"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24"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25"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26"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27"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28"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29"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30"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31"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32"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33"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34"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035"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8036" name="Rectangle 148"/>
          <p:cNvSpPr>
            <a:spLocks noGrp="1" noChangeArrowheads="1"/>
          </p:cNvSpPr>
          <p:nvPr>
            <p:ph type="title"/>
          </p:nvPr>
        </p:nvSpPr>
        <p:spPr>
          <a:xfrm>
            <a:off x="457200" y="0"/>
            <a:ext cx="8229600" cy="1143000"/>
          </a:xfrm>
        </p:spPr>
        <p:txBody>
          <a:bodyPr/>
          <a:lstStyle/>
          <a:p>
            <a:r>
              <a:rPr lang="en-US" altLang="en-US" b="1"/>
              <a:t>Step 7:  Vocabulary</a:t>
            </a:r>
            <a:endParaRPr lang="en-US" altLang="en-US"/>
          </a:p>
        </p:txBody>
      </p:sp>
      <p:pic>
        <p:nvPicPr>
          <p:cNvPr id="38039" name="Picture 151" descr="remember-tie"/>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28800" y="2819400"/>
            <a:ext cx="2157413" cy="4038600"/>
          </a:xfrm>
          <a:prstGeom prst="rect">
            <a:avLst/>
          </a:prstGeom>
          <a:noFill/>
          <a:extLst>
            <a:ext uri="{909E8E84-426E-40DD-AFC4-6F175D3DCCD1}">
              <a14:hiddenFill xmlns:a14="http://schemas.microsoft.com/office/drawing/2010/main">
                <a:solidFill>
                  <a:srgbClr val="FFFFFF"/>
                </a:solidFill>
              </a14:hiddenFill>
            </a:ext>
          </a:extLst>
        </p:spPr>
      </p:pic>
      <p:sp>
        <p:nvSpPr>
          <p:cNvPr id="38040" name="Text Box 152"/>
          <p:cNvSpPr txBox="1">
            <a:spLocks noChangeArrowheads="1"/>
          </p:cNvSpPr>
          <p:nvPr/>
        </p:nvSpPr>
        <p:spPr bwMode="auto">
          <a:xfrm>
            <a:off x="4419600" y="1219200"/>
            <a:ext cx="4038600" cy="2227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800" b="1"/>
              <a:t>Remember:  The more sophisticated vocabulary you use…the higher your score.</a:t>
            </a:r>
          </a:p>
        </p:txBody>
      </p:sp>
      <p:sp>
        <p:nvSpPr>
          <p:cNvPr id="38041" name="Text Box 153"/>
          <p:cNvSpPr txBox="1">
            <a:spLocks noChangeArrowheads="1"/>
          </p:cNvSpPr>
          <p:nvPr/>
        </p:nvSpPr>
        <p:spPr bwMode="auto">
          <a:xfrm>
            <a:off x="5715000" y="3581400"/>
            <a:ext cx="2133600"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b="1"/>
              <a:t>bad</a:t>
            </a:r>
          </a:p>
        </p:txBody>
      </p:sp>
      <p:grpSp>
        <p:nvGrpSpPr>
          <p:cNvPr id="38044" name="Group 156"/>
          <p:cNvGrpSpPr>
            <a:grpSpLocks/>
          </p:cNvGrpSpPr>
          <p:nvPr/>
        </p:nvGrpSpPr>
        <p:grpSpPr bwMode="auto">
          <a:xfrm>
            <a:off x="5181600" y="3429000"/>
            <a:ext cx="2057400" cy="1143000"/>
            <a:chOff x="3312" y="2784"/>
            <a:chExt cx="1296" cy="720"/>
          </a:xfrm>
        </p:grpSpPr>
        <p:sp>
          <p:nvSpPr>
            <p:cNvPr id="38042" name="Line 154"/>
            <p:cNvSpPr>
              <a:spLocks noChangeShapeType="1"/>
            </p:cNvSpPr>
            <p:nvPr/>
          </p:nvSpPr>
          <p:spPr bwMode="auto">
            <a:xfrm>
              <a:off x="3312" y="2832"/>
              <a:ext cx="1296" cy="624"/>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043" name="Line 155"/>
            <p:cNvSpPr>
              <a:spLocks noChangeShapeType="1"/>
            </p:cNvSpPr>
            <p:nvPr/>
          </p:nvSpPr>
          <p:spPr bwMode="auto">
            <a:xfrm flipH="1">
              <a:off x="3312" y="2784"/>
              <a:ext cx="1248" cy="720"/>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
        <p:nvSpPr>
          <p:cNvPr id="38045" name="Rectangle 157"/>
          <p:cNvSpPr>
            <a:spLocks noChangeArrowheads="1"/>
          </p:cNvSpPr>
          <p:nvPr/>
        </p:nvSpPr>
        <p:spPr bwMode="auto">
          <a:xfrm>
            <a:off x="5257800" y="4876800"/>
            <a:ext cx="2187575" cy="701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en-US" altLang="en-US" sz="4000" b="1"/>
              <a:t>dreadful</a:t>
            </a:r>
          </a:p>
        </p:txBody>
      </p:sp>
      <p:grpSp>
        <p:nvGrpSpPr>
          <p:cNvPr id="38048" name="Group 160"/>
          <p:cNvGrpSpPr>
            <a:grpSpLocks/>
          </p:cNvGrpSpPr>
          <p:nvPr/>
        </p:nvGrpSpPr>
        <p:grpSpPr bwMode="auto">
          <a:xfrm>
            <a:off x="5638800" y="4267200"/>
            <a:ext cx="2195513" cy="1371600"/>
            <a:chOff x="3408" y="2976"/>
            <a:chExt cx="1383" cy="864"/>
          </a:xfrm>
        </p:grpSpPr>
        <p:sp>
          <p:nvSpPr>
            <p:cNvPr id="38046" name="Line 158"/>
            <p:cNvSpPr>
              <a:spLocks noChangeShapeType="1"/>
            </p:cNvSpPr>
            <p:nvPr/>
          </p:nvSpPr>
          <p:spPr bwMode="auto">
            <a:xfrm>
              <a:off x="3408" y="3552"/>
              <a:ext cx="336" cy="288"/>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38047" name="Line 159"/>
            <p:cNvSpPr>
              <a:spLocks noChangeShapeType="1"/>
            </p:cNvSpPr>
            <p:nvPr/>
          </p:nvSpPr>
          <p:spPr bwMode="auto">
            <a:xfrm flipV="1">
              <a:off x="3735" y="2976"/>
              <a:ext cx="1056" cy="864"/>
            </a:xfrm>
            <a:prstGeom prst="line">
              <a:avLst/>
            </a:prstGeom>
            <a:noFill/>
            <a:ln w="76200">
              <a:solidFill>
                <a:srgbClr val="CC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8041"/>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23" presetClass="entr" presetSubtype="16" fill="hold" nodeType="clickEffect">
                                  <p:stCondLst>
                                    <p:cond delay="0"/>
                                  </p:stCondLst>
                                  <p:childTnLst>
                                    <p:set>
                                      <p:cBhvr>
                                        <p:cTn id="10" dur="1" fill="hold">
                                          <p:stCondLst>
                                            <p:cond delay="0"/>
                                          </p:stCondLst>
                                        </p:cTn>
                                        <p:tgtEl>
                                          <p:spTgt spid="38044"/>
                                        </p:tgtEl>
                                        <p:attrNameLst>
                                          <p:attrName>style.visibility</p:attrName>
                                        </p:attrNameLst>
                                      </p:cBhvr>
                                      <p:to>
                                        <p:strVal val="visible"/>
                                      </p:to>
                                    </p:set>
                                    <p:anim calcmode="lin" valueType="num">
                                      <p:cBhvr>
                                        <p:cTn id="11" dur="500" fill="hold"/>
                                        <p:tgtEl>
                                          <p:spTgt spid="38044"/>
                                        </p:tgtEl>
                                        <p:attrNameLst>
                                          <p:attrName>ppt_w</p:attrName>
                                        </p:attrNameLst>
                                      </p:cBhvr>
                                      <p:tavLst>
                                        <p:tav tm="0">
                                          <p:val>
                                            <p:fltVal val="0"/>
                                          </p:val>
                                        </p:tav>
                                        <p:tav tm="100000">
                                          <p:val>
                                            <p:strVal val="#ppt_w"/>
                                          </p:val>
                                        </p:tav>
                                      </p:tavLst>
                                    </p:anim>
                                    <p:anim calcmode="lin" valueType="num">
                                      <p:cBhvr>
                                        <p:cTn id="12" dur="500" fill="hold"/>
                                        <p:tgtEl>
                                          <p:spTgt spid="38044"/>
                                        </p:tgtEl>
                                        <p:attrNameLst>
                                          <p:attrName>ppt_h</p:attrName>
                                        </p:attrNameLst>
                                      </p:cBhvr>
                                      <p:tavLst>
                                        <p:tav tm="0">
                                          <p:val>
                                            <p:fltVal val="0"/>
                                          </p:val>
                                        </p:tav>
                                        <p:tav tm="100000">
                                          <p:val>
                                            <p:strVal val="#ppt_h"/>
                                          </p:val>
                                        </p:tav>
                                      </p:tavLst>
                                    </p:anim>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8045"/>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3804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041" grpId="0"/>
      <p:bldP spid="38045"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8914" name="Group 2"/>
          <p:cNvGrpSpPr>
            <a:grpSpLocks/>
          </p:cNvGrpSpPr>
          <p:nvPr/>
        </p:nvGrpSpPr>
        <p:grpSpPr bwMode="auto">
          <a:xfrm>
            <a:off x="0" y="2286000"/>
            <a:ext cx="9144000" cy="1524000"/>
            <a:chOff x="0" y="0"/>
            <a:chExt cx="5760" cy="960"/>
          </a:xfrm>
        </p:grpSpPr>
        <p:grpSp>
          <p:nvGrpSpPr>
            <p:cNvPr id="38915" name="Group 3"/>
            <p:cNvGrpSpPr>
              <a:grpSpLocks/>
            </p:cNvGrpSpPr>
            <p:nvPr/>
          </p:nvGrpSpPr>
          <p:grpSpPr bwMode="auto">
            <a:xfrm>
              <a:off x="0" y="0"/>
              <a:ext cx="5760" cy="480"/>
              <a:chOff x="0" y="0"/>
              <a:chExt cx="5760" cy="480"/>
            </a:xfrm>
          </p:grpSpPr>
          <p:pic>
            <p:nvPicPr>
              <p:cNvPr id="38916"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17"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18"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19"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20"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21"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22"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23"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24"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25"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26"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27"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28"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8929" name="Group 17"/>
            <p:cNvGrpSpPr>
              <a:grpSpLocks/>
            </p:cNvGrpSpPr>
            <p:nvPr/>
          </p:nvGrpSpPr>
          <p:grpSpPr bwMode="auto">
            <a:xfrm>
              <a:off x="0" y="480"/>
              <a:ext cx="5760" cy="480"/>
              <a:chOff x="0" y="0"/>
              <a:chExt cx="5760" cy="480"/>
            </a:xfrm>
          </p:grpSpPr>
          <p:pic>
            <p:nvPicPr>
              <p:cNvPr id="38930"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31"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32"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33"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34"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35"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36"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37"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38"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39"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40"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41"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42"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8943" name="Group 31"/>
          <p:cNvGrpSpPr>
            <a:grpSpLocks/>
          </p:cNvGrpSpPr>
          <p:nvPr/>
        </p:nvGrpSpPr>
        <p:grpSpPr bwMode="auto">
          <a:xfrm>
            <a:off x="0" y="3810000"/>
            <a:ext cx="9144000" cy="3048000"/>
            <a:chOff x="0" y="0"/>
            <a:chExt cx="5760" cy="1920"/>
          </a:xfrm>
        </p:grpSpPr>
        <p:grpSp>
          <p:nvGrpSpPr>
            <p:cNvPr id="38944" name="Group 32"/>
            <p:cNvGrpSpPr>
              <a:grpSpLocks/>
            </p:cNvGrpSpPr>
            <p:nvPr/>
          </p:nvGrpSpPr>
          <p:grpSpPr bwMode="auto">
            <a:xfrm>
              <a:off x="0" y="0"/>
              <a:ext cx="5760" cy="960"/>
              <a:chOff x="0" y="0"/>
              <a:chExt cx="5760" cy="960"/>
            </a:xfrm>
          </p:grpSpPr>
          <p:grpSp>
            <p:nvGrpSpPr>
              <p:cNvPr id="38945" name="Group 33"/>
              <p:cNvGrpSpPr>
                <a:grpSpLocks/>
              </p:cNvGrpSpPr>
              <p:nvPr/>
            </p:nvGrpSpPr>
            <p:grpSpPr bwMode="auto">
              <a:xfrm>
                <a:off x="0" y="0"/>
                <a:ext cx="5760" cy="480"/>
                <a:chOff x="0" y="0"/>
                <a:chExt cx="5760" cy="480"/>
              </a:xfrm>
            </p:grpSpPr>
            <p:pic>
              <p:nvPicPr>
                <p:cNvPr id="38946"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47"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48"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49"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50"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51"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52"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53"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54"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55"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56"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57"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58"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8959" name="Group 47"/>
              <p:cNvGrpSpPr>
                <a:grpSpLocks/>
              </p:cNvGrpSpPr>
              <p:nvPr/>
            </p:nvGrpSpPr>
            <p:grpSpPr bwMode="auto">
              <a:xfrm>
                <a:off x="0" y="480"/>
                <a:ext cx="5760" cy="480"/>
                <a:chOff x="0" y="0"/>
                <a:chExt cx="5760" cy="480"/>
              </a:xfrm>
            </p:grpSpPr>
            <p:pic>
              <p:nvPicPr>
                <p:cNvPr id="38960"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61"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62"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63"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64"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65"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66"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67"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68"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69"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70"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71"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72"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8973" name="Group 61"/>
            <p:cNvGrpSpPr>
              <a:grpSpLocks/>
            </p:cNvGrpSpPr>
            <p:nvPr/>
          </p:nvGrpSpPr>
          <p:grpSpPr bwMode="auto">
            <a:xfrm>
              <a:off x="0" y="960"/>
              <a:ext cx="5760" cy="960"/>
              <a:chOff x="0" y="0"/>
              <a:chExt cx="5760" cy="960"/>
            </a:xfrm>
          </p:grpSpPr>
          <p:grpSp>
            <p:nvGrpSpPr>
              <p:cNvPr id="38974" name="Group 62"/>
              <p:cNvGrpSpPr>
                <a:grpSpLocks/>
              </p:cNvGrpSpPr>
              <p:nvPr/>
            </p:nvGrpSpPr>
            <p:grpSpPr bwMode="auto">
              <a:xfrm>
                <a:off x="0" y="0"/>
                <a:ext cx="5760" cy="480"/>
                <a:chOff x="0" y="0"/>
                <a:chExt cx="5760" cy="480"/>
              </a:xfrm>
            </p:grpSpPr>
            <p:pic>
              <p:nvPicPr>
                <p:cNvPr id="38975"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76"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77"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78"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79"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80"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81"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82"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83"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84"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85"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86"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87"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8988" name="Group 76"/>
              <p:cNvGrpSpPr>
                <a:grpSpLocks/>
              </p:cNvGrpSpPr>
              <p:nvPr/>
            </p:nvGrpSpPr>
            <p:grpSpPr bwMode="auto">
              <a:xfrm>
                <a:off x="0" y="480"/>
                <a:ext cx="5760" cy="480"/>
                <a:chOff x="0" y="0"/>
                <a:chExt cx="5760" cy="480"/>
              </a:xfrm>
            </p:grpSpPr>
            <p:pic>
              <p:nvPicPr>
                <p:cNvPr id="38989"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90"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91"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92"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93"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94"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95"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96"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97"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98"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8999"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00"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01"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39002" name="Group 90"/>
          <p:cNvGrpSpPr>
            <a:grpSpLocks/>
          </p:cNvGrpSpPr>
          <p:nvPr/>
        </p:nvGrpSpPr>
        <p:grpSpPr bwMode="auto">
          <a:xfrm>
            <a:off x="0" y="0"/>
            <a:ext cx="9144000" cy="1524000"/>
            <a:chOff x="0" y="0"/>
            <a:chExt cx="5760" cy="960"/>
          </a:xfrm>
        </p:grpSpPr>
        <p:grpSp>
          <p:nvGrpSpPr>
            <p:cNvPr id="39003" name="Group 91"/>
            <p:cNvGrpSpPr>
              <a:grpSpLocks/>
            </p:cNvGrpSpPr>
            <p:nvPr/>
          </p:nvGrpSpPr>
          <p:grpSpPr bwMode="auto">
            <a:xfrm>
              <a:off x="0" y="0"/>
              <a:ext cx="5760" cy="480"/>
              <a:chOff x="0" y="0"/>
              <a:chExt cx="5760" cy="480"/>
            </a:xfrm>
          </p:grpSpPr>
          <p:pic>
            <p:nvPicPr>
              <p:cNvPr id="39004"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05"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06"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07"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08"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09"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10"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11"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12"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13"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14"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15"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16"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9017" name="Group 105"/>
            <p:cNvGrpSpPr>
              <a:grpSpLocks/>
            </p:cNvGrpSpPr>
            <p:nvPr/>
          </p:nvGrpSpPr>
          <p:grpSpPr bwMode="auto">
            <a:xfrm>
              <a:off x="0" y="480"/>
              <a:ext cx="5760" cy="480"/>
              <a:chOff x="0" y="0"/>
              <a:chExt cx="5760" cy="480"/>
            </a:xfrm>
          </p:grpSpPr>
          <p:pic>
            <p:nvPicPr>
              <p:cNvPr id="39018"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19"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20"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21"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22"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23"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24"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25"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26"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27"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28"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29"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30"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9031" name="Group 119"/>
          <p:cNvGrpSpPr>
            <a:grpSpLocks/>
          </p:cNvGrpSpPr>
          <p:nvPr/>
        </p:nvGrpSpPr>
        <p:grpSpPr bwMode="auto">
          <a:xfrm>
            <a:off x="0" y="1524000"/>
            <a:ext cx="9144000" cy="1524000"/>
            <a:chOff x="0" y="0"/>
            <a:chExt cx="5760" cy="960"/>
          </a:xfrm>
        </p:grpSpPr>
        <p:grpSp>
          <p:nvGrpSpPr>
            <p:cNvPr id="39032" name="Group 120"/>
            <p:cNvGrpSpPr>
              <a:grpSpLocks/>
            </p:cNvGrpSpPr>
            <p:nvPr/>
          </p:nvGrpSpPr>
          <p:grpSpPr bwMode="auto">
            <a:xfrm>
              <a:off x="0" y="0"/>
              <a:ext cx="5760" cy="480"/>
              <a:chOff x="0" y="0"/>
              <a:chExt cx="5760" cy="480"/>
            </a:xfrm>
          </p:grpSpPr>
          <p:pic>
            <p:nvPicPr>
              <p:cNvPr id="39033"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34"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35"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36"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37"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38"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39"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40"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41"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42"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43"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44"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45"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9046" name="Group 134"/>
            <p:cNvGrpSpPr>
              <a:grpSpLocks/>
            </p:cNvGrpSpPr>
            <p:nvPr/>
          </p:nvGrpSpPr>
          <p:grpSpPr bwMode="auto">
            <a:xfrm>
              <a:off x="0" y="480"/>
              <a:ext cx="5760" cy="480"/>
              <a:chOff x="0" y="0"/>
              <a:chExt cx="5760" cy="480"/>
            </a:xfrm>
          </p:grpSpPr>
          <p:pic>
            <p:nvPicPr>
              <p:cNvPr id="39047"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48"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49"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50"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51"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52"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53"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54"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55"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56"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57"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58"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059"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39060" name="Rectangle 148"/>
          <p:cNvSpPr>
            <a:spLocks noGrp="1" noChangeArrowheads="1"/>
          </p:cNvSpPr>
          <p:nvPr>
            <p:ph type="title"/>
          </p:nvPr>
        </p:nvSpPr>
        <p:spPr>
          <a:xfrm>
            <a:off x="457200" y="0"/>
            <a:ext cx="8229600" cy="1143000"/>
          </a:xfrm>
        </p:spPr>
        <p:txBody>
          <a:bodyPr/>
          <a:lstStyle/>
          <a:p>
            <a:r>
              <a:rPr lang="en-US" altLang="en-US" b="1"/>
              <a:t>Step 8:  Visual Expression</a:t>
            </a:r>
            <a:endParaRPr lang="en-US" altLang="en-US"/>
          </a:p>
        </p:txBody>
      </p:sp>
      <p:pic>
        <p:nvPicPr>
          <p:cNvPr id="39061" name="Picture 149" descr="remember-tie"/>
          <p:cNvPicPr>
            <a:picLocks noChangeAspect="1" noChangeArrowheads="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28800" y="2819400"/>
            <a:ext cx="2157413" cy="4038600"/>
          </a:xfrm>
          <a:prstGeom prst="rect">
            <a:avLst/>
          </a:prstGeom>
          <a:noFill/>
          <a:extLst>
            <a:ext uri="{909E8E84-426E-40DD-AFC4-6F175D3DCCD1}">
              <a14:hiddenFill xmlns:a14="http://schemas.microsoft.com/office/drawing/2010/main">
                <a:solidFill>
                  <a:srgbClr val="FFFFFF"/>
                </a:solidFill>
              </a14:hiddenFill>
            </a:ext>
          </a:extLst>
        </p:spPr>
      </p:pic>
      <p:sp>
        <p:nvSpPr>
          <p:cNvPr id="39062" name="Text Box 150"/>
          <p:cNvSpPr txBox="1">
            <a:spLocks noChangeArrowheads="1"/>
          </p:cNvSpPr>
          <p:nvPr/>
        </p:nvSpPr>
        <p:spPr bwMode="auto">
          <a:xfrm>
            <a:off x="3962400" y="990600"/>
            <a:ext cx="4038600" cy="2041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t>Use metaphors and similes to give your essay more visual expression.</a:t>
            </a:r>
          </a:p>
        </p:txBody>
      </p:sp>
      <p:sp>
        <p:nvSpPr>
          <p:cNvPr id="39063" name="Text Box 151"/>
          <p:cNvSpPr txBox="1">
            <a:spLocks noChangeArrowheads="1"/>
          </p:cNvSpPr>
          <p:nvPr/>
        </p:nvSpPr>
        <p:spPr bwMode="auto">
          <a:xfrm>
            <a:off x="4191000" y="3124200"/>
            <a:ext cx="4953000" cy="3444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b="1"/>
              <a:t>At this point the teacher has no control over the class.</a:t>
            </a:r>
          </a:p>
          <a:p>
            <a:pPr>
              <a:spcBef>
                <a:spcPct val="50000"/>
              </a:spcBef>
            </a:pPr>
            <a:endParaRPr lang="en-US" altLang="en-US" sz="4000" b="1"/>
          </a:p>
        </p:txBody>
      </p:sp>
      <p:sp>
        <p:nvSpPr>
          <p:cNvPr id="39068" name="Text Box 156"/>
          <p:cNvSpPr txBox="1">
            <a:spLocks noChangeArrowheads="1"/>
          </p:cNvSpPr>
          <p:nvPr/>
        </p:nvSpPr>
        <p:spPr bwMode="auto">
          <a:xfrm>
            <a:off x="4038600" y="3276600"/>
            <a:ext cx="4953000" cy="421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3600" b="1"/>
              <a:t>At this point the teacher has no more control over the class than a blind race car driver would in a NASCAR race.</a:t>
            </a:r>
          </a:p>
          <a:p>
            <a:endParaRPr lang="en-US" altLang="en-US" sz="5400" b="1"/>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9063"/>
                                        </p:tgtEl>
                                        <p:attrNameLst>
                                          <p:attrName>style.visibility</p:attrName>
                                        </p:attrNameLst>
                                      </p:cBhvr>
                                      <p:to>
                                        <p:strVal val="visible"/>
                                      </p:to>
                                    </p:set>
                                  </p:childTnLst>
                                  <p:subTnLst>
                                    <p:set>
                                      <p:cBhvr override="childStyle">
                                        <p:cTn dur="1" fill="hold" display="0" masterRel="nextClick" afterEffect="1"/>
                                        <p:tgtEl>
                                          <p:spTgt spid="39063"/>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906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063" grpId="0"/>
      <p:bldP spid="39068"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938" name="Group 2"/>
          <p:cNvGrpSpPr>
            <a:grpSpLocks/>
          </p:cNvGrpSpPr>
          <p:nvPr/>
        </p:nvGrpSpPr>
        <p:grpSpPr bwMode="auto">
          <a:xfrm>
            <a:off x="0" y="2286000"/>
            <a:ext cx="9144000" cy="1524000"/>
            <a:chOff x="0" y="0"/>
            <a:chExt cx="5760" cy="960"/>
          </a:xfrm>
        </p:grpSpPr>
        <p:grpSp>
          <p:nvGrpSpPr>
            <p:cNvPr id="39939" name="Group 3"/>
            <p:cNvGrpSpPr>
              <a:grpSpLocks/>
            </p:cNvGrpSpPr>
            <p:nvPr/>
          </p:nvGrpSpPr>
          <p:grpSpPr bwMode="auto">
            <a:xfrm>
              <a:off x="0" y="0"/>
              <a:ext cx="5760" cy="480"/>
              <a:chOff x="0" y="0"/>
              <a:chExt cx="5760" cy="480"/>
            </a:xfrm>
          </p:grpSpPr>
          <p:pic>
            <p:nvPicPr>
              <p:cNvPr id="39940" name="Picture 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41"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42"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43"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44"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45"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46"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47"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48"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49"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50"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51"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52"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9953" name="Group 17"/>
            <p:cNvGrpSpPr>
              <a:grpSpLocks/>
            </p:cNvGrpSpPr>
            <p:nvPr/>
          </p:nvGrpSpPr>
          <p:grpSpPr bwMode="auto">
            <a:xfrm>
              <a:off x="0" y="480"/>
              <a:ext cx="5760" cy="480"/>
              <a:chOff x="0" y="0"/>
              <a:chExt cx="5760" cy="480"/>
            </a:xfrm>
          </p:grpSpPr>
          <p:pic>
            <p:nvPicPr>
              <p:cNvPr id="39954" name="Picture 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55"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56"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57"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58"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59"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60"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61"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62"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63"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64"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65"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66"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9967" name="Group 31"/>
          <p:cNvGrpSpPr>
            <a:grpSpLocks/>
          </p:cNvGrpSpPr>
          <p:nvPr/>
        </p:nvGrpSpPr>
        <p:grpSpPr bwMode="auto">
          <a:xfrm>
            <a:off x="0" y="3810000"/>
            <a:ext cx="9144000" cy="3048000"/>
            <a:chOff x="0" y="0"/>
            <a:chExt cx="5760" cy="1920"/>
          </a:xfrm>
        </p:grpSpPr>
        <p:grpSp>
          <p:nvGrpSpPr>
            <p:cNvPr id="39968" name="Group 32"/>
            <p:cNvGrpSpPr>
              <a:grpSpLocks/>
            </p:cNvGrpSpPr>
            <p:nvPr/>
          </p:nvGrpSpPr>
          <p:grpSpPr bwMode="auto">
            <a:xfrm>
              <a:off x="0" y="0"/>
              <a:ext cx="5760" cy="960"/>
              <a:chOff x="0" y="0"/>
              <a:chExt cx="5760" cy="960"/>
            </a:xfrm>
          </p:grpSpPr>
          <p:grpSp>
            <p:nvGrpSpPr>
              <p:cNvPr id="39969" name="Group 33"/>
              <p:cNvGrpSpPr>
                <a:grpSpLocks/>
              </p:cNvGrpSpPr>
              <p:nvPr/>
            </p:nvGrpSpPr>
            <p:grpSpPr bwMode="auto">
              <a:xfrm>
                <a:off x="0" y="0"/>
                <a:ext cx="5760" cy="480"/>
                <a:chOff x="0" y="0"/>
                <a:chExt cx="5760" cy="480"/>
              </a:xfrm>
            </p:grpSpPr>
            <p:pic>
              <p:nvPicPr>
                <p:cNvPr id="39970"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71"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72"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73"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74"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75"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76"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77"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78"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79"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80"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81"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82"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9983" name="Group 47"/>
              <p:cNvGrpSpPr>
                <a:grpSpLocks/>
              </p:cNvGrpSpPr>
              <p:nvPr/>
            </p:nvGrpSpPr>
            <p:grpSpPr bwMode="auto">
              <a:xfrm>
                <a:off x="0" y="480"/>
                <a:ext cx="5760" cy="480"/>
                <a:chOff x="0" y="0"/>
                <a:chExt cx="5760" cy="480"/>
              </a:xfrm>
            </p:grpSpPr>
            <p:pic>
              <p:nvPicPr>
                <p:cNvPr id="39984"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85"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86"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87"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88"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89"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90"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91"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92"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93"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94"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95"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9996"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9997" name="Group 61"/>
            <p:cNvGrpSpPr>
              <a:grpSpLocks/>
            </p:cNvGrpSpPr>
            <p:nvPr/>
          </p:nvGrpSpPr>
          <p:grpSpPr bwMode="auto">
            <a:xfrm>
              <a:off x="0" y="960"/>
              <a:ext cx="5760" cy="960"/>
              <a:chOff x="0" y="0"/>
              <a:chExt cx="5760" cy="960"/>
            </a:xfrm>
          </p:grpSpPr>
          <p:grpSp>
            <p:nvGrpSpPr>
              <p:cNvPr id="39998" name="Group 62"/>
              <p:cNvGrpSpPr>
                <a:grpSpLocks/>
              </p:cNvGrpSpPr>
              <p:nvPr/>
            </p:nvGrpSpPr>
            <p:grpSpPr bwMode="auto">
              <a:xfrm>
                <a:off x="0" y="0"/>
                <a:ext cx="5760" cy="480"/>
                <a:chOff x="0" y="0"/>
                <a:chExt cx="5760" cy="480"/>
              </a:xfrm>
            </p:grpSpPr>
            <p:pic>
              <p:nvPicPr>
                <p:cNvPr id="39999" name="Picture 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00"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01"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02"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03"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04"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05"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06"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07"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08"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09"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10"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11"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0012" name="Group 76"/>
              <p:cNvGrpSpPr>
                <a:grpSpLocks/>
              </p:cNvGrpSpPr>
              <p:nvPr/>
            </p:nvGrpSpPr>
            <p:grpSpPr bwMode="auto">
              <a:xfrm>
                <a:off x="0" y="480"/>
                <a:ext cx="5760" cy="480"/>
                <a:chOff x="0" y="0"/>
                <a:chExt cx="5760" cy="480"/>
              </a:xfrm>
            </p:grpSpPr>
            <p:pic>
              <p:nvPicPr>
                <p:cNvPr id="40013" name="Picture 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14"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15"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16"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17"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18"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19"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20"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21"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22"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23"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24"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25"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40026" name="Group 90"/>
          <p:cNvGrpSpPr>
            <a:grpSpLocks/>
          </p:cNvGrpSpPr>
          <p:nvPr/>
        </p:nvGrpSpPr>
        <p:grpSpPr bwMode="auto">
          <a:xfrm>
            <a:off x="0" y="0"/>
            <a:ext cx="9144000" cy="1524000"/>
            <a:chOff x="0" y="0"/>
            <a:chExt cx="5760" cy="960"/>
          </a:xfrm>
        </p:grpSpPr>
        <p:grpSp>
          <p:nvGrpSpPr>
            <p:cNvPr id="40027" name="Group 91"/>
            <p:cNvGrpSpPr>
              <a:grpSpLocks/>
            </p:cNvGrpSpPr>
            <p:nvPr/>
          </p:nvGrpSpPr>
          <p:grpSpPr bwMode="auto">
            <a:xfrm>
              <a:off x="0" y="0"/>
              <a:ext cx="5760" cy="480"/>
              <a:chOff x="0" y="0"/>
              <a:chExt cx="5760" cy="480"/>
            </a:xfrm>
          </p:grpSpPr>
          <p:pic>
            <p:nvPicPr>
              <p:cNvPr id="40028" name="Picture 9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29"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30"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31"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32"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33"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34"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35"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36"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37"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38"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39"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40"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0041" name="Group 105"/>
            <p:cNvGrpSpPr>
              <a:grpSpLocks/>
            </p:cNvGrpSpPr>
            <p:nvPr/>
          </p:nvGrpSpPr>
          <p:grpSpPr bwMode="auto">
            <a:xfrm>
              <a:off x="0" y="480"/>
              <a:ext cx="5760" cy="480"/>
              <a:chOff x="0" y="0"/>
              <a:chExt cx="5760" cy="480"/>
            </a:xfrm>
          </p:grpSpPr>
          <p:pic>
            <p:nvPicPr>
              <p:cNvPr id="40042" name="Picture 10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43"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44"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45"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46"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47"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48"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49"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50"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51"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52"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53"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54"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40055" name="Group 119"/>
          <p:cNvGrpSpPr>
            <a:grpSpLocks/>
          </p:cNvGrpSpPr>
          <p:nvPr/>
        </p:nvGrpSpPr>
        <p:grpSpPr bwMode="auto">
          <a:xfrm>
            <a:off x="0" y="1524000"/>
            <a:ext cx="9144000" cy="1524000"/>
            <a:chOff x="0" y="0"/>
            <a:chExt cx="5760" cy="960"/>
          </a:xfrm>
        </p:grpSpPr>
        <p:grpSp>
          <p:nvGrpSpPr>
            <p:cNvPr id="40056" name="Group 120"/>
            <p:cNvGrpSpPr>
              <a:grpSpLocks/>
            </p:cNvGrpSpPr>
            <p:nvPr/>
          </p:nvGrpSpPr>
          <p:grpSpPr bwMode="auto">
            <a:xfrm>
              <a:off x="0" y="0"/>
              <a:ext cx="5760" cy="480"/>
              <a:chOff x="0" y="0"/>
              <a:chExt cx="5760" cy="480"/>
            </a:xfrm>
          </p:grpSpPr>
          <p:pic>
            <p:nvPicPr>
              <p:cNvPr id="40057" name="Picture 1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58" name="Picture 1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59"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60"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61"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62"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63"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64"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65"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66"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67"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68"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69"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40070" name="Group 134"/>
            <p:cNvGrpSpPr>
              <a:grpSpLocks/>
            </p:cNvGrpSpPr>
            <p:nvPr/>
          </p:nvGrpSpPr>
          <p:grpSpPr bwMode="auto">
            <a:xfrm>
              <a:off x="0" y="480"/>
              <a:ext cx="5760" cy="480"/>
              <a:chOff x="0" y="0"/>
              <a:chExt cx="5760" cy="480"/>
            </a:xfrm>
          </p:grpSpPr>
          <p:pic>
            <p:nvPicPr>
              <p:cNvPr id="40071"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72" name="Picture 1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73"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74"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75"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76"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77"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78"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79"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80"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81"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82"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40083"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sp>
        <p:nvSpPr>
          <p:cNvPr id="40084" name="Rectangle 148"/>
          <p:cNvSpPr>
            <a:spLocks noGrp="1" noChangeArrowheads="1"/>
          </p:cNvSpPr>
          <p:nvPr>
            <p:ph type="title"/>
          </p:nvPr>
        </p:nvSpPr>
        <p:spPr>
          <a:xfrm>
            <a:off x="457200" y="-152400"/>
            <a:ext cx="8229600" cy="1143000"/>
          </a:xfrm>
        </p:spPr>
        <p:txBody>
          <a:bodyPr/>
          <a:lstStyle/>
          <a:p>
            <a:r>
              <a:rPr lang="en-US" altLang="en-US" b="1"/>
              <a:t>Step 9:  Reread Your Work</a:t>
            </a:r>
            <a:endParaRPr lang="en-US" altLang="en-US"/>
          </a:p>
        </p:txBody>
      </p:sp>
      <p:sp>
        <p:nvSpPr>
          <p:cNvPr id="40086" name="Text Box 150"/>
          <p:cNvSpPr txBox="1">
            <a:spLocks noChangeArrowheads="1"/>
          </p:cNvSpPr>
          <p:nvPr/>
        </p:nvSpPr>
        <p:spPr bwMode="auto">
          <a:xfrm>
            <a:off x="76200" y="792163"/>
            <a:ext cx="91440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solidFill>
                  <a:srgbClr val="CC0000"/>
                </a:solidFill>
              </a:rPr>
              <a:t>REREAD</a:t>
            </a:r>
            <a:r>
              <a:rPr lang="en-US" altLang="en-US" sz="3200" b="1"/>
              <a:t> your work to make sure you have:</a:t>
            </a:r>
          </a:p>
        </p:txBody>
      </p:sp>
      <p:sp>
        <p:nvSpPr>
          <p:cNvPr id="40089" name="Text Box 153"/>
          <p:cNvSpPr txBox="1">
            <a:spLocks noChangeArrowheads="1"/>
          </p:cNvSpPr>
          <p:nvPr/>
        </p:nvSpPr>
        <p:spPr bwMode="auto">
          <a:xfrm>
            <a:off x="228600" y="1600200"/>
            <a:ext cx="8915400" cy="5221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buFontTx/>
              <a:buBlip>
                <a:blip r:embed="rId3"/>
              </a:buBlip>
            </a:pPr>
            <a:r>
              <a:rPr lang="en-US" altLang="en-US" sz="2800" b="1"/>
              <a:t>Taken a stand and </a:t>
            </a:r>
            <a:r>
              <a:rPr lang="en-US" altLang="en-US" sz="2800" b="1">
                <a:solidFill>
                  <a:srgbClr val="CC0000"/>
                </a:solidFill>
              </a:rPr>
              <a:t>stay on the topic</a:t>
            </a:r>
          </a:p>
          <a:p>
            <a:pPr>
              <a:spcBef>
                <a:spcPct val="50000"/>
              </a:spcBef>
              <a:buFontTx/>
              <a:buBlip>
                <a:blip r:embed="rId3"/>
              </a:buBlip>
            </a:pPr>
            <a:r>
              <a:rPr lang="en-US" altLang="en-US" sz="2800" b="1"/>
              <a:t>Given your </a:t>
            </a:r>
            <a:r>
              <a:rPr lang="en-US" altLang="en-US" sz="2800" b="1">
                <a:solidFill>
                  <a:srgbClr val="CC0000"/>
                </a:solidFill>
              </a:rPr>
              <a:t>reasons</a:t>
            </a:r>
            <a:r>
              <a:rPr lang="en-US" altLang="en-US" sz="2800" b="1"/>
              <a:t> in the introductory paragraph</a:t>
            </a:r>
          </a:p>
          <a:p>
            <a:pPr>
              <a:spcBef>
                <a:spcPct val="50000"/>
              </a:spcBef>
              <a:buFontTx/>
              <a:buBlip>
                <a:blip r:embed="rId3"/>
              </a:buBlip>
            </a:pPr>
            <a:r>
              <a:rPr lang="en-US" altLang="en-US" sz="2800" b="1"/>
              <a:t>Have paragraphs that </a:t>
            </a:r>
            <a:r>
              <a:rPr lang="en-US" altLang="en-US" sz="2800" b="1">
                <a:solidFill>
                  <a:srgbClr val="CC0000"/>
                </a:solidFill>
              </a:rPr>
              <a:t>support each reason</a:t>
            </a:r>
          </a:p>
          <a:p>
            <a:pPr>
              <a:spcBef>
                <a:spcPct val="50000"/>
              </a:spcBef>
              <a:buFontTx/>
              <a:buBlip>
                <a:blip r:embed="rId3"/>
              </a:buBlip>
            </a:pPr>
            <a:r>
              <a:rPr lang="en-US" altLang="en-US" sz="2800" b="1">
                <a:solidFill>
                  <a:srgbClr val="CC0000"/>
                </a:solidFill>
              </a:rPr>
              <a:t>Elaborate</a:t>
            </a:r>
            <a:r>
              <a:rPr lang="en-US" altLang="en-US" sz="2800" b="1"/>
              <a:t> on a reason in each paragraph</a:t>
            </a:r>
          </a:p>
          <a:p>
            <a:pPr>
              <a:spcBef>
                <a:spcPct val="50000"/>
              </a:spcBef>
              <a:buFontTx/>
              <a:buBlip>
                <a:blip r:embed="rId3"/>
              </a:buBlip>
            </a:pPr>
            <a:r>
              <a:rPr lang="en-US" altLang="en-US" sz="2800" b="1"/>
              <a:t>Have a </a:t>
            </a:r>
            <a:r>
              <a:rPr lang="en-US" altLang="en-US" sz="2800" b="1">
                <a:solidFill>
                  <a:srgbClr val="CC0000"/>
                </a:solidFill>
              </a:rPr>
              <a:t>summary paragraph</a:t>
            </a:r>
            <a:r>
              <a:rPr lang="en-US" altLang="en-US" sz="2800" b="1"/>
              <a:t> that restates your reasons</a:t>
            </a:r>
          </a:p>
          <a:p>
            <a:pPr>
              <a:spcBef>
                <a:spcPct val="50000"/>
              </a:spcBef>
              <a:buFontTx/>
              <a:buBlip>
                <a:blip r:embed="rId3"/>
              </a:buBlip>
            </a:pPr>
            <a:r>
              <a:rPr lang="en-US" altLang="en-US" sz="2800" b="1"/>
              <a:t>Begin each paragraph with a </a:t>
            </a:r>
            <a:r>
              <a:rPr lang="en-US" altLang="en-US" sz="2800" b="1">
                <a:solidFill>
                  <a:srgbClr val="CC0000"/>
                </a:solidFill>
              </a:rPr>
              <a:t>transition word</a:t>
            </a:r>
          </a:p>
          <a:p>
            <a:pPr>
              <a:spcBef>
                <a:spcPct val="50000"/>
              </a:spcBef>
              <a:buFontTx/>
              <a:buBlip>
                <a:blip r:embed="rId3"/>
              </a:buBlip>
            </a:pPr>
            <a:r>
              <a:rPr lang="en-US" altLang="en-US" sz="2800" b="1"/>
              <a:t>Include </a:t>
            </a:r>
            <a:r>
              <a:rPr lang="en-US" altLang="en-US" sz="2800" b="1">
                <a:solidFill>
                  <a:srgbClr val="CC0000"/>
                </a:solidFill>
              </a:rPr>
              <a:t>sophisticated vocabulary</a:t>
            </a:r>
            <a:r>
              <a:rPr lang="en-US" altLang="en-US" sz="2800" b="1"/>
              <a:t>:  adjectives, adverbs, similes, and metaphors</a:t>
            </a:r>
          </a:p>
        </p:txBody>
      </p:sp>
      <p:pic>
        <p:nvPicPr>
          <p:cNvPr id="40090" name="Picture 154" descr="pencil"/>
          <p:cNvPicPr>
            <a:picLocks noChangeAspect="1" noChangeArrowheads="1"/>
          </p:cNvPicPr>
          <p:nvPr/>
        </p:nvPicPr>
        <p:blipFill>
          <a:blip r:embed="rId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8305800" y="5867400"/>
            <a:ext cx="695325" cy="838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0089">
                                            <p:txEl>
                                              <p:pRg st="0" end="0"/>
                                            </p:txEl>
                                          </p:spTgt>
                                        </p:tgtEl>
                                        <p:attrNameLst>
                                          <p:attrName>style.visibility</p:attrName>
                                        </p:attrNameLst>
                                      </p:cBhvr>
                                      <p:to>
                                        <p:strVal val="visible"/>
                                      </p:to>
                                    </p:set>
                                    <p:anim calcmode="lin" valueType="num">
                                      <p:cBhvr additive="base">
                                        <p:cTn id="7" dur="500" fill="hold"/>
                                        <p:tgtEl>
                                          <p:spTgt spid="40089">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0089">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0089">
                                            <p:txEl>
                                              <p:pRg st="1" end="1"/>
                                            </p:txEl>
                                          </p:spTgt>
                                        </p:tgtEl>
                                        <p:attrNameLst>
                                          <p:attrName>style.visibility</p:attrName>
                                        </p:attrNameLst>
                                      </p:cBhvr>
                                      <p:to>
                                        <p:strVal val="visible"/>
                                      </p:to>
                                    </p:set>
                                    <p:anim calcmode="lin" valueType="num">
                                      <p:cBhvr additive="base">
                                        <p:cTn id="13" dur="500" fill="hold"/>
                                        <p:tgtEl>
                                          <p:spTgt spid="40089">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0089">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40089">
                                            <p:txEl>
                                              <p:pRg st="2" end="2"/>
                                            </p:txEl>
                                          </p:spTgt>
                                        </p:tgtEl>
                                        <p:attrNameLst>
                                          <p:attrName>style.visibility</p:attrName>
                                        </p:attrNameLst>
                                      </p:cBhvr>
                                      <p:to>
                                        <p:strVal val="visible"/>
                                      </p:to>
                                    </p:set>
                                    <p:anim calcmode="lin" valueType="num">
                                      <p:cBhvr additive="base">
                                        <p:cTn id="19" dur="500" fill="hold"/>
                                        <p:tgtEl>
                                          <p:spTgt spid="40089">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0089">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0089">
                                            <p:txEl>
                                              <p:pRg st="3" end="3"/>
                                            </p:txEl>
                                          </p:spTgt>
                                        </p:tgtEl>
                                        <p:attrNameLst>
                                          <p:attrName>style.visibility</p:attrName>
                                        </p:attrNameLst>
                                      </p:cBhvr>
                                      <p:to>
                                        <p:strVal val="visible"/>
                                      </p:to>
                                    </p:set>
                                    <p:anim calcmode="lin" valueType="num">
                                      <p:cBhvr additive="base">
                                        <p:cTn id="25" dur="500" fill="hold"/>
                                        <p:tgtEl>
                                          <p:spTgt spid="40089">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008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0089">
                                            <p:txEl>
                                              <p:pRg st="4" end="4"/>
                                            </p:txEl>
                                          </p:spTgt>
                                        </p:tgtEl>
                                        <p:attrNameLst>
                                          <p:attrName>style.visibility</p:attrName>
                                        </p:attrNameLst>
                                      </p:cBhvr>
                                      <p:to>
                                        <p:strVal val="visible"/>
                                      </p:to>
                                    </p:set>
                                    <p:anim calcmode="lin" valueType="num">
                                      <p:cBhvr additive="base">
                                        <p:cTn id="31" dur="500" fill="hold"/>
                                        <p:tgtEl>
                                          <p:spTgt spid="40089">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008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40089">
                                            <p:txEl>
                                              <p:pRg st="5" end="5"/>
                                            </p:txEl>
                                          </p:spTgt>
                                        </p:tgtEl>
                                        <p:attrNameLst>
                                          <p:attrName>style.visibility</p:attrName>
                                        </p:attrNameLst>
                                      </p:cBhvr>
                                      <p:to>
                                        <p:strVal val="visible"/>
                                      </p:to>
                                    </p:set>
                                    <p:anim calcmode="lin" valueType="num">
                                      <p:cBhvr additive="base">
                                        <p:cTn id="37" dur="500" fill="hold"/>
                                        <p:tgtEl>
                                          <p:spTgt spid="40089">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008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with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40089">
                                            <p:txEl>
                                              <p:pRg st="6" end="6"/>
                                            </p:txEl>
                                          </p:spTgt>
                                        </p:tgtEl>
                                        <p:attrNameLst>
                                          <p:attrName>style.visibility</p:attrName>
                                        </p:attrNameLst>
                                      </p:cBhvr>
                                      <p:to>
                                        <p:strVal val="visible"/>
                                      </p:to>
                                    </p:set>
                                    <p:anim calcmode="lin" valueType="num">
                                      <p:cBhvr additive="base">
                                        <p:cTn id="43" dur="500" fill="hold"/>
                                        <p:tgtEl>
                                          <p:spTgt spid="40089">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008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089"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66" name="Group 2"/>
          <p:cNvGrpSpPr>
            <a:grpSpLocks/>
          </p:cNvGrpSpPr>
          <p:nvPr/>
        </p:nvGrpSpPr>
        <p:grpSpPr bwMode="auto">
          <a:xfrm>
            <a:off x="0" y="3810000"/>
            <a:ext cx="9144000" cy="3048000"/>
            <a:chOff x="0" y="0"/>
            <a:chExt cx="5760" cy="1920"/>
          </a:xfrm>
        </p:grpSpPr>
        <p:grpSp>
          <p:nvGrpSpPr>
            <p:cNvPr id="11267" name="Group 3"/>
            <p:cNvGrpSpPr>
              <a:grpSpLocks/>
            </p:cNvGrpSpPr>
            <p:nvPr/>
          </p:nvGrpSpPr>
          <p:grpSpPr bwMode="auto">
            <a:xfrm>
              <a:off x="0" y="0"/>
              <a:ext cx="5760" cy="960"/>
              <a:chOff x="0" y="0"/>
              <a:chExt cx="5760" cy="960"/>
            </a:xfrm>
          </p:grpSpPr>
          <p:grpSp>
            <p:nvGrpSpPr>
              <p:cNvPr id="11268" name="Group 4"/>
              <p:cNvGrpSpPr>
                <a:grpSpLocks/>
              </p:cNvGrpSpPr>
              <p:nvPr/>
            </p:nvGrpSpPr>
            <p:grpSpPr bwMode="auto">
              <a:xfrm>
                <a:off x="0" y="0"/>
                <a:ext cx="5760" cy="480"/>
                <a:chOff x="0" y="0"/>
                <a:chExt cx="5760" cy="480"/>
              </a:xfrm>
            </p:grpSpPr>
            <p:pic>
              <p:nvPicPr>
                <p:cNvPr id="11269"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70"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71"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72"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73"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74"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75"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76"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77"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78"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79"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80"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81" name="Picture 1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282" name="Group 18"/>
              <p:cNvGrpSpPr>
                <a:grpSpLocks/>
              </p:cNvGrpSpPr>
              <p:nvPr/>
            </p:nvGrpSpPr>
            <p:grpSpPr bwMode="auto">
              <a:xfrm>
                <a:off x="0" y="480"/>
                <a:ext cx="5760" cy="480"/>
                <a:chOff x="0" y="0"/>
                <a:chExt cx="5760" cy="480"/>
              </a:xfrm>
            </p:grpSpPr>
            <p:pic>
              <p:nvPicPr>
                <p:cNvPr id="11283"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84"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85"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86"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87"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88"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89"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90"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91"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92"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93"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94"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95" name="Picture 31"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1296" name="Group 32"/>
            <p:cNvGrpSpPr>
              <a:grpSpLocks/>
            </p:cNvGrpSpPr>
            <p:nvPr/>
          </p:nvGrpSpPr>
          <p:grpSpPr bwMode="auto">
            <a:xfrm>
              <a:off x="0" y="960"/>
              <a:ext cx="5760" cy="960"/>
              <a:chOff x="0" y="0"/>
              <a:chExt cx="5760" cy="960"/>
            </a:xfrm>
          </p:grpSpPr>
          <p:grpSp>
            <p:nvGrpSpPr>
              <p:cNvPr id="11297" name="Group 33"/>
              <p:cNvGrpSpPr>
                <a:grpSpLocks/>
              </p:cNvGrpSpPr>
              <p:nvPr/>
            </p:nvGrpSpPr>
            <p:grpSpPr bwMode="auto">
              <a:xfrm>
                <a:off x="0" y="0"/>
                <a:ext cx="5760" cy="480"/>
                <a:chOff x="0" y="0"/>
                <a:chExt cx="5760" cy="480"/>
              </a:xfrm>
            </p:grpSpPr>
            <p:pic>
              <p:nvPicPr>
                <p:cNvPr id="11298"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299"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00"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01"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02"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03"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04"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05"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06"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07"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08"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09"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10"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311" name="Group 47"/>
              <p:cNvGrpSpPr>
                <a:grpSpLocks/>
              </p:cNvGrpSpPr>
              <p:nvPr/>
            </p:nvGrpSpPr>
            <p:grpSpPr bwMode="auto">
              <a:xfrm>
                <a:off x="0" y="480"/>
                <a:ext cx="5760" cy="480"/>
                <a:chOff x="0" y="0"/>
                <a:chExt cx="5760" cy="480"/>
              </a:xfrm>
            </p:grpSpPr>
            <p:pic>
              <p:nvPicPr>
                <p:cNvPr id="11312"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13"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14"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15"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16"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17"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18"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19"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20"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21"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22"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23"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24"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1325" name="Group 61"/>
          <p:cNvGrpSpPr>
            <a:grpSpLocks/>
          </p:cNvGrpSpPr>
          <p:nvPr/>
        </p:nvGrpSpPr>
        <p:grpSpPr bwMode="auto">
          <a:xfrm>
            <a:off x="0" y="0"/>
            <a:ext cx="9144000" cy="3048000"/>
            <a:chOff x="0" y="0"/>
            <a:chExt cx="5760" cy="1920"/>
          </a:xfrm>
        </p:grpSpPr>
        <p:grpSp>
          <p:nvGrpSpPr>
            <p:cNvPr id="11326" name="Group 62"/>
            <p:cNvGrpSpPr>
              <a:grpSpLocks/>
            </p:cNvGrpSpPr>
            <p:nvPr/>
          </p:nvGrpSpPr>
          <p:grpSpPr bwMode="auto">
            <a:xfrm>
              <a:off x="0" y="0"/>
              <a:ext cx="5760" cy="960"/>
              <a:chOff x="0" y="0"/>
              <a:chExt cx="5760" cy="960"/>
            </a:xfrm>
          </p:grpSpPr>
          <p:grpSp>
            <p:nvGrpSpPr>
              <p:cNvPr id="11327" name="Group 63"/>
              <p:cNvGrpSpPr>
                <a:grpSpLocks/>
              </p:cNvGrpSpPr>
              <p:nvPr/>
            </p:nvGrpSpPr>
            <p:grpSpPr bwMode="auto">
              <a:xfrm>
                <a:off x="0" y="0"/>
                <a:ext cx="5760" cy="480"/>
                <a:chOff x="0" y="0"/>
                <a:chExt cx="5760" cy="480"/>
              </a:xfrm>
            </p:grpSpPr>
            <p:pic>
              <p:nvPicPr>
                <p:cNvPr id="11328"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29"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30"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31"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32"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33"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34"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35"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36"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37"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38"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39"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40" name="Picture 7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341" name="Group 77"/>
              <p:cNvGrpSpPr>
                <a:grpSpLocks/>
              </p:cNvGrpSpPr>
              <p:nvPr/>
            </p:nvGrpSpPr>
            <p:grpSpPr bwMode="auto">
              <a:xfrm>
                <a:off x="0" y="480"/>
                <a:ext cx="5760" cy="480"/>
                <a:chOff x="0" y="0"/>
                <a:chExt cx="5760" cy="480"/>
              </a:xfrm>
            </p:grpSpPr>
            <p:pic>
              <p:nvPicPr>
                <p:cNvPr id="11342"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43"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44"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45"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46"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47"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48"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49"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50"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51"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52"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53"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54" name="Picture 9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1355" name="Group 91"/>
            <p:cNvGrpSpPr>
              <a:grpSpLocks/>
            </p:cNvGrpSpPr>
            <p:nvPr/>
          </p:nvGrpSpPr>
          <p:grpSpPr bwMode="auto">
            <a:xfrm>
              <a:off x="0" y="960"/>
              <a:ext cx="5760" cy="960"/>
              <a:chOff x="0" y="0"/>
              <a:chExt cx="5760" cy="960"/>
            </a:xfrm>
          </p:grpSpPr>
          <p:grpSp>
            <p:nvGrpSpPr>
              <p:cNvPr id="11356" name="Group 92"/>
              <p:cNvGrpSpPr>
                <a:grpSpLocks/>
              </p:cNvGrpSpPr>
              <p:nvPr/>
            </p:nvGrpSpPr>
            <p:grpSpPr bwMode="auto">
              <a:xfrm>
                <a:off x="0" y="0"/>
                <a:ext cx="5760" cy="480"/>
                <a:chOff x="0" y="0"/>
                <a:chExt cx="5760" cy="480"/>
              </a:xfrm>
            </p:grpSpPr>
            <p:pic>
              <p:nvPicPr>
                <p:cNvPr id="11357"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58"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59"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60"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61"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62"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63"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64"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65"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66"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67"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68"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69" name="Picture 10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370" name="Group 106"/>
              <p:cNvGrpSpPr>
                <a:grpSpLocks/>
              </p:cNvGrpSpPr>
              <p:nvPr/>
            </p:nvGrpSpPr>
            <p:grpSpPr bwMode="auto">
              <a:xfrm>
                <a:off x="0" y="480"/>
                <a:ext cx="5760" cy="480"/>
                <a:chOff x="0" y="0"/>
                <a:chExt cx="5760" cy="480"/>
              </a:xfrm>
            </p:grpSpPr>
            <p:pic>
              <p:nvPicPr>
                <p:cNvPr id="11371"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72"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73"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74"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75"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76"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77"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78"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79"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80"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81"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82"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83" name="Picture 11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1384" name="Group 120"/>
          <p:cNvGrpSpPr>
            <a:grpSpLocks/>
          </p:cNvGrpSpPr>
          <p:nvPr/>
        </p:nvGrpSpPr>
        <p:grpSpPr bwMode="auto">
          <a:xfrm>
            <a:off x="0" y="3048000"/>
            <a:ext cx="9144000" cy="3048000"/>
            <a:chOff x="0" y="0"/>
            <a:chExt cx="5760" cy="1920"/>
          </a:xfrm>
        </p:grpSpPr>
        <p:grpSp>
          <p:nvGrpSpPr>
            <p:cNvPr id="11385" name="Group 121"/>
            <p:cNvGrpSpPr>
              <a:grpSpLocks/>
            </p:cNvGrpSpPr>
            <p:nvPr/>
          </p:nvGrpSpPr>
          <p:grpSpPr bwMode="auto">
            <a:xfrm>
              <a:off x="0" y="0"/>
              <a:ext cx="5760" cy="960"/>
              <a:chOff x="0" y="0"/>
              <a:chExt cx="5760" cy="960"/>
            </a:xfrm>
          </p:grpSpPr>
          <p:grpSp>
            <p:nvGrpSpPr>
              <p:cNvPr id="11386" name="Group 122"/>
              <p:cNvGrpSpPr>
                <a:grpSpLocks/>
              </p:cNvGrpSpPr>
              <p:nvPr/>
            </p:nvGrpSpPr>
            <p:grpSpPr bwMode="auto">
              <a:xfrm>
                <a:off x="0" y="0"/>
                <a:ext cx="5760" cy="480"/>
                <a:chOff x="0" y="0"/>
                <a:chExt cx="5760" cy="480"/>
              </a:xfrm>
            </p:grpSpPr>
            <p:pic>
              <p:nvPicPr>
                <p:cNvPr id="11387"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88"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89"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90"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91"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92"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93"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94"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95"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96"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97"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98" name="Picture 1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399"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400" name="Group 136"/>
              <p:cNvGrpSpPr>
                <a:grpSpLocks/>
              </p:cNvGrpSpPr>
              <p:nvPr/>
            </p:nvGrpSpPr>
            <p:grpSpPr bwMode="auto">
              <a:xfrm>
                <a:off x="0" y="480"/>
                <a:ext cx="5760" cy="480"/>
                <a:chOff x="0" y="0"/>
                <a:chExt cx="5760" cy="480"/>
              </a:xfrm>
            </p:grpSpPr>
            <p:pic>
              <p:nvPicPr>
                <p:cNvPr id="11401"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02"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03"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04"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05"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06"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07"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08"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09"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10"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11"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12" name="Picture 1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13" name="Picture 14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1414" name="Group 150"/>
            <p:cNvGrpSpPr>
              <a:grpSpLocks/>
            </p:cNvGrpSpPr>
            <p:nvPr/>
          </p:nvGrpSpPr>
          <p:grpSpPr bwMode="auto">
            <a:xfrm>
              <a:off x="0" y="960"/>
              <a:ext cx="5760" cy="960"/>
              <a:chOff x="0" y="0"/>
              <a:chExt cx="5760" cy="960"/>
            </a:xfrm>
          </p:grpSpPr>
          <p:grpSp>
            <p:nvGrpSpPr>
              <p:cNvPr id="11415" name="Group 151"/>
              <p:cNvGrpSpPr>
                <a:grpSpLocks/>
              </p:cNvGrpSpPr>
              <p:nvPr/>
            </p:nvGrpSpPr>
            <p:grpSpPr bwMode="auto">
              <a:xfrm>
                <a:off x="0" y="0"/>
                <a:ext cx="5760" cy="480"/>
                <a:chOff x="0" y="0"/>
                <a:chExt cx="5760" cy="480"/>
              </a:xfrm>
            </p:grpSpPr>
            <p:pic>
              <p:nvPicPr>
                <p:cNvPr id="11416" name="Picture 1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17" name="Picture 1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18" name="Picture 1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19" name="Picture 1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20" name="Picture 1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21" name="Picture 1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22" name="Picture 1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23" name="Picture 1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24" name="Picture 16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25" name="Picture 16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26" name="Picture 16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27" name="Picture 1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28" name="Picture 16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1429" name="Group 165"/>
              <p:cNvGrpSpPr>
                <a:grpSpLocks/>
              </p:cNvGrpSpPr>
              <p:nvPr/>
            </p:nvGrpSpPr>
            <p:grpSpPr bwMode="auto">
              <a:xfrm>
                <a:off x="0" y="480"/>
                <a:ext cx="5760" cy="480"/>
                <a:chOff x="0" y="0"/>
                <a:chExt cx="5760" cy="480"/>
              </a:xfrm>
            </p:grpSpPr>
            <p:pic>
              <p:nvPicPr>
                <p:cNvPr id="11430" name="Picture 1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31" name="Picture 1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32" name="Picture 1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33" name="Picture 1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34" name="Picture 1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35" name="Picture 1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36" name="Picture 1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37" name="Picture 1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38" name="Picture 1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39" name="Picture 17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40" name="Picture 17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41" name="Picture 1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1442" name="Picture 17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11443" name="Rectangle 179"/>
          <p:cNvSpPr>
            <a:spLocks noGrp="1" noChangeArrowheads="1"/>
          </p:cNvSpPr>
          <p:nvPr>
            <p:ph type="title"/>
          </p:nvPr>
        </p:nvSpPr>
        <p:spPr>
          <a:xfrm>
            <a:off x="457200" y="0"/>
            <a:ext cx="8229600" cy="1143000"/>
          </a:xfrm>
        </p:spPr>
        <p:txBody>
          <a:bodyPr/>
          <a:lstStyle/>
          <a:p>
            <a:r>
              <a:rPr lang="en-US" altLang="en-US" b="1"/>
              <a:t>Step 2:</a:t>
            </a:r>
            <a:r>
              <a:rPr lang="en-US" altLang="en-US"/>
              <a:t>  Take a stand.</a:t>
            </a:r>
          </a:p>
        </p:txBody>
      </p:sp>
      <p:sp>
        <p:nvSpPr>
          <p:cNvPr id="11444" name="Rectangle 180"/>
          <p:cNvSpPr>
            <a:spLocks noGrp="1" noChangeArrowheads="1"/>
          </p:cNvSpPr>
          <p:nvPr>
            <p:ph type="body" idx="1"/>
          </p:nvPr>
        </p:nvSpPr>
        <p:spPr>
          <a:xfrm>
            <a:off x="0" y="1295400"/>
            <a:ext cx="9144000" cy="5257800"/>
          </a:xfrm>
        </p:spPr>
        <p:txBody>
          <a:bodyPr/>
          <a:lstStyle/>
          <a:p>
            <a:pPr>
              <a:buFontTx/>
              <a:buNone/>
            </a:pPr>
            <a:r>
              <a:rPr lang="en-US" altLang="en-US" sz="3600" b="1" i="1"/>
              <a:t>Think about the reasons you feel the way you do about this type of punishment.  </a:t>
            </a:r>
            <a:endParaRPr lang="en-US" altLang="en-US" sz="3800"/>
          </a:p>
        </p:txBody>
      </p:sp>
      <p:pic>
        <p:nvPicPr>
          <p:cNvPr id="11447" name="Picture 183" descr="thining-ani"/>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200400" y="2514600"/>
            <a:ext cx="2981325" cy="3800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6866" name="Group 2"/>
          <p:cNvGrpSpPr>
            <a:grpSpLocks/>
          </p:cNvGrpSpPr>
          <p:nvPr/>
        </p:nvGrpSpPr>
        <p:grpSpPr bwMode="auto">
          <a:xfrm>
            <a:off x="0" y="3810000"/>
            <a:ext cx="9144000" cy="3048000"/>
            <a:chOff x="0" y="0"/>
            <a:chExt cx="5760" cy="1920"/>
          </a:xfrm>
        </p:grpSpPr>
        <p:grpSp>
          <p:nvGrpSpPr>
            <p:cNvPr id="36867" name="Group 3"/>
            <p:cNvGrpSpPr>
              <a:grpSpLocks/>
            </p:cNvGrpSpPr>
            <p:nvPr/>
          </p:nvGrpSpPr>
          <p:grpSpPr bwMode="auto">
            <a:xfrm>
              <a:off x="0" y="0"/>
              <a:ext cx="5760" cy="960"/>
              <a:chOff x="0" y="0"/>
              <a:chExt cx="5760" cy="960"/>
            </a:xfrm>
          </p:grpSpPr>
          <p:grpSp>
            <p:nvGrpSpPr>
              <p:cNvPr id="36868" name="Group 4"/>
              <p:cNvGrpSpPr>
                <a:grpSpLocks/>
              </p:cNvGrpSpPr>
              <p:nvPr/>
            </p:nvGrpSpPr>
            <p:grpSpPr bwMode="auto">
              <a:xfrm>
                <a:off x="0" y="0"/>
                <a:ext cx="5760" cy="480"/>
                <a:chOff x="0" y="0"/>
                <a:chExt cx="5760" cy="480"/>
              </a:xfrm>
            </p:grpSpPr>
            <p:pic>
              <p:nvPicPr>
                <p:cNvPr id="36869" name="Picture 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70" name="Picture 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71" name="Picture 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72" name="Picture 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73" name="Picture 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74" name="Picture 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75" name="Picture 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76" name="Picture 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77" name="Picture 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78" name="Picture 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79" name="Picture 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80" name="Picture 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81" name="Picture 17"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6882" name="Group 18"/>
              <p:cNvGrpSpPr>
                <a:grpSpLocks/>
              </p:cNvGrpSpPr>
              <p:nvPr/>
            </p:nvGrpSpPr>
            <p:grpSpPr bwMode="auto">
              <a:xfrm>
                <a:off x="0" y="480"/>
                <a:ext cx="5760" cy="480"/>
                <a:chOff x="0" y="0"/>
                <a:chExt cx="5760" cy="480"/>
              </a:xfrm>
            </p:grpSpPr>
            <p:pic>
              <p:nvPicPr>
                <p:cNvPr id="36883" name="Picture 1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84" name="Picture 2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85" name="Picture 2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86" name="Picture 2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87" name="Picture 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88" name="Picture 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89" name="Picture 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90" name="Picture 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91" name="Picture 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92" name="Picture 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93" name="Picture 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94" name="Picture 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95" name="Picture 31"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6896" name="Group 32"/>
            <p:cNvGrpSpPr>
              <a:grpSpLocks/>
            </p:cNvGrpSpPr>
            <p:nvPr/>
          </p:nvGrpSpPr>
          <p:grpSpPr bwMode="auto">
            <a:xfrm>
              <a:off x="0" y="960"/>
              <a:ext cx="5760" cy="960"/>
              <a:chOff x="0" y="0"/>
              <a:chExt cx="5760" cy="960"/>
            </a:xfrm>
          </p:grpSpPr>
          <p:grpSp>
            <p:nvGrpSpPr>
              <p:cNvPr id="36897" name="Group 33"/>
              <p:cNvGrpSpPr>
                <a:grpSpLocks/>
              </p:cNvGrpSpPr>
              <p:nvPr/>
            </p:nvGrpSpPr>
            <p:grpSpPr bwMode="auto">
              <a:xfrm>
                <a:off x="0" y="0"/>
                <a:ext cx="5760" cy="480"/>
                <a:chOff x="0" y="0"/>
                <a:chExt cx="5760" cy="480"/>
              </a:xfrm>
            </p:grpSpPr>
            <p:pic>
              <p:nvPicPr>
                <p:cNvPr id="36898" name="Picture 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899" name="Picture 3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00" name="Picture 3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01" name="Picture 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02" name="Picture 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03" name="Picture 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04" name="Picture 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05" name="Picture 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06" name="Picture 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07" name="Picture 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08" name="Picture 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09" name="Picture 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10" name="Picture 4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6911" name="Group 47"/>
              <p:cNvGrpSpPr>
                <a:grpSpLocks/>
              </p:cNvGrpSpPr>
              <p:nvPr/>
            </p:nvGrpSpPr>
            <p:grpSpPr bwMode="auto">
              <a:xfrm>
                <a:off x="0" y="480"/>
                <a:ext cx="5760" cy="480"/>
                <a:chOff x="0" y="0"/>
                <a:chExt cx="5760" cy="480"/>
              </a:xfrm>
            </p:grpSpPr>
            <p:pic>
              <p:nvPicPr>
                <p:cNvPr id="36912" name="Picture 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13" name="Picture 4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14" name="Picture 5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15" name="Picture 5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16" name="Picture 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17" name="Picture 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18" name="Picture 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19" name="Picture 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20" name="Picture 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21" name="Picture 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22" name="Picture 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23" name="Picture 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24" name="Picture 6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36925" name="Group 61"/>
          <p:cNvGrpSpPr>
            <a:grpSpLocks/>
          </p:cNvGrpSpPr>
          <p:nvPr/>
        </p:nvGrpSpPr>
        <p:grpSpPr bwMode="auto">
          <a:xfrm>
            <a:off x="0" y="0"/>
            <a:ext cx="9144000" cy="3048000"/>
            <a:chOff x="0" y="0"/>
            <a:chExt cx="5760" cy="1920"/>
          </a:xfrm>
        </p:grpSpPr>
        <p:grpSp>
          <p:nvGrpSpPr>
            <p:cNvPr id="36926" name="Group 62"/>
            <p:cNvGrpSpPr>
              <a:grpSpLocks/>
            </p:cNvGrpSpPr>
            <p:nvPr/>
          </p:nvGrpSpPr>
          <p:grpSpPr bwMode="auto">
            <a:xfrm>
              <a:off x="0" y="0"/>
              <a:ext cx="5760" cy="960"/>
              <a:chOff x="0" y="0"/>
              <a:chExt cx="5760" cy="960"/>
            </a:xfrm>
          </p:grpSpPr>
          <p:grpSp>
            <p:nvGrpSpPr>
              <p:cNvPr id="36927" name="Group 63"/>
              <p:cNvGrpSpPr>
                <a:grpSpLocks/>
              </p:cNvGrpSpPr>
              <p:nvPr/>
            </p:nvGrpSpPr>
            <p:grpSpPr bwMode="auto">
              <a:xfrm>
                <a:off x="0" y="0"/>
                <a:ext cx="5760" cy="480"/>
                <a:chOff x="0" y="0"/>
                <a:chExt cx="5760" cy="480"/>
              </a:xfrm>
            </p:grpSpPr>
            <p:pic>
              <p:nvPicPr>
                <p:cNvPr id="36928" name="Picture 6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29" name="Picture 6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30" name="Picture 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31" name="Picture 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32" name="Picture 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33" name="Picture 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34" name="Picture 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35" name="Picture 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36" name="Picture 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37" name="Picture 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38" name="Picture 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39" name="Picture 7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40" name="Picture 76"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6941" name="Group 77"/>
              <p:cNvGrpSpPr>
                <a:grpSpLocks/>
              </p:cNvGrpSpPr>
              <p:nvPr/>
            </p:nvGrpSpPr>
            <p:grpSpPr bwMode="auto">
              <a:xfrm>
                <a:off x="0" y="480"/>
                <a:ext cx="5760" cy="480"/>
                <a:chOff x="0" y="0"/>
                <a:chExt cx="5760" cy="480"/>
              </a:xfrm>
            </p:grpSpPr>
            <p:pic>
              <p:nvPicPr>
                <p:cNvPr id="36942" name="Picture 7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43" name="Picture 7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44" name="Picture 8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45" name="Picture 8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46" name="Picture 8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47" name="Picture 8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48" name="Picture 8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49" name="Picture 8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50" name="Picture 8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51" name="Picture 8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52" name="Picture 8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53" name="Picture 8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54" name="Picture 90"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6955" name="Group 91"/>
            <p:cNvGrpSpPr>
              <a:grpSpLocks/>
            </p:cNvGrpSpPr>
            <p:nvPr/>
          </p:nvGrpSpPr>
          <p:grpSpPr bwMode="auto">
            <a:xfrm>
              <a:off x="0" y="960"/>
              <a:ext cx="5760" cy="960"/>
              <a:chOff x="0" y="0"/>
              <a:chExt cx="5760" cy="960"/>
            </a:xfrm>
          </p:grpSpPr>
          <p:grpSp>
            <p:nvGrpSpPr>
              <p:cNvPr id="36956" name="Group 92"/>
              <p:cNvGrpSpPr>
                <a:grpSpLocks/>
              </p:cNvGrpSpPr>
              <p:nvPr/>
            </p:nvGrpSpPr>
            <p:grpSpPr bwMode="auto">
              <a:xfrm>
                <a:off x="0" y="0"/>
                <a:ext cx="5760" cy="480"/>
                <a:chOff x="0" y="0"/>
                <a:chExt cx="5760" cy="480"/>
              </a:xfrm>
            </p:grpSpPr>
            <p:pic>
              <p:nvPicPr>
                <p:cNvPr id="36957" name="Picture 9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58" name="Picture 9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59" name="Picture 9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60" name="Picture 9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61" name="Picture 9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62" name="Picture 9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63" name="Picture 9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64" name="Picture 10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65" name="Picture 10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66" name="Picture 10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67" name="Picture 10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68" name="Picture 10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69" name="Picture 10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6970" name="Group 106"/>
              <p:cNvGrpSpPr>
                <a:grpSpLocks/>
              </p:cNvGrpSpPr>
              <p:nvPr/>
            </p:nvGrpSpPr>
            <p:grpSpPr bwMode="auto">
              <a:xfrm>
                <a:off x="0" y="480"/>
                <a:ext cx="5760" cy="480"/>
                <a:chOff x="0" y="0"/>
                <a:chExt cx="5760" cy="480"/>
              </a:xfrm>
            </p:grpSpPr>
            <p:pic>
              <p:nvPicPr>
                <p:cNvPr id="36971" name="Picture 10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72" name="Picture 10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73" name="Picture 10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74" name="Picture 11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75" name="Picture 11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76" name="Picture 11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77" name="Picture 11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78" name="Picture 11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79" name="Picture 11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80" name="Picture 11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81" name="Picture 11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82" name="Picture 11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83" name="Picture 11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36984" name="Group 120"/>
          <p:cNvGrpSpPr>
            <a:grpSpLocks/>
          </p:cNvGrpSpPr>
          <p:nvPr/>
        </p:nvGrpSpPr>
        <p:grpSpPr bwMode="auto">
          <a:xfrm>
            <a:off x="0" y="3048000"/>
            <a:ext cx="9144000" cy="3048000"/>
            <a:chOff x="0" y="0"/>
            <a:chExt cx="5760" cy="1920"/>
          </a:xfrm>
        </p:grpSpPr>
        <p:grpSp>
          <p:nvGrpSpPr>
            <p:cNvPr id="36985" name="Group 121"/>
            <p:cNvGrpSpPr>
              <a:grpSpLocks/>
            </p:cNvGrpSpPr>
            <p:nvPr/>
          </p:nvGrpSpPr>
          <p:grpSpPr bwMode="auto">
            <a:xfrm>
              <a:off x="0" y="0"/>
              <a:ext cx="5760" cy="960"/>
              <a:chOff x="0" y="0"/>
              <a:chExt cx="5760" cy="960"/>
            </a:xfrm>
          </p:grpSpPr>
          <p:grpSp>
            <p:nvGrpSpPr>
              <p:cNvPr id="36986" name="Group 122"/>
              <p:cNvGrpSpPr>
                <a:grpSpLocks/>
              </p:cNvGrpSpPr>
              <p:nvPr/>
            </p:nvGrpSpPr>
            <p:grpSpPr bwMode="auto">
              <a:xfrm>
                <a:off x="0" y="0"/>
                <a:ext cx="5760" cy="480"/>
                <a:chOff x="0" y="0"/>
                <a:chExt cx="5760" cy="480"/>
              </a:xfrm>
            </p:grpSpPr>
            <p:pic>
              <p:nvPicPr>
                <p:cNvPr id="36987" name="Picture 12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88" name="Picture 12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89" name="Picture 12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90" name="Picture 12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91" name="Picture 12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92" name="Picture 12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93" name="Picture 12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94" name="Picture 13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95" name="Picture 13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96" name="Picture 13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97" name="Picture 13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98" name="Picture 13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6999" name="Picture 135"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7000" name="Group 136"/>
              <p:cNvGrpSpPr>
                <a:grpSpLocks/>
              </p:cNvGrpSpPr>
              <p:nvPr/>
            </p:nvGrpSpPr>
            <p:grpSpPr bwMode="auto">
              <a:xfrm>
                <a:off x="0" y="480"/>
                <a:ext cx="5760" cy="480"/>
                <a:chOff x="0" y="0"/>
                <a:chExt cx="5760" cy="480"/>
              </a:xfrm>
            </p:grpSpPr>
            <p:pic>
              <p:nvPicPr>
                <p:cNvPr id="37001" name="Picture 13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02" name="Picture 13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03" name="Picture 13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04" name="Picture 14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05" name="Picture 14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06" name="Picture 14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07" name="Picture 14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08" name="Picture 14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09" name="Picture 14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10" name="Picture 14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11" name="Picture 14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12" name="Picture 14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13" name="Picture 149"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37014" name="Group 150"/>
            <p:cNvGrpSpPr>
              <a:grpSpLocks/>
            </p:cNvGrpSpPr>
            <p:nvPr/>
          </p:nvGrpSpPr>
          <p:grpSpPr bwMode="auto">
            <a:xfrm>
              <a:off x="0" y="960"/>
              <a:ext cx="5760" cy="960"/>
              <a:chOff x="0" y="0"/>
              <a:chExt cx="5760" cy="960"/>
            </a:xfrm>
          </p:grpSpPr>
          <p:grpSp>
            <p:nvGrpSpPr>
              <p:cNvPr id="37015" name="Group 151"/>
              <p:cNvGrpSpPr>
                <a:grpSpLocks/>
              </p:cNvGrpSpPr>
              <p:nvPr/>
            </p:nvGrpSpPr>
            <p:grpSpPr bwMode="auto">
              <a:xfrm>
                <a:off x="0" y="0"/>
                <a:ext cx="5760" cy="480"/>
                <a:chOff x="0" y="0"/>
                <a:chExt cx="5760" cy="480"/>
              </a:xfrm>
            </p:grpSpPr>
            <p:pic>
              <p:nvPicPr>
                <p:cNvPr id="37016" name="Picture 15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17" name="Picture 15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18" name="Picture 15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19" name="Picture 15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20" name="Picture 15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21" name="Picture 15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22" name="Picture 15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23" name="Picture 15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24" name="Picture 16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25" name="Picture 16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26" name="Picture 16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27" name="Picture 16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28" name="Picture 164"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37029" name="Group 165"/>
              <p:cNvGrpSpPr>
                <a:grpSpLocks/>
              </p:cNvGrpSpPr>
              <p:nvPr/>
            </p:nvGrpSpPr>
            <p:grpSpPr bwMode="auto">
              <a:xfrm>
                <a:off x="0" y="480"/>
                <a:ext cx="5760" cy="480"/>
                <a:chOff x="0" y="0"/>
                <a:chExt cx="5760" cy="480"/>
              </a:xfrm>
            </p:grpSpPr>
            <p:pic>
              <p:nvPicPr>
                <p:cNvPr id="37030" name="Picture 16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31" name="Picture 16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32" name="Picture 168"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33" name="Picture 169"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34" name="Picture 170"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35" name="Picture 171"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36" name="Picture 172"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37" name="Picture 173"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38" name="Picture 174"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39" name="Picture 175"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40" name="Picture 176"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41" name="Picture 177" descr="paperp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37042" name="Picture 178" descr="paperpink"/>
                <p:cNvPicPr>
                  <a:picLocks noChangeAspect="1" noChangeArrowheads="1"/>
                </p:cNvPicPr>
                <p:nvPr/>
              </p:nvPicPr>
              <p:blipFill>
                <a:blip r:embed="rId2">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37043" name="Rectangle 179"/>
          <p:cNvSpPr>
            <a:spLocks noGrp="1" noChangeArrowheads="1"/>
          </p:cNvSpPr>
          <p:nvPr>
            <p:ph type="title"/>
          </p:nvPr>
        </p:nvSpPr>
        <p:spPr>
          <a:xfrm>
            <a:off x="457200" y="0"/>
            <a:ext cx="8229600" cy="1143000"/>
          </a:xfrm>
        </p:spPr>
        <p:txBody>
          <a:bodyPr/>
          <a:lstStyle/>
          <a:p>
            <a:r>
              <a:rPr lang="en-US" altLang="en-US" sz="4000" b="1"/>
              <a:t>Step 3:</a:t>
            </a:r>
            <a:r>
              <a:rPr lang="en-US" altLang="en-US" sz="4000"/>
              <a:t>  </a:t>
            </a:r>
            <a:r>
              <a:rPr lang="en-US" altLang="en-US" sz="3600"/>
              <a:t>Prepare the graphic organizer.</a:t>
            </a:r>
          </a:p>
        </p:txBody>
      </p:sp>
      <p:sp>
        <p:nvSpPr>
          <p:cNvPr id="37044" name="Rectangle 180"/>
          <p:cNvSpPr>
            <a:spLocks noGrp="1" noChangeArrowheads="1"/>
          </p:cNvSpPr>
          <p:nvPr>
            <p:ph type="body" idx="1"/>
          </p:nvPr>
        </p:nvSpPr>
        <p:spPr>
          <a:xfrm>
            <a:off x="0" y="1295400"/>
            <a:ext cx="3810000" cy="5257800"/>
          </a:xfrm>
        </p:spPr>
        <p:txBody>
          <a:bodyPr/>
          <a:lstStyle/>
          <a:p>
            <a:pPr>
              <a:buFontTx/>
              <a:buNone/>
            </a:pPr>
            <a:r>
              <a:rPr lang="en-US" altLang="en-US" sz="4400" b="1" i="1"/>
              <a:t>Now fold your paper into 4 squares.</a:t>
            </a:r>
            <a:endParaRPr lang="en-US" altLang="en-US" sz="4600"/>
          </a:p>
        </p:txBody>
      </p:sp>
      <p:pic>
        <p:nvPicPr>
          <p:cNvPr id="37045" name="Picture 181" descr="foldingpape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3962400" y="1228725"/>
            <a:ext cx="4762500" cy="53244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2290" name="Group 2"/>
          <p:cNvGrpSpPr>
            <a:grpSpLocks/>
          </p:cNvGrpSpPr>
          <p:nvPr/>
        </p:nvGrpSpPr>
        <p:grpSpPr bwMode="auto">
          <a:xfrm>
            <a:off x="0" y="3810000"/>
            <a:ext cx="9144000" cy="3048000"/>
            <a:chOff x="0" y="0"/>
            <a:chExt cx="5760" cy="1920"/>
          </a:xfrm>
        </p:grpSpPr>
        <p:grpSp>
          <p:nvGrpSpPr>
            <p:cNvPr id="12291" name="Group 3"/>
            <p:cNvGrpSpPr>
              <a:grpSpLocks/>
            </p:cNvGrpSpPr>
            <p:nvPr/>
          </p:nvGrpSpPr>
          <p:grpSpPr bwMode="auto">
            <a:xfrm>
              <a:off x="0" y="0"/>
              <a:ext cx="5760" cy="960"/>
              <a:chOff x="0" y="0"/>
              <a:chExt cx="5760" cy="960"/>
            </a:xfrm>
          </p:grpSpPr>
          <p:grpSp>
            <p:nvGrpSpPr>
              <p:cNvPr id="12292" name="Group 4"/>
              <p:cNvGrpSpPr>
                <a:grpSpLocks/>
              </p:cNvGrpSpPr>
              <p:nvPr/>
            </p:nvGrpSpPr>
            <p:grpSpPr bwMode="auto">
              <a:xfrm>
                <a:off x="0" y="0"/>
                <a:ext cx="5760" cy="480"/>
                <a:chOff x="0" y="0"/>
                <a:chExt cx="5760" cy="480"/>
              </a:xfrm>
            </p:grpSpPr>
            <p:pic>
              <p:nvPicPr>
                <p:cNvPr id="12293"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294"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295"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296"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297"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298"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299"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00"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01"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02"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03"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04"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05"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2306" name="Group 18"/>
              <p:cNvGrpSpPr>
                <a:grpSpLocks/>
              </p:cNvGrpSpPr>
              <p:nvPr/>
            </p:nvGrpSpPr>
            <p:grpSpPr bwMode="auto">
              <a:xfrm>
                <a:off x="0" y="480"/>
                <a:ext cx="5760" cy="480"/>
                <a:chOff x="0" y="0"/>
                <a:chExt cx="5760" cy="480"/>
              </a:xfrm>
            </p:grpSpPr>
            <p:pic>
              <p:nvPicPr>
                <p:cNvPr id="12307"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08"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09"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10"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11"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12"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13"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14"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15"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16"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17"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18"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19"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2320" name="Group 32"/>
            <p:cNvGrpSpPr>
              <a:grpSpLocks/>
            </p:cNvGrpSpPr>
            <p:nvPr/>
          </p:nvGrpSpPr>
          <p:grpSpPr bwMode="auto">
            <a:xfrm>
              <a:off x="0" y="960"/>
              <a:ext cx="5760" cy="960"/>
              <a:chOff x="0" y="0"/>
              <a:chExt cx="5760" cy="960"/>
            </a:xfrm>
          </p:grpSpPr>
          <p:grpSp>
            <p:nvGrpSpPr>
              <p:cNvPr id="12321" name="Group 33"/>
              <p:cNvGrpSpPr>
                <a:grpSpLocks/>
              </p:cNvGrpSpPr>
              <p:nvPr/>
            </p:nvGrpSpPr>
            <p:grpSpPr bwMode="auto">
              <a:xfrm>
                <a:off x="0" y="0"/>
                <a:ext cx="5760" cy="480"/>
                <a:chOff x="0" y="0"/>
                <a:chExt cx="5760" cy="480"/>
              </a:xfrm>
            </p:grpSpPr>
            <p:pic>
              <p:nvPicPr>
                <p:cNvPr id="12322"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23"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24"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25"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26"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27"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28"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29"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30"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31"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32"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33"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34"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2335" name="Group 47"/>
              <p:cNvGrpSpPr>
                <a:grpSpLocks/>
              </p:cNvGrpSpPr>
              <p:nvPr/>
            </p:nvGrpSpPr>
            <p:grpSpPr bwMode="auto">
              <a:xfrm>
                <a:off x="0" y="480"/>
                <a:ext cx="5760" cy="480"/>
                <a:chOff x="0" y="0"/>
                <a:chExt cx="5760" cy="480"/>
              </a:xfrm>
            </p:grpSpPr>
            <p:pic>
              <p:nvPicPr>
                <p:cNvPr id="12336"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37"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38"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39"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40"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41"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42"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43"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44"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45"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46"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47"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48"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2349" name="Group 61"/>
          <p:cNvGrpSpPr>
            <a:grpSpLocks/>
          </p:cNvGrpSpPr>
          <p:nvPr/>
        </p:nvGrpSpPr>
        <p:grpSpPr bwMode="auto">
          <a:xfrm>
            <a:off x="0" y="0"/>
            <a:ext cx="9144000" cy="3048000"/>
            <a:chOff x="0" y="0"/>
            <a:chExt cx="5760" cy="1920"/>
          </a:xfrm>
        </p:grpSpPr>
        <p:grpSp>
          <p:nvGrpSpPr>
            <p:cNvPr id="12350" name="Group 62"/>
            <p:cNvGrpSpPr>
              <a:grpSpLocks/>
            </p:cNvGrpSpPr>
            <p:nvPr/>
          </p:nvGrpSpPr>
          <p:grpSpPr bwMode="auto">
            <a:xfrm>
              <a:off x="0" y="0"/>
              <a:ext cx="5760" cy="960"/>
              <a:chOff x="0" y="0"/>
              <a:chExt cx="5760" cy="960"/>
            </a:xfrm>
          </p:grpSpPr>
          <p:grpSp>
            <p:nvGrpSpPr>
              <p:cNvPr id="12351" name="Group 63"/>
              <p:cNvGrpSpPr>
                <a:grpSpLocks/>
              </p:cNvGrpSpPr>
              <p:nvPr/>
            </p:nvGrpSpPr>
            <p:grpSpPr bwMode="auto">
              <a:xfrm>
                <a:off x="0" y="0"/>
                <a:ext cx="5760" cy="480"/>
                <a:chOff x="0" y="0"/>
                <a:chExt cx="5760" cy="480"/>
              </a:xfrm>
            </p:grpSpPr>
            <p:pic>
              <p:nvPicPr>
                <p:cNvPr id="12352"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53"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54"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55"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56"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57"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58"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59"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60"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61"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62"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63"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64" name="Picture 7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2365" name="Group 77"/>
              <p:cNvGrpSpPr>
                <a:grpSpLocks/>
              </p:cNvGrpSpPr>
              <p:nvPr/>
            </p:nvGrpSpPr>
            <p:grpSpPr bwMode="auto">
              <a:xfrm>
                <a:off x="0" y="480"/>
                <a:ext cx="5760" cy="480"/>
                <a:chOff x="0" y="0"/>
                <a:chExt cx="5760" cy="480"/>
              </a:xfrm>
            </p:grpSpPr>
            <p:pic>
              <p:nvPicPr>
                <p:cNvPr id="12366"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67"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68"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69"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70"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71"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72"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73"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74"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75"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76"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77"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78" name="Picture 9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2379" name="Group 91"/>
            <p:cNvGrpSpPr>
              <a:grpSpLocks/>
            </p:cNvGrpSpPr>
            <p:nvPr/>
          </p:nvGrpSpPr>
          <p:grpSpPr bwMode="auto">
            <a:xfrm>
              <a:off x="0" y="960"/>
              <a:ext cx="5760" cy="960"/>
              <a:chOff x="0" y="0"/>
              <a:chExt cx="5760" cy="960"/>
            </a:xfrm>
          </p:grpSpPr>
          <p:grpSp>
            <p:nvGrpSpPr>
              <p:cNvPr id="12380" name="Group 92"/>
              <p:cNvGrpSpPr>
                <a:grpSpLocks/>
              </p:cNvGrpSpPr>
              <p:nvPr/>
            </p:nvGrpSpPr>
            <p:grpSpPr bwMode="auto">
              <a:xfrm>
                <a:off x="0" y="0"/>
                <a:ext cx="5760" cy="480"/>
                <a:chOff x="0" y="0"/>
                <a:chExt cx="5760" cy="480"/>
              </a:xfrm>
            </p:grpSpPr>
            <p:pic>
              <p:nvPicPr>
                <p:cNvPr id="12381"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82"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83"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84"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85"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86"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87"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88"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89"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90"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91"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92"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93" name="Picture 10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2394" name="Group 106"/>
              <p:cNvGrpSpPr>
                <a:grpSpLocks/>
              </p:cNvGrpSpPr>
              <p:nvPr/>
            </p:nvGrpSpPr>
            <p:grpSpPr bwMode="auto">
              <a:xfrm>
                <a:off x="0" y="480"/>
                <a:ext cx="5760" cy="480"/>
                <a:chOff x="0" y="0"/>
                <a:chExt cx="5760" cy="480"/>
              </a:xfrm>
            </p:grpSpPr>
            <p:pic>
              <p:nvPicPr>
                <p:cNvPr id="12395"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96"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97"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98"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399"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00"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01"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02"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03"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04"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05"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06"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07" name="Picture 11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2408" name="Group 120"/>
          <p:cNvGrpSpPr>
            <a:grpSpLocks/>
          </p:cNvGrpSpPr>
          <p:nvPr/>
        </p:nvGrpSpPr>
        <p:grpSpPr bwMode="auto">
          <a:xfrm>
            <a:off x="0" y="3048000"/>
            <a:ext cx="9144000" cy="3048000"/>
            <a:chOff x="0" y="0"/>
            <a:chExt cx="5760" cy="1920"/>
          </a:xfrm>
        </p:grpSpPr>
        <p:grpSp>
          <p:nvGrpSpPr>
            <p:cNvPr id="12409" name="Group 121"/>
            <p:cNvGrpSpPr>
              <a:grpSpLocks/>
            </p:cNvGrpSpPr>
            <p:nvPr/>
          </p:nvGrpSpPr>
          <p:grpSpPr bwMode="auto">
            <a:xfrm>
              <a:off x="0" y="0"/>
              <a:ext cx="5760" cy="960"/>
              <a:chOff x="0" y="0"/>
              <a:chExt cx="5760" cy="960"/>
            </a:xfrm>
          </p:grpSpPr>
          <p:grpSp>
            <p:nvGrpSpPr>
              <p:cNvPr id="12410" name="Group 122"/>
              <p:cNvGrpSpPr>
                <a:grpSpLocks/>
              </p:cNvGrpSpPr>
              <p:nvPr/>
            </p:nvGrpSpPr>
            <p:grpSpPr bwMode="auto">
              <a:xfrm>
                <a:off x="0" y="0"/>
                <a:ext cx="5760" cy="480"/>
                <a:chOff x="0" y="0"/>
                <a:chExt cx="5760" cy="480"/>
              </a:xfrm>
            </p:grpSpPr>
            <p:pic>
              <p:nvPicPr>
                <p:cNvPr id="12411"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12"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13"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14"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15"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16"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17"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18"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19"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20"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21"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22"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23" name="Picture 13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2424" name="Group 136"/>
              <p:cNvGrpSpPr>
                <a:grpSpLocks/>
              </p:cNvGrpSpPr>
              <p:nvPr/>
            </p:nvGrpSpPr>
            <p:grpSpPr bwMode="auto">
              <a:xfrm>
                <a:off x="0" y="480"/>
                <a:ext cx="5760" cy="480"/>
                <a:chOff x="0" y="0"/>
                <a:chExt cx="5760" cy="480"/>
              </a:xfrm>
            </p:grpSpPr>
            <p:pic>
              <p:nvPicPr>
                <p:cNvPr id="12425"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26"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27"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28"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29"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30"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31"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32"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33"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34"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35"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36"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37" name="Picture 14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2438" name="Group 150"/>
            <p:cNvGrpSpPr>
              <a:grpSpLocks/>
            </p:cNvGrpSpPr>
            <p:nvPr/>
          </p:nvGrpSpPr>
          <p:grpSpPr bwMode="auto">
            <a:xfrm>
              <a:off x="0" y="960"/>
              <a:ext cx="5760" cy="960"/>
              <a:chOff x="0" y="0"/>
              <a:chExt cx="5760" cy="960"/>
            </a:xfrm>
          </p:grpSpPr>
          <p:grpSp>
            <p:nvGrpSpPr>
              <p:cNvPr id="12439" name="Group 151"/>
              <p:cNvGrpSpPr>
                <a:grpSpLocks/>
              </p:cNvGrpSpPr>
              <p:nvPr/>
            </p:nvGrpSpPr>
            <p:grpSpPr bwMode="auto">
              <a:xfrm>
                <a:off x="0" y="0"/>
                <a:ext cx="5760" cy="480"/>
                <a:chOff x="0" y="0"/>
                <a:chExt cx="5760" cy="480"/>
              </a:xfrm>
            </p:grpSpPr>
            <p:pic>
              <p:nvPicPr>
                <p:cNvPr id="12440" name="Picture 1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41" name="Picture 1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42" name="Picture 1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43" name="Picture 1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44" name="Picture 1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45" name="Picture 1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46" name="Picture 1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47" name="Picture 1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48" name="Picture 16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49" name="Picture 16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50" name="Picture 16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51" name="Picture 1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52" name="Picture 16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2453" name="Group 165"/>
              <p:cNvGrpSpPr>
                <a:grpSpLocks/>
              </p:cNvGrpSpPr>
              <p:nvPr/>
            </p:nvGrpSpPr>
            <p:grpSpPr bwMode="auto">
              <a:xfrm>
                <a:off x="0" y="480"/>
                <a:ext cx="5760" cy="480"/>
                <a:chOff x="0" y="0"/>
                <a:chExt cx="5760" cy="480"/>
              </a:xfrm>
            </p:grpSpPr>
            <p:pic>
              <p:nvPicPr>
                <p:cNvPr id="12454" name="Picture 1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55" name="Picture 1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56" name="Picture 1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57" name="Picture 1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58" name="Picture 1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59" name="Picture 1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60" name="Picture 1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61" name="Picture 1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62" name="Picture 1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63" name="Picture 1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64" name="Picture 17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65" name="Picture 1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2466" name="Picture 17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12467" name="Rectangle 179"/>
          <p:cNvSpPr>
            <a:spLocks noGrp="1" noChangeArrowheads="1"/>
          </p:cNvSpPr>
          <p:nvPr>
            <p:ph type="title"/>
          </p:nvPr>
        </p:nvSpPr>
        <p:spPr>
          <a:xfrm>
            <a:off x="457200" y="0"/>
            <a:ext cx="8229600" cy="1143000"/>
          </a:xfrm>
        </p:spPr>
        <p:txBody>
          <a:bodyPr/>
          <a:lstStyle/>
          <a:p>
            <a:r>
              <a:rPr lang="en-US" altLang="en-US" sz="4000" b="1"/>
              <a:t>Step 4:</a:t>
            </a:r>
            <a:r>
              <a:rPr lang="en-US" altLang="en-US" sz="4000"/>
              <a:t>  Complete the graphic organizer.</a:t>
            </a:r>
          </a:p>
        </p:txBody>
      </p:sp>
      <p:sp>
        <p:nvSpPr>
          <p:cNvPr id="12468" name="Rectangle 180"/>
          <p:cNvSpPr>
            <a:spLocks noGrp="1" noChangeArrowheads="1"/>
          </p:cNvSpPr>
          <p:nvPr>
            <p:ph type="body" idx="1"/>
          </p:nvPr>
        </p:nvSpPr>
        <p:spPr>
          <a:xfrm>
            <a:off x="304800" y="1295400"/>
            <a:ext cx="8763000" cy="5257800"/>
          </a:xfrm>
        </p:spPr>
        <p:txBody>
          <a:bodyPr/>
          <a:lstStyle/>
          <a:p>
            <a:pPr>
              <a:buFontTx/>
              <a:buNone/>
            </a:pPr>
            <a:r>
              <a:rPr lang="en-US" altLang="en-US" sz="3600" b="1" i="1"/>
              <a:t>Unfold the paper and draw a box in the center.  In the center box write a sentence to express your feelings.</a:t>
            </a:r>
            <a:endParaRPr lang="en-US" altLang="en-US" sz="3800"/>
          </a:p>
        </p:txBody>
      </p:sp>
      <p:grpSp>
        <p:nvGrpSpPr>
          <p:cNvPr id="12474" name="Group 186"/>
          <p:cNvGrpSpPr>
            <a:grpSpLocks/>
          </p:cNvGrpSpPr>
          <p:nvPr/>
        </p:nvGrpSpPr>
        <p:grpSpPr bwMode="auto">
          <a:xfrm>
            <a:off x="3352800" y="3200400"/>
            <a:ext cx="2825750" cy="3657600"/>
            <a:chOff x="2112" y="2016"/>
            <a:chExt cx="1780" cy="2304"/>
          </a:xfrm>
        </p:grpSpPr>
        <p:graphicFrame>
          <p:nvGraphicFramePr>
            <p:cNvPr id="12470" name="Object 182"/>
            <p:cNvGraphicFramePr>
              <a:graphicFrameLocks noChangeAspect="1"/>
            </p:cNvGraphicFramePr>
            <p:nvPr/>
          </p:nvGraphicFramePr>
          <p:xfrm>
            <a:off x="2112" y="2016"/>
            <a:ext cx="1780" cy="2304"/>
          </p:xfrm>
          <a:graphic>
            <a:graphicData uri="http://schemas.openxmlformats.org/presentationml/2006/ole">
              <mc:AlternateContent xmlns:mc="http://schemas.openxmlformats.org/markup-compatibility/2006">
                <mc:Choice xmlns:v="urn:schemas-microsoft-com:vml" Requires="v">
                  <p:oleObj spid="_x0000_s12479" name="Image" r:id="rId4" imgW="7771429" imgH="10057143" progId="Photoshop.Image.9">
                    <p:embed/>
                  </p:oleObj>
                </mc:Choice>
                <mc:Fallback>
                  <p:oleObj name="Image" r:id="rId4" imgW="7771429" imgH="10057143" progId="Photoshop.Image.9">
                    <p:embed/>
                    <p:pic>
                      <p:nvPicPr>
                        <p:cNvPr id="0" name="Object 18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2" y="2016"/>
                          <a:ext cx="1780" cy="23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471" name="Line 183"/>
            <p:cNvSpPr>
              <a:spLocks noChangeShapeType="1"/>
            </p:cNvSpPr>
            <p:nvPr/>
          </p:nvSpPr>
          <p:spPr bwMode="auto">
            <a:xfrm>
              <a:off x="3024" y="2016"/>
              <a:ext cx="0" cy="23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72" name="Line 184"/>
            <p:cNvSpPr>
              <a:spLocks noChangeShapeType="1"/>
            </p:cNvSpPr>
            <p:nvPr/>
          </p:nvSpPr>
          <p:spPr bwMode="auto">
            <a:xfrm>
              <a:off x="2112" y="3168"/>
              <a:ext cx="1776"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73" name="Rectangle 185"/>
            <p:cNvSpPr>
              <a:spLocks noChangeArrowheads="1"/>
            </p:cNvSpPr>
            <p:nvPr/>
          </p:nvSpPr>
          <p:spPr bwMode="auto">
            <a:xfrm>
              <a:off x="2400" y="3024"/>
              <a:ext cx="1152" cy="336"/>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2475" name="Line 187"/>
          <p:cNvSpPr>
            <a:spLocks noChangeShapeType="1"/>
          </p:cNvSpPr>
          <p:nvPr/>
        </p:nvSpPr>
        <p:spPr bwMode="auto">
          <a:xfrm>
            <a:off x="3276600" y="2971800"/>
            <a:ext cx="1066800" cy="1828800"/>
          </a:xfrm>
          <a:prstGeom prst="line">
            <a:avLst/>
          </a:prstGeom>
          <a:noFill/>
          <a:ln w="762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2476" name="Text Box 188"/>
          <p:cNvSpPr txBox="1">
            <a:spLocks noChangeArrowheads="1"/>
          </p:cNvSpPr>
          <p:nvPr/>
        </p:nvSpPr>
        <p:spPr bwMode="auto">
          <a:xfrm>
            <a:off x="3886200" y="4800600"/>
            <a:ext cx="1752600"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1000"/>
              <a:t>It is unfair to punish the entire class for the misbehavior of one student.</a:t>
            </a:r>
          </a:p>
        </p:txBody>
      </p:sp>
      <p:pic>
        <p:nvPicPr>
          <p:cNvPr id="12478" name="Picture 190" descr="pencil"/>
          <p:cNvPicPr>
            <a:picLocks noChangeAspect="1" noChangeArrowheads="1"/>
          </p:cNvPicPr>
          <p:nvPr/>
        </p:nvPicPr>
        <p:blipFill>
          <a:blip r:embed="rId6">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5562600" y="3429000"/>
            <a:ext cx="1581150" cy="1905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12475"/>
                                        </p:tgtEl>
                                        <p:attrNameLst>
                                          <p:attrName>style.visibility</p:attrName>
                                        </p:attrNameLst>
                                      </p:cBhvr>
                                      <p:to>
                                        <p:strVal val="visible"/>
                                      </p:to>
                                    </p:set>
                                    <p:animEffect transition="in" filter="wipe(up)">
                                      <p:cBhvr>
                                        <p:cTn id="7" dur="500"/>
                                        <p:tgtEl>
                                          <p:spTgt spid="1247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12476"/>
                                        </p:tgtEl>
                                        <p:attrNameLst>
                                          <p:attrName>style.visibility</p:attrName>
                                        </p:attrNameLst>
                                      </p:cBhvr>
                                      <p:to>
                                        <p:strVal val="visible"/>
                                      </p:to>
                                    </p:set>
                                    <p:animEffect transition="in" filter="dissolve">
                                      <p:cBhvr>
                                        <p:cTn id="12" dur="500"/>
                                        <p:tgtEl>
                                          <p:spTgt spid="1247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3" fill="hold" nodeType="clickEffect">
                                  <p:stCondLst>
                                    <p:cond delay="0"/>
                                  </p:stCondLst>
                                  <p:childTnLst>
                                    <p:set>
                                      <p:cBhvr>
                                        <p:cTn id="16" dur="1" fill="hold">
                                          <p:stCondLst>
                                            <p:cond delay="0"/>
                                          </p:stCondLst>
                                        </p:cTn>
                                        <p:tgtEl>
                                          <p:spTgt spid="12478"/>
                                        </p:tgtEl>
                                        <p:attrNameLst>
                                          <p:attrName>style.visibility</p:attrName>
                                        </p:attrNameLst>
                                      </p:cBhvr>
                                      <p:to>
                                        <p:strVal val="visible"/>
                                      </p:to>
                                    </p:set>
                                    <p:anim calcmode="lin" valueType="num">
                                      <p:cBhvr additive="base">
                                        <p:cTn id="17" dur="500" fill="hold"/>
                                        <p:tgtEl>
                                          <p:spTgt spid="12478"/>
                                        </p:tgtEl>
                                        <p:attrNameLst>
                                          <p:attrName>ppt_x</p:attrName>
                                        </p:attrNameLst>
                                      </p:cBhvr>
                                      <p:tavLst>
                                        <p:tav tm="0">
                                          <p:val>
                                            <p:strVal val="1+#ppt_w/2"/>
                                          </p:val>
                                        </p:tav>
                                        <p:tav tm="100000">
                                          <p:val>
                                            <p:strVal val="#ppt_x"/>
                                          </p:val>
                                        </p:tav>
                                      </p:tavLst>
                                    </p:anim>
                                    <p:anim calcmode="lin" valueType="num">
                                      <p:cBhvr additive="base">
                                        <p:cTn id="18" dur="500" fill="hold"/>
                                        <p:tgtEl>
                                          <p:spTgt spid="12478"/>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75" grpId="0" animBg="1"/>
      <p:bldP spid="12476" grpId="0"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3314" name="Group 2"/>
          <p:cNvGrpSpPr>
            <a:grpSpLocks/>
          </p:cNvGrpSpPr>
          <p:nvPr/>
        </p:nvGrpSpPr>
        <p:grpSpPr bwMode="auto">
          <a:xfrm>
            <a:off x="0" y="3810000"/>
            <a:ext cx="9144000" cy="3048000"/>
            <a:chOff x="0" y="0"/>
            <a:chExt cx="5760" cy="1920"/>
          </a:xfrm>
        </p:grpSpPr>
        <p:grpSp>
          <p:nvGrpSpPr>
            <p:cNvPr id="13315" name="Group 3"/>
            <p:cNvGrpSpPr>
              <a:grpSpLocks/>
            </p:cNvGrpSpPr>
            <p:nvPr/>
          </p:nvGrpSpPr>
          <p:grpSpPr bwMode="auto">
            <a:xfrm>
              <a:off x="0" y="0"/>
              <a:ext cx="5760" cy="960"/>
              <a:chOff x="0" y="0"/>
              <a:chExt cx="5760" cy="960"/>
            </a:xfrm>
          </p:grpSpPr>
          <p:grpSp>
            <p:nvGrpSpPr>
              <p:cNvPr id="13316" name="Group 4"/>
              <p:cNvGrpSpPr>
                <a:grpSpLocks/>
              </p:cNvGrpSpPr>
              <p:nvPr/>
            </p:nvGrpSpPr>
            <p:grpSpPr bwMode="auto">
              <a:xfrm>
                <a:off x="0" y="0"/>
                <a:ext cx="5760" cy="480"/>
                <a:chOff x="0" y="0"/>
                <a:chExt cx="5760" cy="480"/>
              </a:xfrm>
            </p:grpSpPr>
            <p:pic>
              <p:nvPicPr>
                <p:cNvPr id="13317"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18"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19"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20"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21"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22"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23"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24"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25"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26"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27"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28"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29"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330" name="Group 18"/>
              <p:cNvGrpSpPr>
                <a:grpSpLocks/>
              </p:cNvGrpSpPr>
              <p:nvPr/>
            </p:nvGrpSpPr>
            <p:grpSpPr bwMode="auto">
              <a:xfrm>
                <a:off x="0" y="480"/>
                <a:ext cx="5760" cy="480"/>
                <a:chOff x="0" y="0"/>
                <a:chExt cx="5760" cy="480"/>
              </a:xfrm>
            </p:grpSpPr>
            <p:pic>
              <p:nvPicPr>
                <p:cNvPr id="13331"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32"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33"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34"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35"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36"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37"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38"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39"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40"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41"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42"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43"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3344" name="Group 32"/>
            <p:cNvGrpSpPr>
              <a:grpSpLocks/>
            </p:cNvGrpSpPr>
            <p:nvPr/>
          </p:nvGrpSpPr>
          <p:grpSpPr bwMode="auto">
            <a:xfrm>
              <a:off x="0" y="960"/>
              <a:ext cx="5760" cy="960"/>
              <a:chOff x="0" y="0"/>
              <a:chExt cx="5760" cy="960"/>
            </a:xfrm>
          </p:grpSpPr>
          <p:grpSp>
            <p:nvGrpSpPr>
              <p:cNvPr id="13345" name="Group 33"/>
              <p:cNvGrpSpPr>
                <a:grpSpLocks/>
              </p:cNvGrpSpPr>
              <p:nvPr/>
            </p:nvGrpSpPr>
            <p:grpSpPr bwMode="auto">
              <a:xfrm>
                <a:off x="0" y="0"/>
                <a:ext cx="5760" cy="480"/>
                <a:chOff x="0" y="0"/>
                <a:chExt cx="5760" cy="480"/>
              </a:xfrm>
            </p:grpSpPr>
            <p:pic>
              <p:nvPicPr>
                <p:cNvPr id="13346"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47"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48"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49"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50"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51"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52"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53"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54"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55"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56"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57"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58"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359" name="Group 47"/>
              <p:cNvGrpSpPr>
                <a:grpSpLocks/>
              </p:cNvGrpSpPr>
              <p:nvPr/>
            </p:nvGrpSpPr>
            <p:grpSpPr bwMode="auto">
              <a:xfrm>
                <a:off x="0" y="480"/>
                <a:ext cx="5760" cy="480"/>
                <a:chOff x="0" y="0"/>
                <a:chExt cx="5760" cy="480"/>
              </a:xfrm>
            </p:grpSpPr>
            <p:pic>
              <p:nvPicPr>
                <p:cNvPr id="13360"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61"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62"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63"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64"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65"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66"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67"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68"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69"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70"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71"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72"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3373" name="Group 61"/>
          <p:cNvGrpSpPr>
            <a:grpSpLocks/>
          </p:cNvGrpSpPr>
          <p:nvPr/>
        </p:nvGrpSpPr>
        <p:grpSpPr bwMode="auto">
          <a:xfrm>
            <a:off x="0" y="0"/>
            <a:ext cx="9144000" cy="3048000"/>
            <a:chOff x="0" y="0"/>
            <a:chExt cx="5760" cy="1920"/>
          </a:xfrm>
        </p:grpSpPr>
        <p:grpSp>
          <p:nvGrpSpPr>
            <p:cNvPr id="13374" name="Group 62"/>
            <p:cNvGrpSpPr>
              <a:grpSpLocks/>
            </p:cNvGrpSpPr>
            <p:nvPr/>
          </p:nvGrpSpPr>
          <p:grpSpPr bwMode="auto">
            <a:xfrm>
              <a:off x="0" y="0"/>
              <a:ext cx="5760" cy="960"/>
              <a:chOff x="0" y="0"/>
              <a:chExt cx="5760" cy="960"/>
            </a:xfrm>
          </p:grpSpPr>
          <p:grpSp>
            <p:nvGrpSpPr>
              <p:cNvPr id="13375" name="Group 63"/>
              <p:cNvGrpSpPr>
                <a:grpSpLocks/>
              </p:cNvGrpSpPr>
              <p:nvPr/>
            </p:nvGrpSpPr>
            <p:grpSpPr bwMode="auto">
              <a:xfrm>
                <a:off x="0" y="0"/>
                <a:ext cx="5760" cy="480"/>
                <a:chOff x="0" y="0"/>
                <a:chExt cx="5760" cy="480"/>
              </a:xfrm>
            </p:grpSpPr>
            <p:pic>
              <p:nvPicPr>
                <p:cNvPr id="13376"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77"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78"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79"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80"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81"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82"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83"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84"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85"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86"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87"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88" name="Picture 7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389" name="Group 77"/>
              <p:cNvGrpSpPr>
                <a:grpSpLocks/>
              </p:cNvGrpSpPr>
              <p:nvPr/>
            </p:nvGrpSpPr>
            <p:grpSpPr bwMode="auto">
              <a:xfrm>
                <a:off x="0" y="480"/>
                <a:ext cx="5760" cy="480"/>
                <a:chOff x="0" y="0"/>
                <a:chExt cx="5760" cy="480"/>
              </a:xfrm>
            </p:grpSpPr>
            <p:pic>
              <p:nvPicPr>
                <p:cNvPr id="13390"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91"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92"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93"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94"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95"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96"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97"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98"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399"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00"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01"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02" name="Picture 9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3403" name="Group 91"/>
            <p:cNvGrpSpPr>
              <a:grpSpLocks/>
            </p:cNvGrpSpPr>
            <p:nvPr/>
          </p:nvGrpSpPr>
          <p:grpSpPr bwMode="auto">
            <a:xfrm>
              <a:off x="0" y="960"/>
              <a:ext cx="5760" cy="960"/>
              <a:chOff x="0" y="0"/>
              <a:chExt cx="5760" cy="960"/>
            </a:xfrm>
          </p:grpSpPr>
          <p:grpSp>
            <p:nvGrpSpPr>
              <p:cNvPr id="13404" name="Group 92"/>
              <p:cNvGrpSpPr>
                <a:grpSpLocks/>
              </p:cNvGrpSpPr>
              <p:nvPr/>
            </p:nvGrpSpPr>
            <p:grpSpPr bwMode="auto">
              <a:xfrm>
                <a:off x="0" y="0"/>
                <a:ext cx="5760" cy="480"/>
                <a:chOff x="0" y="0"/>
                <a:chExt cx="5760" cy="480"/>
              </a:xfrm>
            </p:grpSpPr>
            <p:pic>
              <p:nvPicPr>
                <p:cNvPr id="13405"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06"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07"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08"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09"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10"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11"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12"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13"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14"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15"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16"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17" name="Picture 10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418" name="Group 106"/>
              <p:cNvGrpSpPr>
                <a:grpSpLocks/>
              </p:cNvGrpSpPr>
              <p:nvPr/>
            </p:nvGrpSpPr>
            <p:grpSpPr bwMode="auto">
              <a:xfrm>
                <a:off x="0" y="480"/>
                <a:ext cx="5760" cy="480"/>
                <a:chOff x="0" y="0"/>
                <a:chExt cx="5760" cy="480"/>
              </a:xfrm>
            </p:grpSpPr>
            <p:pic>
              <p:nvPicPr>
                <p:cNvPr id="13419"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20"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21"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22"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23"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24"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25"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26"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27"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28"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29"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30"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31" name="Picture 11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3432" name="Group 120"/>
          <p:cNvGrpSpPr>
            <a:grpSpLocks/>
          </p:cNvGrpSpPr>
          <p:nvPr/>
        </p:nvGrpSpPr>
        <p:grpSpPr bwMode="auto">
          <a:xfrm>
            <a:off x="0" y="3048000"/>
            <a:ext cx="9144000" cy="3048000"/>
            <a:chOff x="0" y="0"/>
            <a:chExt cx="5760" cy="1920"/>
          </a:xfrm>
        </p:grpSpPr>
        <p:grpSp>
          <p:nvGrpSpPr>
            <p:cNvPr id="13433" name="Group 121"/>
            <p:cNvGrpSpPr>
              <a:grpSpLocks/>
            </p:cNvGrpSpPr>
            <p:nvPr/>
          </p:nvGrpSpPr>
          <p:grpSpPr bwMode="auto">
            <a:xfrm>
              <a:off x="0" y="0"/>
              <a:ext cx="5760" cy="960"/>
              <a:chOff x="0" y="0"/>
              <a:chExt cx="5760" cy="960"/>
            </a:xfrm>
          </p:grpSpPr>
          <p:grpSp>
            <p:nvGrpSpPr>
              <p:cNvPr id="13434" name="Group 122"/>
              <p:cNvGrpSpPr>
                <a:grpSpLocks/>
              </p:cNvGrpSpPr>
              <p:nvPr/>
            </p:nvGrpSpPr>
            <p:grpSpPr bwMode="auto">
              <a:xfrm>
                <a:off x="0" y="0"/>
                <a:ext cx="5760" cy="480"/>
                <a:chOff x="0" y="0"/>
                <a:chExt cx="5760" cy="480"/>
              </a:xfrm>
            </p:grpSpPr>
            <p:pic>
              <p:nvPicPr>
                <p:cNvPr id="13435"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36"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37"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38"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39"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40"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41"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42"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43"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44"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45"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46"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47" name="Picture 13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448" name="Group 136"/>
              <p:cNvGrpSpPr>
                <a:grpSpLocks/>
              </p:cNvGrpSpPr>
              <p:nvPr/>
            </p:nvGrpSpPr>
            <p:grpSpPr bwMode="auto">
              <a:xfrm>
                <a:off x="0" y="480"/>
                <a:ext cx="5760" cy="480"/>
                <a:chOff x="0" y="0"/>
                <a:chExt cx="5760" cy="480"/>
              </a:xfrm>
            </p:grpSpPr>
            <p:pic>
              <p:nvPicPr>
                <p:cNvPr id="13449"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50"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51"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52"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53"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54"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55"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56"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57"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58"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59"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60"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61" name="Picture 14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3462" name="Group 150"/>
            <p:cNvGrpSpPr>
              <a:grpSpLocks/>
            </p:cNvGrpSpPr>
            <p:nvPr/>
          </p:nvGrpSpPr>
          <p:grpSpPr bwMode="auto">
            <a:xfrm>
              <a:off x="0" y="960"/>
              <a:ext cx="5760" cy="960"/>
              <a:chOff x="0" y="0"/>
              <a:chExt cx="5760" cy="960"/>
            </a:xfrm>
          </p:grpSpPr>
          <p:grpSp>
            <p:nvGrpSpPr>
              <p:cNvPr id="13463" name="Group 151"/>
              <p:cNvGrpSpPr>
                <a:grpSpLocks/>
              </p:cNvGrpSpPr>
              <p:nvPr/>
            </p:nvGrpSpPr>
            <p:grpSpPr bwMode="auto">
              <a:xfrm>
                <a:off x="0" y="0"/>
                <a:ext cx="5760" cy="480"/>
                <a:chOff x="0" y="0"/>
                <a:chExt cx="5760" cy="480"/>
              </a:xfrm>
            </p:grpSpPr>
            <p:pic>
              <p:nvPicPr>
                <p:cNvPr id="13464" name="Picture 1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65" name="Picture 1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66" name="Picture 1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67" name="Picture 1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68" name="Picture 1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69" name="Picture 1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70" name="Picture 1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71" name="Picture 1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72" name="Picture 16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73" name="Picture 16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74" name="Picture 16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75" name="Picture 1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76" name="Picture 16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3477" name="Group 165"/>
              <p:cNvGrpSpPr>
                <a:grpSpLocks/>
              </p:cNvGrpSpPr>
              <p:nvPr/>
            </p:nvGrpSpPr>
            <p:grpSpPr bwMode="auto">
              <a:xfrm>
                <a:off x="0" y="480"/>
                <a:ext cx="5760" cy="480"/>
                <a:chOff x="0" y="0"/>
                <a:chExt cx="5760" cy="480"/>
              </a:xfrm>
            </p:grpSpPr>
            <p:pic>
              <p:nvPicPr>
                <p:cNvPr id="13478" name="Picture 1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79" name="Picture 1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80" name="Picture 1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81" name="Picture 1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82" name="Picture 1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83" name="Picture 1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84" name="Picture 1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85" name="Picture 1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86" name="Picture 1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87" name="Picture 1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88" name="Picture 17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89" name="Picture 1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3490" name="Picture 17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13491" name="Rectangle 179"/>
          <p:cNvSpPr>
            <a:spLocks noGrp="1" noChangeArrowheads="1"/>
          </p:cNvSpPr>
          <p:nvPr>
            <p:ph type="title"/>
          </p:nvPr>
        </p:nvSpPr>
        <p:spPr>
          <a:xfrm>
            <a:off x="457200" y="0"/>
            <a:ext cx="8229600" cy="1143000"/>
          </a:xfrm>
        </p:spPr>
        <p:txBody>
          <a:bodyPr/>
          <a:lstStyle/>
          <a:p>
            <a:r>
              <a:rPr lang="en-US" altLang="en-US" sz="4000" b="1"/>
              <a:t>Step 3:</a:t>
            </a:r>
            <a:r>
              <a:rPr lang="en-US" altLang="en-US" sz="4000"/>
              <a:t>  Complete the graphic organizer.</a:t>
            </a:r>
          </a:p>
        </p:txBody>
      </p:sp>
      <p:grpSp>
        <p:nvGrpSpPr>
          <p:cNvPr id="13493" name="Group 181"/>
          <p:cNvGrpSpPr>
            <a:grpSpLocks/>
          </p:cNvGrpSpPr>
          <p:nvPr/>
        </p:nvGrpSpPr>
        <p:grpSpPr bwMode="auto">
          <a:xfrm>
            <a:off x="0" y="0"/>
            <a:ext cx="9144000" cy="6858000"/>
            <a:chOff x="2112" y="2016"/>
            <a:chExt cx="1780" cy="2304"/>
          </a:xfrm>
        </p:grpSpPr>
        <p:graphicFrame>
          <p:nvGraphicFramePr>
            <p:cNvPr id="13494" name="Object 182"/>
            <p:cNvGraphicFramePr>
              <a:graphicFrameLocks noChangeAspect="1"/>
            </p:cNvGraphicFramePr>
            <p:nvPr/>
          </p:nvGraphicFramePr>
          <p:xfrm>
            <a:off x="2112" y="2016"/>
            <a:ext cx="1780" cy="2304"/>
          </p:xfrm>
          <a:graphic>
            <a:graphicData uri="http://schemas.openxmlformats.org/presentationml/2006/ole">
              <mc:AlternateContent xmlns:mc="http://schemas.openxmlformats.org/markup-compatibility/2006">
                <mc:Choice xmlns:v="urn:schemas-microsoft-com:vml" Requires="v">
                  <p:oleObj spid="_x0000_s13508" name="Image" r:id="rId4" imgW="7771429" imgH="10057143" progId="Photoshop.Image.9">
                    <p:embed/>
                  </p:oleObj>
                </mc:Choice>
                <mc:Fallback>
                  <p:oleObj name="Image" r:id="rId4" imgW="7771429" imgH="10057143" progId="Photoshop.Image.9">
                    <p:embed/>
                    <p:pic>
                      <p:nvPicPr>
                        <p:cNvPr id="0" name="Object 18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2" y="2016"/>
                          <a:ext cx="1780" cy="23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495" name="Line 183"/>
            <p:cNvSpPr>
              <a:spLocks noChangeShapeType="1"/>
            </p:cNvSpPr>
            <p:nvPr/>
          </p:nvSpPr>
          <p:spPr bwMode="auto">
            <a:xfrm>
              <a:off x="3024" y="2016"/>
              <a:ext cx="0" cy="23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96" name="Line 184"/>
            <p:cNvSpPr>
              <a:spLocks noChangeShapeType="1"/>
            </p:cNvSpPr>
            <p:nvPr/>
          </p:nvSpPr>
          <p:spPr bwMode="auto">
            <a:xfrm>
              <a:off x="2112" y="3168"/>
              <a:ext cx="1776"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497" name="Rectangle 185"/>
            <p:cNvSpPr>
              <a:spLocks noChangeArrowheads="1"/>
            </p:cNvSpPr>
            <p:nvPr/>
          </p:nvSpPr>
          <p:spPr bwMode="auto">
            <a:xfrm>
              <a:off x="2400" y="3024"/>
              <a:ext cx="1152" cy="336"/>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3499" name="Rectangle 187"/>
          <p:cNvSpPr>
            <a:spLocks noGrp="1" noChangeArrowheads="1"/>
          </p:cNvSpPr>
          <p:nvPr>
            <p:ph type="body" idx="1"/>
          </p:nvPr>
        </p:nvSpPr>
        <p:spPr>
          <a:xfrm>
            <a:off x="1676400" y="3048000"/>
            <a:ext cx="5334000" cy="914400"/>
          </a:xfrm>
        </p:spPr>
        <p:txBody>
          <a:bodyPr/>
          <a:lstStyle/>
          <a:p>
            <a:pPr>
              <a:lnSpc>
                <a:spcPct val="80000"/>
              </a:lnSpc>
              <a:buFontTx/>
              <a:buNone/>
            </a:pPr>
            <a:r>
              <a:rPr lang="en-US" altLang="en-US" sz="2400" b="1"/>
              <a:t>   It is unfair to punish the entire class for the misbehavior of one student.</a:t>
            </a:r>
          </a:p>
        </p:txBody>
      </p:sp>
      <p:sp>
        <p:nvSpPr>
          <p:cNvPr id="13500" name="Text Box 188"/>
          <p:cNvSpPr txBox="1">
            <a:spLocks noChangeArrowheads="1"/>
          </p:cNvSpPr>
          <p:nvPr/>
        </p:nvSpPr>
        <p:spPr bwMode="auto">
          <a:xfrm>
            <a:off x="990600" y="0"/>
            <a:ext cx="34290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t>Write one reason you think this is unfair.</a:t>
            </a:r>
          </a:p>
        </p:txBody>
      </p:sp>
      <p:sp>
        <p:nvSpPr>
          <p:cNvPr id="13501" name="Text Box 189"/>
          <p:cNvSpPr txBox="1">
            <a:spLocks noChangeArrowheads="1"/>
          </p:cNvSpPr>
          <p:nvPr/>
        </p:nvSpPr>
        <p:spPr bwMode="auto">
          <a:xfrm>
            <a:off x="4724400" y="0"/>
            <a:ext cx="3429000" cy="3781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b="1">
                <a:solidFill>
                  <a:srgbClr val="800000"/>
                </a:solidFill>
              </a:rPr>
              <a:t>Example:  It encourages misbehavior by more students.</a:t>
            </a:r>
            <a:endParaRPr lang="en-US" altLang="en-US" sz="2800" b="1"/>
          </a:p>
          <a:p>
            <a:pPr>
              <a:spcBef>
                <a:spcPct val="50000"/>
              </a:spcBef>
            </a:pPr>
            <a:endParaRPr lang="en-US" altLang="en-US" sz="2800" b="1"/>
          </a:p>
        </p:txBody>
      </p:sp>
      <p:sp>
        <p:nvSpPr>
          <p:cNvPr id="13502" name="Text Box 190"/>
          <p:cNvSpPr txBox="1">
            <a:spLocks noChangeArrowheads="1"/>
          </p:cNvSpPr>
          <p:nvPr/>
        </p:nvSpPr>
        <p:spPr bwMode="auto">
          <a:xfrm>
            <a:off x="752475" y="3943350"/>
            <a:ext cx="41148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rgbClr val="800000"/>
                </a:solidFill>
              </a:rPr>
              <a:t>Example: It creates angry feelings.</a:t>
            </a:r>
          </a:p>
        </p:txBody>
      </p:sp>
      <p:sp>
        <p:nvSpPr>
          <p:cNvPr id="13503" name="Text Box 191"/>
          <p:cNvSpPr txBox="1">
            <a:spLocks noChangeArrowheads="1"/>
          </p:cNvSpPr>
          <p:nvPr/>
        </p:nvSpPr>
        <p:spPr bwMode="auto">
          <a:xfrm>
            <a:off x="4724400" y="4191000"/>
            <a:ext cx="34290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b="1"/>
              <a:t>Summarize your 3 reasons.</a:t>
            </a:r>
          </a:p>
        </p:txBody>
      </p:sp>
      <p:sp>
        <p:nvSpPr>
          <p:cNvPr id="13504" name="Text Box 192"/>
          <p:cNvSpPr txBox="1">
            <a:spLocks noChangeArrowheads="1"/>
          </p:cNvSpPr>
          <p:nvPr/>
        </p:nvSpPr>
        <p:spPr bwMode="auto">
          <a:xfrm>
            <a:off x="990600" y="0"/>
            <a:ext cx="3429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solidFill>
                  <a:srgbClr val="800000"/>
                </a:solidFill>
              </a:rPr>
              <a:t>Example:  It does not solve the problem.</a:t>
            </a:r>
          </a:p>
        </p:txBody>
      </p:sp>
      <p:sp>
        <p:nvSpPr>
          <p:cNvPr id="13505" name="Text Box 193"/>
          <p:cNvSpPr txBox="1">
            <a:spLocks noChangeArrowheads="1"/>
          </p:cNvSpPr>
          <p:nvPr/>
        </p:nvSpPr>
        <p:spPr bwMode="auto">
          <a:xfrm>
            <a:off x="4800600" y="0"/>
            <a:ext cx="34290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t>Write one reason you think this is unfair.</a:t>
            </a:r>
          </a:p>
        </p:txBody>
      </p:sp>
      <p:sp>
        <p:nvSpPr>
          <p:cNvPr id="13506" name="Text Box 194"/>
          <p:cNvSpPr txBox="1">
            <a:spLocks noChangeArrowheads="1"/>
          </p:cNvSpPr>
          <p:nvPr/>
        </p:nvSpPr>
        <p:spPr bwMode="auto">
          <a:xfrm>
            <a:off x="914400" y="4019550"/>
            <a:ext cx="3429000" cy="2289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t>Write another reason you think this is unfair.</a:t>
            </a:r>
          </a:p>
        </p:txBody>
      </p:sp>
      <p:sp>
        <p:nvSpPr>
          <p:cNvPr id="13507" name="Text Box 195"/>
          <p:cNvSpPr txBox="1">
            <a:spLocks noChangeArrowheads="1"/>
          </p:cNvSpPr>
          <p:nvPr/>
        </p:nvSpPr>
        <p:spPr bwMode="auto">
          <a:xfrm>
            <a:off x="4724400" y="3717925"/>
            <a:ext cx="44196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solidFill>
                  <a:srgbClr val="800000"/>
                </a:solidFill>
              </a:rPr>
              <a:t>It is unfair to punish the entire class for the misbehavior of one student.  This method of classroom control doesn’t solve the problem.  It encourages misbehavior by students who might have been behaving properly.  It also creates feelings of anger toward classmates.</a:t>
            </a:r>
            <a:endParaRPr lang="en-US" altLang="en-US" sz="3200" b="1">
              <a:solidFill>
                <a:srgbClr val="8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500"/>
                                        </p:tgtEl>
                                        <p:attrNameLst>
                                          <p:attrName>style.visibility</p:attrName>
                                        </p:attrNameLst>
                                      </p:cBhvr>
                                      <p:to>
                                        <p:strVal val="visible"/>
                                      </p:to>
                                    </p:set>
                                  </p:childTnLst>
                                  <p:subTnLst>
                                    <p:set>
                                      <p:cBhvr override="childStyle">
                                        <p:cTn dur="1" fill="hold" display="0" masterRel="nextClick" afterEffect="1"/>
                                        <p:tgtEl>
                                          <p:spTgt spid="13500"/>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504"/>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505"/>
                                        </p:tgtEl>
                                        <p:attrNameLst>
                                          <p:attrName>style.visibility</p:attrName>
                                        </p:attrNameLst>
                                      </p:cBhvr>
                                      <p:to>
                                        <p:strVal val="visible"/>
                                      </p:to>
                                    </p:set>
                                  </p:childTnLst>
                                  <p:subTnLst>
                                    <p:set>
                                      <p:cBhvr override="childStyle">
                                        <p:cTn dur="1" fill="hold" display="0" masterRel="nextClick" afterEffect="1"/>
                                        <p:tgtEl>
                                          <p:spTgt spid="13505"/>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501"/>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506"/>
                                        </p:tgtEl>
                                        <p:attrNameLst>
                                          <p:attrName>style.visibility</p:attrName>
                                        </p:attrNameLst>
                                      </p:cBhvr>
                                      <p:to>
                                        <p:strVal val="visible"/>
                                      </p:to>
                                    </p:set>
                                  </p:childTnLst>
                                  <p:subTnLst>
                                    <p:set>
                                      <p:cBhvr override="childStyle">
                                        <p:cTn dur="1" fill="hold" display="0" masterRel="nextClick" afterEffect="1"/>
                                        <p:tgtEl>
                                          <p:spTgt spid="13506"/>
                                        </p:tgtEl>
                                        <p:attrNameLst>
                                          <p:attrName>style.visibility</p:attrName>
                                        </p:attrNameLst>
                                      </p:cBhvr>
                                      <p:to>
                                        <p:strVal val="hidden"/>
                                      </p:to>
                                    </p:set>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502"/>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3503"/>
                                        </p:tgtEl>
                                        <p:attrNameLst>
                                          <p:attrName>style.visibility</p:attrName>
                                        </p:attrNameLst>
                                      </p:cBhvr>
                                      <p:to>
                                        <p:strVal val="visible"/>
                                      </p:to>
                                    </p:set>
                                  </p:childTnLst>
                                  <p:subTnLst>
                                    <p:set>
                                      <p:cBhvr override="childStyle">
                                        <p:cTn dur="1" fill="hold" display="0" masterRel="nextClick" afterEffect="1"/>
                                        <p:tgtEl>
                                          <p:spTgt spid="13503"/>
                                        </p:tgtEl>
                                        <p:attrNameLst>
                                          <p:attrName>style.visibility</p:attrName>
                                        </p:attrNameLst>
                                      </p:cBhvr>
                                      <p:to>
                                        <p:strVal val="hidden"/>
                                      </p:to>
                                    </p:set>
                                  </p:sub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350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00" grpId="0"/>
      <p:bldP spid="13501" grpId="0"/>
      <p:bldP spid="13502" grpId="0"/>
      <p:bldP spid="13503" grpId="0"/>
      <p:bldP spid="13504" grpId="0"/>
      <p:bldP spid="13505" grpId="0"/>
      <p:bldP spid="13506" grpId="0"/>
      <p:bldP spid="1350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4338" name="Group 2"/>
          <p:cNvGrpSpPr>
            <a:grpSpLocks/>
          </p:cNvGrpSpPr>
          <p:nvPr/>
        </p:nvGrpSpPr>
        <p:grpSpPr bwMode="auto">
          <a:xfrm>
            <a:off x="0" y="3810000"/>
            <a:ext cx="9144000" cy="3048000"/>
            <a:chOff x="0" y="0"/>
            <a:chExt cx="5760" cy="1920"/>
          </a:xfrm>
        </p:grpSpPr>
        <p:grpSp>
          <p:nvGrpSpPr>
            <p:cNvPr id="14339" name="Group 3"/>
            <p:cNvGrpSpPr>
              <a:grpSpLocks/>
            </p:cNvGrpSpPr>
            <p:nvPr/>
          </p:nvGrpSpPr>
          <p:grpSpPr bwMode="auto">
            <a:xfrm>
              <a:off x="0" y="0"/>
              <a:ext cx="5760" cy="960"/>
              <a:chOff x="0" y="0"/>
              <a:chExt cx="5760" cy="960"/>
            </a:xfrm>
          </p:grpSpPr>
          <p:grpSp>
            <p:nvGrpSpPr>
              <p:cNvPr id="14340" name="Group 4"/>
              <p:cNvGrpSpPr>
                <a:grpSpLocks/>
              </p:cNvGrpSpPr>
              <p:nvPr/>
            </p:nvGrpSpPr>
            <p:grpSpPr bwMode="auto">
              <a:xfrm>
                <a:off x="0" y="0"/>
                <a:ext cx="5760" cy="480"/>
                <a:chOff x="0" y="0"/>
                <a:chExt cx="5760" cy="480"/>
              </a:xfrm>
            </p:grpSpPr>
            <p:pic>
              <p:nvPicPr>
                <p:cNvPr id="14341"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42"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43"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44"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45"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46"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47"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48"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49"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50"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51"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52"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53"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354" name="Group 18"/>
              <p:cNvGrpSpPr>
                <a:grpSpLocks/>
              </p:cNvGrpSpPr>
              <p:nvPr/>
            </p:nvGrpSpPr>
            <p:grpSpPr bwMode="auto">
              <a:xfrm>
                <a:off x="0" y="480"/>
                <a:ext cx="5760" cy="480"/>
                <a:chOff x="0" y="0"/>
                <a:chExt cx="5760" cy="480"/>
              </a:xfrm>
            </p:grpSpPr>
            <p:pic>
              <p:nvPicPr>
                <p:cNvPr id="14355"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56"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57"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58"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59"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60"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61"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62"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63"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64"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65"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66"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67"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4368" name="Group 32"/>
            <p:cNvGrpSpPr>
              <a:grpSpLocks/>
            </p:cNvGrpSpPr>
            <p:nvPr/>
          </p:nvGrpSpPr>
          <p:grpSpPr bwMode="auto">
            <a:xfrm>
              <a:off x="0" y="960"/>
              <a:ext cx="5760" cy="960"/>
              <a:chOff x="0" y="0"/>
              <a:chExt cx="5760" cy="960"/>
            </a:xfrm>
          </p:grpSpPr>
          <p:grpSp>
            <p:nvGrpSpPr>
              <p:cNvPr id="14369" name="Group 33"/>
              <p:cNvGrpSpPr>
                <a:grpSpLocks/>
              </p:cNvGrpSpPr>
              <p:nvPr/>
            </p:nvGrpSpPr>
            <p:grpSpPr bwMode="auto">
              <a:xfrm>
                <a:off x="0" y="0"/>
                <a:ext cx="5760" cy="480"/>
                <a:chOff x="0" y="0"/>
                <a:chExt cx="5760" cy="480"/>
              </a:xfrm>
            </p:grpSpPr>
            <p:pic>
              <p:nvPicPr>
                <p:cNvPr id="14370"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71"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72"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73"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74"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75"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76"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77"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78"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79"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80"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81"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82"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383" name="Group 47"/>
              <p:cNvGrpSpPr>
                <a:grpSpLocks/>
              </p:cNvGrpSpPr>
              <p:nvPr/>
            </p:nvGrpSpPr>
            <p:grpSpPr bwMode="auto">
              <a:xfrm>
                <a:off x="0" y="480"/>
                <a:ext cx="5760" cy="480"/>
                <a:chOff x="0" y="0"/>
                <a:chExt cx="5760" cy="480"/>
              </a:xfrm>
            </p:grpSpPr>
            <p:pic>
              <p:nvPicPr>
                <p:cNvPr id="14384"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85"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86"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87"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88"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89"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90"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91"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92"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93"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94"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95"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396"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4397" name="Group 61"/>
          <p:cNvGrpSpPr>
            <a:grpSpLocks/>
          </p:cNvGrpSpPr>
          <p:nvPr/>
        </p:nvGrpSpPr>
        <p:grpSpPr bwMode="auto">
          <a:xfrm>
            <a:off x="0" y="0"/>
            <a:ext cx="9144000" cy="3048000"/>
            <a:chOff x="0" y="0"/>
            <a:chExt cx="5760" cy="1920"/>
          </a:xfrm>
        </p:grpSpPr>
        <p:grpSp>
          <p:nvGrpSpPr>
            <p:cNvPr id="14398" name="Group 62"/>
            <p:cNvGrpSpPr>
              <a:grpSpLocks/>
            </p:cNvGrpSpPr>
            <p:nvPr/>
          </p:nvGrpSpPr>
          <p:grpSpPr bwMode="auto">
            <a:xfrm>
              <a:off x="0" y="0"/>
              <a:ext cx="5760" cy="960"/>
              <a:chOff x="0" y="0"/>
              <a:chExt cx="5760" cy="960"/>
            </a:xfrm>
          </p:grpSpPr>
          <p:grpSp>
            <p:nvGrpSpPr>
              <p:cNvPr id="14399" name="Group 63"/>
              <p:cNvGrpSpPr>
                <a:grpSpLocks/>
              </p:cNvGrpSpPr>
              <p:nvPr/>
            </p:nvGrpSpPr>
            <p:grpSpPr bwMode="auto">
              <a:xfrm>
                <a:off x="0" y="0"/>
                <a:ext cx="5760" cy="480"/>
                <a:chOff x="0" y="0"/>
                <a:chExt cx="5760" cy="480"/>
              </a:xfrm>
            </p:grpSpPr>
            <p:pic>
              <p:nvPicPr>
                <p:cNvPr id="14400"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01"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02"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03"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04"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05"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06"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07"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08"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09"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10"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11"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12" name="Picture 7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413" name="Group 77"/>
              <p:cNvGrpSpPr>
                <a:grpSpLocks/>
              </p:cNvGrpSpPr>
              <p:nvPr/>
            </p:nvGrpSpPr>
            <p:grpSpPr bwMode="auto">
              <a:xfrm>
                <a:off x="0" y="480"/>
                <a:ext cx="5760" cy="480"/>
                <a:chOff x="0" y="0"/>
                <a:chExt cx="5760" cy="480"/>
              </a:xfrm>
            </p:grpSpPr>
            <p:pic>
              <p:nvPicPr>
                <p:cNvPr id="14414"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15"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16"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17"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18"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19"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20"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21"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22"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23"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24"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25"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26" name="Picture 9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4427" name="Group 91"/>
            <p:cNvGrpSpPr>
              <a:grpSpLocks/>
            </p:cNvGrpSpPr>
            <p:nvPr/>
          </p:nvGrpSpPr>
          <p:grpSpPr bwMode="auto">
            <a:xfrm>
              <a:off x="0" y="960"/>
              <a:ext cx="5760" cy="960"/>
              <a:chOff x="0" y="0"/>
              <a:chExt cx="5760" cy="960"/>
            </a:xfrm>
          </p:grpSpPr>
          <p:grpSp>
            <p:nvGrpSpPr>
              <p:cNvPr id="14428" name="Group 92"/>
              <p:cNvGrpSpPr>
                <a:grpSpLocks/>
              </p:cNvGrpSpPr>
              <p:nvPr/>
            </p:nvGrpSpPr>
            <p:grpSpPr bwMode="auto">
              <a:xfrm>
                <a:off x="0" y="0"/>
                <a:ext cx="5760" cy="480"/>
                <a:chOff x="0" y="0"/>
                <a:chExt cx="5760" cy="480"/>
              </a:xfrm>
            </p:grpSpPr>
            <p:pic>
              <p:nvPicPr>
                <p:cNvPr id="14429"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30"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31"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32"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33"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34"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35"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36"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37"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38"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39"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40"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41" name="Picture 10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442" name="Group 106"/>
              <p:cNvGrpSpPr>
                <a:grpSpLocks/>
              </p:cNvGrpSpPr>
              <p:nvPr/>
            </p:nvGrpSpPr>
            <p:grpSpPr bwMode="auto">
              <a:xfrm>
                <a:off x="0" y="480"/>
                <a:ext cx="5760" cy="480"/>
                <a:chOff x="0" y="0"/>
                <a:chExt cx="5760" cy="480"/>
              </a:xfrm>
            </p:grpSpPr>
            <p:pic>
              <p:nvPicPr>
                <p:cNvPr id="14443"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44"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45"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46"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47"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48"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49"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50"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51"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52"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53"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54"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55" name="Picture 11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4456" name="Group 120"/>
          <p:cNvGrpSpPr>
            <a:grpSpLocks/>
          </p:cNvGrpSpPr>
          <p:nvPr/>
        </p:nvGrpSpPr>
        <p:grpSpPr bwMode="auto">
          <a:xfrm>
            <a:off x="0" y="3048000"/>
            <a:ext cx="9144000" cy="3048000"/>
            <a:chOff x="0" y="0"/>
            <a:chExt cx="5760" cy="1920"/>
          </a:xfrm>
        </p:grpSpPr>
        <p:grpSp>
          <p:nvGrpSpPr>
            <p:cNvPr id="14457" name="Group 121"/>
            <p:cNvGrpSpPr>
              <a:grpSpLocks/>
            </p:cNvGrpSpPr>
            <p:nvPr/>
          </p:nvGrpSpPr>
          <p:grpSpPr bwMode="auto">
            <a:xfrm>
              <a:off x="0" y="0"/>
              <a:ext cx="5760" cy="960"/>
              <a:chOff x="0" y="0"/>
              <a:chExt cx="5760" cy="960"/>
            </a:xfrm>
          </p:grpSpPr>
          <p:grpSp>
            <p:nvGrpSpPr>
              <p:cNvPr id="14458" name="Group 122"/>
              <p:cNvGrpSpPr>
                <a:grpSpLocks/>
              </p:cNvGrpSpPr>
              <p:nvPr/>
            </p:nvGrpSpPr>
            <p:grpSpPr bwMode="auto">
              <a:xfrm>
                <a:off x="0" y="0"/>
                <a:ext cx="5760" cy="480"/>
                <a:chOff x="0" y="0"/>
                <a:chExt cx="5760" cy="480"/>
              </a:xfrm>
            </p:grpSpPr>
            <p:pic>
              <p:nvPicPr>
                <p:cNvPr id="14459"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60"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61"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62"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63"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64"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65"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66"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67"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68"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69"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70"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71" name="Picture 13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472" name="Group 136"/>
              <p:cNvGrpSpPr>
                <a:grpSpLocks/>
              </p:cNvGrpSpPr>
              <p:nvPr/>
            </p:nvGrpSpPr>
            <p:grpSpPr bwMode="auto">
              <a:xfrm>
                <a:off x="0" y="480"/>
                <a:ext cx="5760" cy="480"/>
                <a:chOff x="0" y="0"/>
                <a:chExt cx="5760" cy="480"/>
              </a:xfrm>
            </p:grpSpPr>
            <p:pic>
              <p:nvPicPr>
                <p:cNvPr id="14473"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74"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75"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76"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77"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78"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79"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80"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81"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82"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83"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84"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85" name="Picture 14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4486" name="Group 150"/>
            <p:cNvGrpSpPr>
              <a:grpSpLocks/>
            </p:cNvGrpSpPr>
            <p:nvPr/>
          </p:nvGrpSpPr>
          <p:grpSpPr bwMode="auto">
            <a:xfrm>
              <a:off x="0" y="960"/>
              <a:ext cx="5760" cy="960"/>
              <a:chOff x="0" y="0"/>
              <a:chExt cx="5760" cy="960"/>
            </a:xfrm>
          </p:grpSpPr>
          <p:grpSp>
            <p:nvGrpSpPr>
              <p:cNvPr id="14487" name="Group 151"/>
              <p:cNvGrpSpPr>
                <a:grpSpLocks/>
              </p:cNvGrpSpPr>
              <p:nvPr/>
            </p:nvGrpSpPr>
            <p:grpSpPr bwMode="auto">
              <a:xfrm>
                <a:off x="0" y="0"/>
                <a:ext cx="5760" cy="480"/>
                <a:chOff x="0" y="0"/>
                <a:chExt cx="5760" cy="480"/>
              </a:xfrm>
            </p:grpSpPr>
            <p:pic>
              <p:nvPicPr>
                <p:cNvPr id="14488" name="Picture 1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89" name="Picture 1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90" name="Picture 1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91" name="Picture 1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92" name="Picture 1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93" name="Picture 1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94" name="Picture 1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95" name="Picture 1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96" name="Picture 16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97" name="Picture 16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98" name="Picture 16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499" name="Picture 1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00" name="Picture 16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4501" name="Group 165"/>
              <p:cNvGrpSpPr>
                <a:grpSpLocks/>
              </p:cNvGrpSpPr>
              <p:nvPr/>
            </p:nvGrpSpPr>
            <p:grpSpPr bwMode="auto">
              <a:xfrm>
                <a:off x="0" y="480"/>
                <a:ext cx="5760" cy="480"/>
                <a:chOff x="0" y="0"/>
                <a:chExt cx="5760" cy="480"/>
              </a:xfrm>
            </p:grpSpPr>
            <p:pic>
              <p:nvPicPr>
                <p:cNvPr id="14502" name="Picture 1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03" name="Picture 1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04" name="Picture 1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05" name="Picture 1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06" name="Picture 1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07" name="Picture 1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08" name="Picture 1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09" name="Picture 1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10" name="Picture 1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11" name="Picture 1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12" name="Picture 17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13" name="Picture 1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4514" name="Picture 17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14515" name="Rectangle 179"/>
          <p:cNvSpPr>
            <a:spLocks noGrp="1" noChangeArrowheads="1"/>
          </p:cNvSpPr>
          <p:nvPr>
            <p:ph type="title"/>
          </p:nvPr>
        </p:nvSpPr>
        <p:spPr>
          <a:xfrm>
            <a:off x="457200" y="0"/>
            <a:ext cx="8229600" cy="1143000"/>
          </a:xfrm>
        </p:spPr>
        <p:txBody>
          <a:bodyPr/>
          <a:lstStyle/>
          <a:p>
            <a:r>
              <a:rPr lang="en-US" altLang="en-US" sz="4000" b="1"/>
              <a:t>Step 3:</a:t>
            </a:r>
            <a:r>
              <a:rPr lang="en-US" altLang="en-US" sz="4000"/>
              <a:t>  Complete the graphic organizer.</a:t>
            </a:r>
          </a:p>
        </p:txBody>
      </p:sp>
      <p:grpSp>
        <p:nvGrpSpPr>
          <p:cNvPr id="14516" name="Group 180"/>
          <p:cNvGrpSpPr>
            <a:grpSpLocks/>
          </p:cNvGrpSpPr>
          <p:nvPr/>
        </p:nvGrpSpPr>
        <p:grpSpPr bwMode="auto">
          <a:xfrm>
            <a:off x="0" y="0"/>
            <a:ext cx="9144000" cy="6858000"/>
            <a:chOff x="2112" y="2016"/>
            <a:chExt cx="1780" cy="2304"/>
          </a:xfrm>
        </p:grpSpPr>
        <p:graphicFrame>
          <p:nvGraphicFramePr>
            <p:cNvPr id="14517" name="Object 181"/>
            <p:cNvGraphicFramePr>
              <a:graphicFrameLocks noChangeAspect="1"/>
            </p:cNvGraphicFramePr>
            <p:nvPr/>
          </p:nvGraphicFramePr>
          <p:xfrm>
            <a:off x="2112" y="2016"/>
            <a:ext cx="1780" cy="2304"/>
          </p:xfrm>
          <a:graphic>
            <a:graphicData uri="http://schemas.openxmlformats.org/presentationml/2006/ole">
              <mc:AlternateContent xmlns:mc="http://schemas.openxmlformats.org/markup-compatibility/2006">
                <mc:Choice xmlns:v="urn:schemas-microsoft-com:vml" Requires="v">
                  <p:oleObj spid="_x0000_s14531" name="Image" r:id="rId4" imgW="7771429" imgH="10057143" progId="Photoshop.Image.9">
                    <p:embed/>
                  </p:oleObj>
                </mc:Choice>
                <mc:Fallback>
                  <p:oleObj name="Image" r:id="rId4" imgW="7771429" imgH="10057143" progId="Photoshop.Image.9">
                    <p:embed/>
                    <p:pic>
                      <p:nvPicPr>
                        <p:cNvPr id="0" name="Object 18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2" y="2016"/>
                          <a:ext cx="1780" cy="23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518" name="Line 182"/>
            <p:cNvSpPr>
              <a:spLocks noChangeShapeType="1"/>
            </p:cNvSpPr>
            <p:nvPr/>
          </p:nvSpPr>
          <p:spPr bwMode="auto">
            <a:xfrm>
              <a:off x="3024" y="2016"/>
              <a:ext cx="0" cy="23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19" name="Line 183"/>
            <p:cNvSpPr>
              <a:spLocks noChangeShapeType="1"/>
            </p:cNvSpPr>
            <p:nvPr/>
          </p:nvSpPr>
          <p:spPr bwMode="auto">
            <a:xfrm>
              <a:off x="2112" y="3168"/>
              <a:ext cx="1776"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4520" name="Rectangle 184"/>
            <p:cNvSpPr>
              <a:spLocks noChangeArrowheads="1"/>
            </p:cNvSpPr>
            <p:nvPr/>
          </p:nvSpPr>
          <p:spPr bwMode="auto">
            <a:xfrm>
              <a:off x="2400" y="3024"/>
              <a:ext cx="1152" cy="336"/>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4521" name="Rectangle 185"/>
          <p:cNvSpPr>
            <a:spLocks noGrp="1" noChangeArrowheads="1"/>
          </p:cNvSpPr>
          <p:nvPr>
            <p:ph type="body" idx="1"/>
          </p:nvPr>
        </p:nvSpPr>
        <p:spPr>
          <a:xfrm>
            <a:off x="1676400" y="3048000"/>
            <a:ext cx="5334000" cy="914400"/>
          </a:xfrm>
        </p:spPr>
        <p:txBody>
          <a:bodyPr/>
          <a:lstStyle/>
          <a:p>
            <a:pPr>
              <a:lnSpc>
                <a:spcPct val="80000"/>
              </a:lnSpc>
              <a:buFontTx/>
              <a:buNone/>
            </a:pPr>
            <a:r>
              <a:rPr lang="en-US" altLang="en-US" sz="2400" b="1"/>
              <a:t>   It is unfair to punish the entire class for the misbehavior of one student.</a:t>
            </a:r>
          </a:p>
        </p:txBody>
      </p:sp>
      <p:sp>
        <p:nvSpPr>
          <p:cNvPr id="14522" name="Text Box 186"/>
          <p:cNvSpPr txBox="1">
            <a:spLocks noChangeArrowheads="1"/>
          </p:cNvSpPr>
          <p:nvPr/>
        </p:nvSpPr>
        <p:spPr bwMode="auto">
          <a:xfrm>
            <a:off x="990600" y="0"/>
            <a:ext cx="3429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t>Write 3 details about this  reason.</a:t>
            </a:r>
          </a:p>
        </p:txBody>
      </p:sp>
      <p:sp>
        <p:nvSpPr>
          <p:cNvPr id="14523" name="Text Box 187"/>
          <p:cNvSpPr txBox="1">
            <a:spLocks noChangeArrowheads="1"/>
          </p:cNvSpPr>
          <p:nvPr/>
        </p:nvSpPr>
        <p:spPr bwMode="auto">
          <a:xfrm>
            <a:off x="4876800" y="-76200"/>
            <a:ext cx="46482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800000"/>
                </a:solidFill>
              </a:rPr>
              <a:t>Example:  It encourages misbehavior by more students.</a:t>
            </a:r>
          </a:p>
          <a:p>
            <a:pPr>
              <a:spcBef>
                <a:spcPct val="50000"/>
              </a:spcBef>
              <a:buFontTx/>
              <a:buChar char="•"/>
            </a:pPr>
            <a:r>
              <a:rPr lang="en-US" altLang="en-US" sz="2400" b="1">
                <a:solidFill>
                  <a:srgbClr val="800000"/>
                </a:solidFill>
              </a:rPr>
              <a:t>Why behave?</a:t>
            </a:r>
          </a:p>
          <a:p>
            <a:pPr>
              <a:spcBef>
                <a:spcPct val="50000"/>
              </a:spcBef>
              <a:buFontTx/>
              <a:buChar char="•"/>
            </a:pPr>
            <a:r>
              <a:rPr lang="en-US" altLang="en-US" sz="2400" b="1">
                <a:solidFill>
                  <a:srgbClr val="800000"/>
                </a:solidFill>
              </a:rPr>
              <a:t>Join in fun</a:t>
            </a:r>
          </a:p>
          <a:p>
            <a:pPr>
              <a:spcBef>
                <a:spcPct val="50000"/>
              </a:spcBef>
              <a:buFontTx/>
              <a:buChar char="•"/>
            </a:pPr>
            <a:r>
              <a:rPr lang="en-US" altLang="en-US" sz="2400" b="1">
                <a:solidFill>
                  <a:srgbClr val="800000"/>
                </a:solidFill>
              </a:rPr>
              <a:t>No control</a:t>
            </a:r>
          </a:p>
          <a:p>
            <a:pPr>
              <a:spcBef>
                <a:spcPct val="50000"/>
              </a:spcBef>
            </a:pPr>
            <a:endParaRPr lang="en-US" altLang="en-US" sz="2400" b="1">
              <a:solidFill>
                <a:srgbClr val="800000"/>
              </a:solidFill>
            </a:endParaRPr>
          </a:p>
        </p:txBody>
      </p:sp>
      <p:sp>
        <p:nvSpPr>
          <p:cNvPr id="14524" name="Text Box 188"/>
          <p:cNvSpPr txBox="1">
            <a:spLocks noChangeArrowheads="1"/>
          </p:cNvSpPr>
          <p:nvPr/>
        </p:nvSpPr>
        <p:spPr bwMode="auto">
          <a:xfrm>
            <a:off x="152400" y="3738563"/>
            <a:ext cx="4495800" cy="28305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800000"/>
                </a:solidFill>
              </a:rPr>
              <a:t>Example: It creates angry feelings.</a:t>
            </a:r>
          </a:p>
          <a:p>
            <a:pPr>
              <a:spcBef>
                <a:spcPct val="50000"/>
              </a:spcBef>
              <a:buFontTx/>
              <a:buChar char="•"/>
            </a:pPr>
            <a:r>
              <a:rPr lang="en-US" altLang="en-US" sz="2400" b="1">
                <a:solidFill>
                  <a:srgbClr val="800000"/>
                </a:solidFill>
              </a:rPr>
              <a:t>Resentful to misbehavior</a:t>
            </a:r>
          </a:p>
          <a:p>
            <a:pPr>
              <a:spcBef>
                <a:spcPct val="50000"/>
              </a:spcBef>
              <a:buFontTx/>
              <a:buChar char="•"/>
            </a:pPr>
            <a:r>
              <a:rPr lang="en-US" altLang="en-US" sz="2400" b="1">
                <a:solidFill>
                  <a:srgbClr val="800000"/>
                </a:solidFill>
              </a:rPr>
              <a:t>Resentful to teacher</a:t>
            </a:r>
          </a:p>
          <a:p>
            <a:pPr>
              <a:spcBef>
                <a:spcPct val="50000"/>
              </a:spcBef>
              <a:buFontTx/>
              <a:buChar char="•"/>
            </a:pPr>
            <a:r>
              <a:rPr lang="en-US" altLang="en-US" sz="2400" b="1">
                <a:solidFill>
                  <a:srgbClr val="800000"/>
                </a:solidFill>
              </a:rPr>
              <a:t>Negative attitude toward learning.</a:t>
            </a:r>
          </a:p>
        </p:txBody>
      </p:sp>
      <p:sp>
        <p:nvSpPr>
          <p:cNvPr id="14525" name="Text Box 189"/>
          <p:cNvSpPr txBox="1">
            <a:spLocks noChangeArrowheads="1"/>
          </p:cNvSpPr>
          <p:nvPr/>
        </p:nvSpPr>
        <p:spPr bwMode="auto">
          <a:xfrm>
            <a:off x="5334000" y="4191000"/>
            <a:ext cx="3429000" cy="1920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000" b="1"/>
              <a:t>Summarize your 3 reasons.</a:t>
            </a:r>
          </a:p>
        </p:txBody>
      </p:sp>
      <p:sp>
        <p:nvSpPr>
          <p:cNvPr id="14526" name="Text Box 190"/>
          <p:cNvSpPr txBox="1">
            <a:spLocks noChangeArrowheads="1"/>
          </p:cNvSpPr>
          <p:nvPr/>
        </p:nvSpPr>
        <p:spPr bwMode="auto">
          <a:xfrm>
            <a:off x="228600" y="152400"/>
            <a:ext cx="3429000"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800000"/>
                </a:solidFill>
              </a:rPr>
              <a:t>Example:  It does not solve the problem.</a:t>
            </a:r>
          </a:p>
          <a:p>
            <a:pPr>
              <a:spcBef>
                <a:spcPct val="50000"/>
              </a:spcBef>
              <a:buFontTx/>
              <a:buChar char="•"/>
            </a:pPr>
            <a:r>
              <a:rPr lang="en-US" altLang="en-US" sz="2400" b="1">
                <a:solidFill>
                  <a:srgbClr val="800000"/>
                </a:solidFill>
              </a:rPr>
              <a:t>Got away with it</a:t>
            </a:r>
          </a:p>
          <a:p>
            <a:pPr>
              <a:spcBef>
                <a:spcPct val="50000"/>
              </a:spcBef>
              <a:buFontTx/>
              <a:buChar char="•"/>
            </a:pPr>
            <a:r>
              <a:rPr lang="en-US" altLang="en-US" sz="2400" b="1">
                <a:solidFill>
                  <a:srgbClr val="800000"/>
                </a:solidFill>
              </a:rPr>
              <a:t>Continues </a:t>
            </a:r>
          </a:p>
          <a:p>
            <a:pPr>
              <a:spcBef>
                <a:spcPct val="50000"/>
              </a:spcBef>
              <a:buFontTx/>
              <a:buChar char="•"/>
            </a:pPr>
            <a:r>
              <a:rPr lang="en-US" altLang="en-US" sz="2400" b="1">
                <a:solidFill>
                  <a:srgbClr val="800000"/>
                </a:solidFill>
              </a:rPr>
              <a:t>Knows punishment next time</a:t>
            </a:r>
          </a:p>
        </p:txBody>
      </p:sp>
      <p:sp>
        <p:nvSpPr>
          <p:cNvPr id="14527" name="Text Box 191"/>
          <p:cNvSpPr txBox="1">
            <a:spLocks noChangeArrowheads="1"/>
          </p:cNvSpPr>
          <p:nvPr/>
        </p:nvSpPr>
        <p:spPr bwMode="auto">
          <a:xfrm>
            <a:off x="4724400" y="228600"/>
            <a:ext cx="3429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t>Write 3 details about this reason</a:t>
            </a:r>
          </a:p>
        </p:txBody>
      </p:sp>
      <p:sp>
        <p:nvSpPr>
          <p:cNvPr id="14528" name="Text Box 192"/>
          <p:cNvSpPr txBox="1">
            <a:spLocks noChangeArrowheads="1"/>
          </p:cNvSpPr>
          <p:nvPr/>
        </p:nvSpPr>
        <p:spPr bwMode="auto">
          <a:xfrm>
            <a:off x="914400" y="4343400"/>
            <a:ext cx="3429000" cy="173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600" b="1"/>
              <a:t>Write 3 details about this reason.</a:t>
            </a:r>
          </a:p>
        </p:txBody>
      </p:sp>
      <p:sp>
        <p:nvSpPr>
          <p:cNvPr id="14530" name="Text Box 194"/>
          <p:cNvSpPr txBox="1">
            <a:spLocks noChangeArrowheads="1"/>
          </p:cNvSpPr>
          <p:nvPr/>
        </p:nvSpPr>
        <p:spPr bwMode="auto">
          <a:xfrm>
            <a:off x="4724400" y="3717925"/>
            <a:ext cx="4419600" cy="2835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000" b="1">
                <a:solidFill>
                  <a:srgbClr val="800000"/>
                </a:solidFill>
              </a:rPr>
              <a:t>It is unfair to punish the entire class for the misbehavior of one student.  This method of classroom control doesn’t solve the problem.  It encourages misbehavior by students who might have been behaving properly.  It also creates feelings of anger toward classmates.</a:t>
            </a:r>
            <a:endParaRPr lang="en-US" altLang="en-US" sz="3200" b="1">
              <a:solidFill>
                <a:srgbClr val="80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4522"/>
                                        </p:tgtEl>
                                        <p:attrNameLst>
                                          <p:attrName>style.visibility</p:attrName>
                                        </p:attrNameLst>
                                      </p:cBhvr>
                                      <p:to>
                                        <p:strVal val="visible"/>
                                      </p:to>
                                    </p:set>
                                  </p:childTnLst>
                                  <p:subTnLst>
                                    <p:set>
                                      <p:cBhvr override="childStyle">
                                        <p:cTn dur="1" fill="hold" display="0" masterRel="nextClick" afterEffect="1"/>
                                        <p:tgtEl>
                                          <p:spTgt spid="14522"/>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452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14527"/>
                                        </p:tgtEl>
                                        <p:attrNameLst>
                                          <p:attrName>style.visibility</p:attrName>
                                        </p:attrNameLst>
                                      </p:cBhvr>
                                      <p:to>
                                        <p:strVal val="visible"/>
                                      </p:to>
                                    </p:set>
                                  </p:childTnLst>
                                  <p:subTnLst>
                                    <p:set>
                                      <p:cBhvr override="childStyle">
                                        <p:cTn dur="1" fill="hold" display="0" masterRel="nextClick" afterEffect="1"/>
                                        <p:tgtEl>
                                          <p:spTgt spid="14527"/>
                                        </p:tgtEl>
                                        <p:attrNameLst>
                                          <p:attrName>style.visibility</p:attrName>
                                        </p:attrNameLst>
                                      </p:cBhvr>
                                      <p:to>
                                        <p:strVal val="hidden"/>
                                      </p:to>
                                    </p:set>
                                  </p:sub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14523"/>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14528"/>
                                        </p:tgtEl>
                                        <p:attrNameLst>
                                          <p:attrName>style.visibility</p:attrName>
                                        </p:attrNameLst>
                                      </p:cBhvr>
                                      <p:to>
                                        <p:strVal val="visible"/>
                                      </p:to>
                                    </p:set>
                                  </p:childTnLst>
                                  <p:subTnLst>
                                    <p:set>
                                      <p:cBhvr override="childStyle">
                                        <p:cTn dur="1" fill="hold" display="0" masterRel="nextClick" afterEffect="1"/>
                                        <p:tgtEl>
                                          <p:spTgt spid="14528"/>
                                        </p:tgtEl>
                                        <p:attrNameLst>
                                          <p:attrName>style.visibility</p:attrName>
                                        </p:attrNameLst>
                                      </p:cBhvr>
                                      <p:to>
                                        <p:strVal val="hidden"/>
                                      </p:to>
                                    </p:set>
                                  </p:sub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14524"/>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grpId="0" nodeType="clickEffect">
                                  <p:stCondLst>
                                    <p:cond delay="0"/>
                                  </p:stCondLst>
                                  <p:childTnLst>
                                    <p:set>
                                      <p:cBhvr>
                                        <p:cTn id="30" dur="1" fill="hold">
                                          <p:stCondLst>
                                            <p:cond delay="499"/>
                                          </p:stCondLst>
                                        </p:cTn>
                                        <p:tgtEl>
                                          <p:spTgt spid="14525"/>
                                        </p:tgtEl>
                                        <p:attrNameLst>
                                          <p:attrName>style.visibility</p:attrName>
                                        </p:attrNameLst>
                                      </p:cBhvr>
                                      <p:to>
                                        <p:strVal val="visible"/>
                                      </p:to>
                                    </p:set>
                                  </p:childTnLst>
                                  <p:subTnLst>
                                    <p:set>
                                      <p:cBhvr override="childStyle">
                                        <p:cTn dur="1" fill="hold" display="0" masterRel="nextClick" afterEffect="1"/>
                                        <p:tgtEl>
                                          <p:spTgt spid="14525"/>
                                        </p:tgtEl>
                                        <p:attrNameLst>
                                          <p:attrName>style.visibility</p:attrName>
                                        </p:attrNameLst>
                                      </p:cBhvr>
                                      <p:to>
                                        <p:strVal val="hidden"/>
                                      </p:to>
                                    </p:set>
                                  </p:sub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grpId="0" nodeType="clickEffect">
                                  <p:stCondLst>
                                    <p:cond delay="0"/>
                                  </p:stCondLst>
                                  <p:childTnLst>
                                    <p:set>
                                      <p:cBhvr>
                                        <p:cTn id="34" dur="1" fill="hold">
                                          <p:stCondLst>
                                            <p:cond delay="499"/>
                                          </p:stCondLst>
                                        </p:cTn>
                                        <p:tgtEl>
                                          <p:spTgt spid="145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522" grpId="0" autoUpdateAnimBg="0"/>
      <p:bldP spid="14523" grpId="0" autoUpdateAnimBg="0"/>
      <p:bldP spid="14524" grpId="0" autoUpdateAnimBg="0"/>
      <p:bldP spid="14525" grpId="0" autoUpdateAnimBg="0"/>
      <p:bldP spid="14526" grpId="0" autoUpdateAnimBg="0"/>
      <p:bldP spid="14527" grpId="0" autoUpdateAnimBg="0"/>
      <p:bldP spid="14528" grpId="0" autoUpdateAnimBg="0"/>
      <p:bldP spid="14530" grpId="0" autoUpdateAnimBg="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362" name="Group 2"/>
          <p:cNvGrpSpPr>
            <a:grpSpLocks/>
          </p:cNvGrpSpPr>
          <p:nvPr/>
        </p:nvGrpSpPr>
        <p:grpSpPr bwMode="auto">
          <a:xfrm>
            <a:off x="0" y="3810000"/>
            <a:ext cx="9144000" cy="3048000"/>
            <a:chOff x="0" y="0"/>
            <a:chExt cx="5760" cy="1920"/>
          </a:xfrm>
        </p:grpSpPr>
        <p:grpSp>
          <p:nvGrpSpPr>
            <p:cNvPr id="15363" name="Group 3"/>
            <p:cNvGrpSpPr>
              <a:grpSpLocks/>
            </p:cNvGrpSpPr>
            <p:nvPr/>
          </p:nvGrpSpPr>
          <p:grpSpPr bwMode="auto">
            <a:xfrm>
              <a:off x="0" y="0"/>
              <a:ext cx="5760" cy="960"/>
              <a:chOff x="0" y="0"/>
              <a:chExt cx="5760" cy="960"/>
            </a:xfrm>
          </p:grpSpPr>
          <p:grpSp>
            <p:nvGrpSpPr>
              <p:cNvPr id="15364" name="Group 4"/>
              <p:cNvGrpSpPr>
                <a:grpSpLocks/>
              </p:cNvGrpSpPr>
              <p:nvPr/>
            </p:nvGrpSpPr>
            <p:grpSpPr bwMode="auto">
              <a:xfrm>
                <a:off x="0" y="0"/>
                <a:ext cx="5760" cy="480"/>
                <a:chOff x="0" y="0"/>
                <a:chExt cx="5760" cy="480"/>
              </a:xfrm>
            </p:grpSpPr>
            <p:pic>
              <p:nvPicPr>
                <p:cNvPr id="15365"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66"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67"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68"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69"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70"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71"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72"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73"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74"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75"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76"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77"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378" name="Group 18"/>
              <p:cNvGrpSpPr>
                <a:grpSpLocks/>
              </p:cNvGrpSpPr>
              <p:nvPr/>
            </p:nvGrpSpPr>
            <p:grpSpPr bwMode="auto">
              <a:xfrm>
                <a:off x="0" y="480"/>
                <a:ext cx="5760" cy="480"/>
                <a:chOff x="0" y="0"/>
                <a:chExt cx="5760" cy="480"/>
              </a:xfrm>
            </p:grpSpPr>
            <p:pic>
              <p:nvPicPr>
                <p:cNvPr id="15379"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80"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81"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82"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83"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84"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85"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86"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87"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88"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89"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90"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91"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5392" name="Group 32"/>
            <p:cNvGrpSpPr>
              <a:grpSpLocks/>
            </p:cNvGrpSpPr>
            <p:nvPr/>
          </p:nvGrpSpPr>
          <p:grpSpPr bwMode="auto">
            <a:xfrm>
              <a:off x="0" y="960"/>
              <a:ext cx="5760" cy="960"/>
              <a:chOff x="0" y="0"/>
              <a:chExt cx="5760" cy="960"/>
            </a:xfrm>
          </p:grpSpPr>
          <p:grpSp>
            <p:nvGrpSpPr>
              <p:cNvPr id="15393" name="Group 33"/>
              <p:cNvGrpSpPr>
                <a:grpSpLocks/>
              </p:cNvGrpSpPr>
              <p:nvPr/>
            </p:nvGrpSpPr>
            <p:grpSpPr bwMode="auto">
              <a:xfrm>
                <a:off x="0" y="0"/>
                <a:ext cx="5760" cy="480"/>
                <a:chOff x="0" y="0"/>
                <a:chExt cx="5760" cy="480"/>
              </a:xfrm>
            </p:grpSpPr>
            <p:pic>
              <p:nvPicPr>
                <p:cNvPr id="15394"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95"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96"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97"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98"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399"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00"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01"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02"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03"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04"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05"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06"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407" name="Group 47"/>
              <p:cNvGrpSpPr>
                <a:grpSpLocks/>
              </p:cNvGrpSpPr>
              <p:nvPr/>
            </p:nvGrpSpPr>
            <p:grpSpPr bwMode="auto">
              <a:xfrm>
                <a:off x="0" y="480"/>
                <a:ext cx="5760" cy="480"/>
                <a:chOff x="0" y="0"/>
                <a:chExt cx="5760" cy="480"/>
              </a:xfrm>
            </p:grpSpPr>
            <p:pic>
              <p:nvPicPr>
                <p:cNvPr id="15408"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09"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10"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11"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12"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13"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14"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15"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16"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17"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18"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19"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20"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5421" name="Group 61"/>
          <p:cNvGrpSpPr>
            <a:grpSpLocks/>
          </p:cNvGrpSpPr>
          <p:nvPr/>
        </p:nvGrpSpPr>
        <p:grpSpPr bwMode="auto">
          <a:xfrm>
            <a:off x="0" y="0"/>
            <a:ext cx="9144000" cy="3048000"/>
            <a:chOff x="0" y="0"/>
            <a:chExt cx="5760" cy="1920"/>
          </a:xfrm>
        </p:grpSpPr>
        <p:grpSp>
          <p:nvGrpSpPr>
            <p:cNvPr id="15422" name="Group 62"/>
            <p:cNvGrpSpPr>
              <a:grpSpLocks/>
            </p:cNvGrpSpPr>
            <p:nvPr/>
          </p:nvGrpSpPr>
          <p:grpSpPr bwMode="auto">
            <a:xfrm>
              <a:off x="0" y="0"/>
              <a:ext cx="5760" cy="960"/>
              <a:chOff x="0" y="0"/>
              <a:chExt cx="5760" cy="960"/>
            </a:xfrm>
          </p:grpSpPr>
          <p:grpSp>
            <p:nvGrpSpPr>
              <p:cNvPr id="15423" name="Group 63"/>
              <p:cNvGrpSpPr>
                <a:grpSpLocks/>
              </p:cNvGrpSpPr>
              <p:nvPr/>
            </p:nvGrpSpPr>
            <p:grpSpPr bwMode="auto">
              <a:xfrm>
                <a:off x="0" y="0"/>
                <a:ext cx="5760" cy="480"/>
                <a:chOff x="0" y="0"/>
                <a:chExt cx="5760" cy="480"/>
              </a:xfrm>
            </p:grpSpPr>
            <p:pic>
              <p:nvPicPr>
                <p:cNvPr id="15424"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25"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26"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27"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28"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29"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30"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31"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32"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33"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34"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35"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36" name="Picture 7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437" name="Group 77"/>
              <p:cNvGrpSpPr>
                <a:grpSpLocks/>
              </p:cNvGrpSpPr>
              <p:nvPr/>
            </p:nvGrpSpPr>
            <p:grpSpPr bwMode="auto">
              <a:xfrm>
                <a:off x="0" y="480"/>
                <a:ext cx="5760" cy="480"/>
                <a:chOff x="0" y="0"/>
                <a:chExt cx="5760" cy="480"/>
              </a:xfrm>
            </p:grpSpPr>
            <p:pic>
              <p:nvPicPr>
                <p:cNvPr id="15438"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39"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40"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41"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42"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43"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44"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45"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46"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47"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48"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49"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50" name="Picture 9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5451" name="Group 91"/>
            <p:cNvGrpSpPr>
              <a:grpSpLocks/>
            </p:cNvGrpSpPr>
            <p:nvPr/>
          </p:nvGrpSpPr>
          <p:grpSpPr bwMode="auto">
            <a:xfrm>
              <a:off x="0" y="960"/>
              <a:ext cx="5760" cy="960"/>
              <a:chOff x="0" y="0"/>
              <a:chExt cx="5760" cy="960"/>
            </a:xfrm>
          </p:grpSpPr>
          <p:grpSp>
            <p:nvGrpSpPr>
              <p:cNvPr id="15452" name="Group 92"/>
              <p:cNvGrpSpPr>
                <a:grpSpLocks/>
              </p:cNvGrpSpPr>
              <p:nvPr/>
            </p:nvGrpSpPr>
            <p:grpSpPr bwMode="auto">
              <a:xfrm>
                <a:off x="0" y="0"/>
                <a:ext cx="5760" cy="480"/>
                <a:chOff x="0" y="0"/>
                <a:chExt cx="5760" cy="480"/>
              </a:xfrm>
            </p:grpSpPr>
            <p:pic>
              <p:nvPicPr>
                <p:cNvPr id="15453"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54"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55"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56"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57"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58"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59"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60"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61"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62"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63"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64"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65" name="Picture 10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466" name="Group 106"/>
              <p:cNvGrpSpPr>
                <a:grpSpLocks/>
              </p:cNvGrpSpPr>
              <p:nvPr/>
            </p:nvGrpSpPr>
            <p:grpSpPr bwMode="auto">
              <a:xfrm>
                <a:off x="0" y="480"/>
                <a:ext cx="5760" cy="480"/>
                <a:chOff x="0" y="0"/>
                <a:chExt cx="5760" cy="480"/>
              </a:xfrm>
            </p:grpSpPr>
            <p:pic>
              <p:nvPicPr>
                <p:cNvPr id="15467"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68"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69"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70"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71"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72"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73"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74"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75"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76"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77"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78"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79" name="Picture 11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5480" name="Group 120"/>
          <p:cNvGrpSpPr>
            <a:grpSpLocks/>
          </p:cNvGrpSpPr>
          <p:nvPr/>
        </p:nvGrpSpPr>
        <p:grpSpPr bwMode="auto">
          <a:xfrm>
            <a:off x="0" y="3048000"/>
            <a:ext cx="9144000" cy="3048000"/>
            <a:chOff x="0" y="0"/>
            <a:chExt cx="5760" cy="1920"/>
          </a:xfrm>
        </p:grpSpPr>
        <p:grpSp>
          <p:nvGrpSpPr>
            <p:cNvPr id="15481" name="Group 121"/>
            <p:cNvGrpSpPr>
              <a:grpSpLocks/>
            </p:cNvGrpSpPr>
            <p:nvPr/>
          </p:nvGrpSpPr>
          <p:grpSpPr bwMode="auto">
            <a:xfrm>
              <a:off x="0" y="0"/>
              <a:ext cx="5760" cy="960"/>
              <a:chOff x="0" y="0"/>
              <a:chExt cx="5760" cy="960"/>
            </a:xfrm>
          </p:grpSpPr>
          <p:grpSp>
            <p:nvGrpSpPr>
              <p:cNvPr id="15482" name="Group 122"/>
              <p:cNvGrpSpPr>
                <a:grpSpLocks/>
              </p:cNvGrpSpPr>
              <p:nvPr/>
            </p:nvGrpSpPr>
            <p:grpSpPr bwMode="auto">
              <a:xfrm>
                <a:off x="0" y="0"/>
                <a:ext cx="5760" cy="480"/>
                <a:chOff x="0" y="0"/>
                <a:chExt cx="5760" cy="480"/>
              </a:xfrm>
            </p:grpSpPr>
            <p:pic>
              <p:nvPicPr>
                <p:cNvPr id="15483"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84"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85"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86"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87"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88"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89"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90"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91"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92"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93"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94"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95" name="Picture 13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496" name="Group 136"/>
              <p:cNvGrpSpPr>
                <a:grpSpLocks/>
              </p:cNvGrpSpPr>
              <p:nvPr/>
            </p:nvGrpSpPr>
            <p:grpSpPr bwMode="auto">
              <a:xfrm>
                <a:off x="0" y="480"/>
                <a:ext cx="5760" cy="480"/>
                <a:chOff x="0" y="0"/>
                <a:chExt cx="5760" cy="480"/>
              </a:xfrm>
            </p:grpSpPr>
            <p:pic>
              <p:nvPicPr>
                <p:cNvPr id="15497"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98"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499"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00"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01"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02"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03"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04"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05"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06"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07"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08"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09" name="Picture 14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5510" name="Group 150"/>
            <p:cNvGrpSpPr>
              <a:grpSpLocks/>
            </p:cNvGrpSpPr>
            <p:nvPr/>
          </p:nvGrpSpPr>
          <p:grpSpPr bwMode="auto">
            <a:xfrm>
              <a:off x="0" y="960"/>
              <a:ext cx="5760" cy="960"/>
              <a:chOff x="0" y="0"/>
              <a:chExt cx="5760" cy="960"/>
            </a:xfrm>
          </p:grpSpPr>
          <p:grpSp>
            <p:nvGrpSpPr>
              <p:cNvPr id="15511" name="Group 151"/>
              <p:cNvGrpSpPr>
                <a:grpSpLocks/>
              </p:cNvGrpSpPr>
              <p:nvPr/>
            </p:nvGrpSpPr>
            <p:grpSpPr bwMode="auto">
              <a:xfrm>
                <a:off x="0" y="0"/>
                <a:ext cx="5760" cy="480"/>
                <a:chOff x="0" y="0"/>
                <a:chExt cx="5760" cy="480"/>
              </a:xfrm>
            </p:grpSpPr>
            <p:pic>
              <p:nvPicPr>
                <p:cNvPr id="15512" name="Picture 1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13" name="Picture 1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14" name="Picture 1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15" name="Picture 1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16" name="Picture 1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17" name="Picture 1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18" name="Picture 1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19" name="Picture 1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20" name="Picture 16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21" name="Picture 16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22" name="Picture 16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23" name="Picture 1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24" name="Picture 16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5525" name="Group 165"/>
              <p:cNvGrpSpPr>
                <a:grpSpLocks/>
              </p:cNvGrpSpPr>
              <p:nvPr/>
            </p:nvGrpSpPr>
            <p:grpSpPr bwMode="auto">
              <a:xfrm>
                <a:off x="0" y="480"/>
                <a:ext cx="5760" cy="480"/>
                <a:chOff x="0" y="0"/>
                <a:chExt cx="5760" cy="480"/>
              </a:xfrm>
            </p:grpSpPr>
            <p:pic>
              <p:nvPicPr>
                <p:cNvPr id="15526" name="Picture 1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27" name="Picture 1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28" name="Picture 1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29" name="Picture 1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30" name="Picture 1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31" name="Picture 1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32" name="Picture 1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33" name="Picture 1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34" name="Picture 1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35" name="Picture 1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36" name="Picture 17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37" name="Picture 1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5538" name="Picture 17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15539" name="Rectangle 179"/>
          <p:cNvSpPr>
            <a:spLocks noGrp="1" noChangeArrowheads="1"/>
          </p:cNvSpPr>
          <p:nvPr>
            <p:ph type="title"/>
          </p:nvPr>
        </p:nvSpPr>
        <p:spPr>
          <a:xfrm>
            <a:off x="457200" y="0"/>
            <a:ext cx="8229600" cy="1143000"/>
          </a:xfrm>
        </p:spPr>
        <p:txBody>
          <a:bodyPr/>
          <a:lstStyle/>
          <a:p>
            <a:r>
              <a:rPr lang="en-US" altLang="en-US" sz="4000" b="1"/>
              <a:t>Step 3:</a:t>
            </a:r>
            <a:r>
              <a:rPr lang="en-US" altLang="en-US" sz="4000"/>
              <a:t>  Complete the graphic organizer.</a:t>
            </a:r>
          </a:p>
        </p:txBody>
      </p:sp>
      <p:grpSp>
        <p:nvGrpSpPr>
          <p:cNvPr id="15540" name="Group 180"/>
          <p:cNvGrpSpPr>
            <a:grpSpLocks/>
          </p:cNvGrpSpPr>
          <p:nvPr/>
        </p:nvGrpSpPr>
        <p:grpSpPr bwMode="auto">
          <a:xfrm>
            <a:off x="0" y="0"/>
            <a:ext cx="9144000" cy="6858000"/>
            <a:chOff x="2112" y="2016"/>
            <a:chExt cx="1780" cy="2304"/>
          </a:xfrm>
        </p:grpSpPr>
        <p:graphicFrame>
          <p:nvGraphicFramePr>
            <p:cNvPr id="15541" name="Object 181"/>
            <p:cNvGraphicFramePr>
              <a:graphicFrameLocks noChangeAspect="1"/>
            </p:cNvGraphicFramePr>
            <p:nvPr/>
          </p:nvGraphicFramePr>
          <p:xfrm>
            <a:off x="2112" y="2016"/>
            <a:ext cx="1780" cy="2304"/>
          </p:xfrm>
          <a:graphic>
            <a:graphicData uri="http://schemas.openxmlformats.org/presentationml/2006/ole">
              <mc:AlternateContent xmlns:mc="http://schemas.openxmlformats.org/markup-compatibility/2006">
                <mc:Choice xmlns:v="urn:schemas-microsoft-com:vml" Requires="v">
                  <p:oleObj spid="_x0000_s15557" name="Image" r:id="rId4" imgW="7771429" imgH="10057143" progId="Photoshop.Image.9">
                    <p:embed/>
                  </p:oleObj>
                </mc:Choice>
                <mc:Fallback>
                  <p:oleObj name="Image" r:id="rId4" imgW="7771429" imgH="10057143" progId="Photoshop.Image.9">
                    <p:embed/>
                    <p:pic>
                      <p:nvPicPr>
                        <p:cNvPr id="0" name="Object 18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2" y="2016"/>
                          <a:ext cx="1780" cy="23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542" name="Line 182"/>
            <p:cNvSpPr>
              <a:spLocks noChangeShapeType="1"/>
            </p:cNvSpPr>
            <p:nvPr/>
          </p:nvSpPr>
          <p:spPr bwMode="auto">
            <a:xfrm>
              <a:off x="3024" y="2016"/>
              <a:ext cx="0" cy="23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543" name="Line 183"/>
            <p:cNvSpPr>
              <a:spLocks noChangeShapeType="1"/>
            </p:cNvSpPr>
            <p:nvPr/>
          </p:nvSpPr>
          <p:spPr bwMode="auto">
            <a:xfrm>
              <a:off x="2112" y="3168"/>
              <a:ext cx="1776"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5544" name="Rectangle 184"/>
            <p:cNvSpPr>
              <a:spLocks noChangeArrowheads="1"/>
            </p:cNvSpPr>
            <p:nvPr/>
          </p:nvSpPr>
          <p:spPr bwMode="auto">
            <a:xfrm>
              <a:off x="2400" y="3024"/>
              <a:ext cx="1152" cy="336"/>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5545" name="Rectangle 185"/>
          <p:cNvSpPr>
            <a:spLocks noGrp="1" noChangeArrowheads="1"/>
          </p:cNvSpPr>
          <p:nvPr>
            <p:ph type="body" idx="1"/>
          </p:nvPr>
        </p:nvSpPr>
        <p:spPr>
          <a:xfrm>
            <a:off x="1676400" y="3048000"/>
            <a:ext cx="5334000" cy="914400"/>
          </a:xfrm>
        </p:spPr>
        <p:txBody>
          <a:bodyPr/>
          <a:lstStyle/>
          <a:p>
            <a:pPr>
              <a:lnSpc>
                <a:spcPct val="80000"/>
              </a:lnSpc>
              <a:buFontTx/>
              <a:buNone/>
            </a:pPr>
            <a:r>
              <a:rPr lang="en-US" altLang="en-US" sz="2400" b="1"/>
              <a:t>   It is unfair to punish the entire class for the misbehavior of one student.</a:t>
            </a:r>
          </a:p>
        </p:txBody>
      </p:sp>
      <p:sp>
        <p:nvSpPr>
          <p:cNvPr id="15546" name="Text Box 186"/>
          <p:cNvSpPr txBox="1">
            <a:spLocks noChangeArrowheads="1"/>
          </p:cNvSpPr>
          <p:nvPr/>
        </p:nvSpPr>
        <p:spPr bwMode="auto">
          <a:xfrm>
            <a:off x="990600" y="0"/>
            <a:ext cx="34290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400" b="1"/>
              <a:t>Elaborate on one detail.</a:t>
            </a:r>
          </a:p>
        </p:txBody>
      </p:sp>
      <p:sp>
        <p:nvSpPr>
          <p:cNvPr id="15555" name="AutoShape 195"/>
          <p:cNvSpPr>
            <a:spLocks noChangeArrowheads="1"/>
          </p:cNvSpPr>
          <p:nvPr/>
        </p:nvSpPr>
        <p:spPr bwMode="auto">
          <a:xfrm>
            <a:off x="2895600" y="533400"/>
            <a:ext cx="4191000" cy="1524000"/>
          </a:xfrm>
          <a:prstGeom prst="leftArrow">
            <a:avLst>
              <a:gd name="adj1" fmla="val 50000"/>
              <a:gd name="adj2" fmla="val 68750"/>
            </a:avLst>
          </a:prstGeom>
          <a:solidFill>
            <a:srgbClr val="FFCC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ELABORATE</a:t>
            </a:r>
          </a:p>
        </p:txBody>
      </p:sp>
      <p:sp>
        <p:nvSpPr>
          <p:cNvPr id="15556" name="Text Box 196"/>
          <p:cNvSpPr txBox="1">
            <a:spLocks noChangeArrowheads="1"/>
          </p:cNvSpPr>
          <p:nvPr/>
        </p:nvSpPr>
        <p:spPr bwMode="auto">
          <a:xfrm>
            <a:off x="228600" y="152400"/>
            <a:ext cx="3429000" cy="283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800000"/>
                </a:solidFill>
              </a:rPr>
              <a:t>Example:  It does not solve the problem.</a:t>
            </a:r>
          </a:p>
          <a:p>
            <a:pPr>
              <a:spcBef>
                <a:spcPct val="50000"/>
              </a:spcBef>
              <a:buFontTx/>
              <a:buChar char="•"/>
            </a:pPr>
            <a:r>
              <a:rPr lang="en-US" altLang="en-US" sz="2400" b="1">
                <a:solidFill>
                  <a:schemeClr val="hlink"/>
                </a:solidFill>
              </a:rPr>
              <a:t>Got away with it</a:t>
            </a:r>
          </a:p>
          <a:p>
            <a:pPr>
              <a:spcBef>
                <a:spcPct val="50000"/>
              </a:spcBef>
              <a:buFontTx/>
              <a:buChar char="•"/>
            </a:pPr>
            <a:r>
              <a:rPr lang="en-US" altLang="en-US" sz="2400" b="1">
                <a:solidFill>
                  <a:srgbClr val="800000"/>
                </a:solidFill>
              </a:rPr>
              <a:t>Continues </a:t>
            </a:r>
          </a:p>
          <a:p>
            <a:pPr>
              <a:spcBef>
                <a:spcPct val="50000"/>
              </a:spcBef>
              <a:buFontTx/>
              <a:buChar char="•"/>
            </a:pPr>
            <a:r>
              <a:rPr lang="en-US" altLang="en-US" sz="2400" b="1">
                <a:solidFill>
                  <a:srgbClr val="800000"/>
                </a:solidFill>
              </a:rPr>
              <a:t>Knows punishment next time</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5546"/>
                                        </p:tgtEl>
                                        <p:attrNameLst>
                                          <p:attrName>style.visibility</p:attrName>
                                        </p:attrNameLst>
                                      </p:cBhvr>
                                      <p:to>
                                        <p:strVal val="visible"/>
                                      </p:to>
                                    </p:set>
                                  </p:childTnLst>
                                  <p:subTnLst>
                                    <p:set>
                                      <p:cBhvr override="childStyle">
                                        <p:cTn dur="1" fill="hold" display="0" masterRel="nextClick" afterEffect="1"/>
                                        <p:tgtEl>
                                          <p:spTgt spid="15546"/>
                                        </p:tgtEl>
                                        <p:attrNameLst>
                                          <p:attrName>style.visibility</p:attrName>
                                        </p:attrNameLst>
                                      </p:cBhvr>
                                      <p:to>
                                        <p:strVal val="hidden"/>
                                      </p:to>
                                    </p:set>
                                  </p:sub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15556"/>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2" presetClass="entr" presetSubtype="2" fill="hold" grpId="0" nodeType="clickEffect">
                                  <p:stCondLst>
                                    <p:cond delay="0"/>
                                  </p:stCondLst>
                                  <p:childTnLst>
                                    <p:set>
                                      <p:cBhvr>
                                        <p:cTn id="14" dur="1" fill="hold">
                                          <p:stCondLst>
                                            <p:cond delay="0"/>
                                          </p:stCondLst>
                                        </p:cTn>
                                        <p:tgtEl>
                                          <p:spTgt spid="15555"/>
                                        </p:tgtEl>
                                        <p:attrNameLst>
                                          <p:attrName>style.visibility</p:attrName>
                                        </p:attrNameLst>
                                      </p:cBhvr>
                                      <p:to>
                                        <p:strVal val="visible"/>
                                      </p:to>
                                    </p:set>
                                    <p:anim calcmode="lin" valueType="num">
                                      <p:cBhvr additive="base">
                                        <p:cTn id="15" dur="500" fill="hold"/>
                                        <p:tgtEl>
                                          <p:spTgt spid="15555"/>
                                        </p:tgtEl>
                                        <p:attrNameLst>
                                          <p:attrName>ppt_x</p:attrName>
                                        </p:attrNameLst>
                                      </p:cBhvr>
                                      <p:tavLst>
                                        <p:tav tm="0">
                                          <p:val>
                                            <p:strVal val="1+#ppt_w/2"/>
                                          </p:val>
                                        </p:tav>
                                        <p:tav tm="100000">
                                          <p:val>
                                            <p:strVal val="#ppt_x"/>
                                          </p:val>
                                        </p:tav>
                                      </p:tavLst>
                                    </p:anim>
                                    <p:anim calcmode="lin" valueType="num">
                                      <p:cBhvr additive="base">
                                        <p:cTn id="16" dur="500" fill="hold"/>
                                        <p:tgtEl>
                                          <p:spTgt spid="1555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546" grpId="0" autoUpdateAnimBg="0"/>
      <p:bldP spid="15555" grpId="0" animBg="1" autoUpdateAnimBg="0"/>
      <p:bldP spid="15556"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386" name="Group 2"/>
          <p:cNvGrpSpPr>
            <a:grpSpLocks/>
          </p:cNvGrpSpPr>
          <p:nvPr/>
        </p:nvGrpSpPr>
        <p:grpSpPr bwMode="auto">
          <a:xfrm>
            <a:off x="0" y="3810000"/>
            <a:ext cx="9144000" cy="3048000"/>
            <a:chOff x="0" y="0"/>
            <a:chExt cx="5760" cy="1920"/>
          </a:xfrm>
        </p:grpSpPr>
        <p:grpSp>
          <p:nvGrpSpPr>
            <p:cNvPr id="16387" name="Group 3"/>
            <p:cNvGrpSpPr>
              <a:grpSpLocks/>
            </p:cNvGrpSpPr>
            <p:nvPr/>
          </p:nvGrpSpPr>
          <p:grpSpPr bwMode="auto">
            <a:xfrm>
              <a:off x="0" y="0"/>
              <a:ext cx="5760" cy="960"/>
              <a:chOff x="0" y="0"/>
              <a:chExt cx="5760" cy="960"/>
            </a:xfrm>
          </p:grpSpPr>
          <p:grpSp>
            <p:nvGrpSpPr>
              <p:cNvPr id="16388" name="Group 4"/>
              <p:cNvGrpSpPr>
                <a:grpSpLocks/>
              </p:cNvGrpSpPr>
              <p:nvPr/>
            </p:nvGrpSpPr>
            <p:grpSpPr bwMode="auto">
              <a:xfrm>
                <a:off x="0" y="0"/>
                <a:ext cx="5760" cy="480"/>
                <a:chOff x="0" y="0"/>
                <a:chExt cx="5760" cy="480"/>
              </a:xfrm>
            </p:grpSpPr>
            <p:pic>
              <p:nvPicPr>
                <p:cNvPr id="16389" name="Picture 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390" name="Picture 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391" name="Picture 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392" name="Picture 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393" name="Picture 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394" name="Picture 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395" name="Picture 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396" name="Picture 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397" name="Picture 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398" name="Picture 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399" name="Picture 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00" name="Picture 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01" name="Picture 17"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402" name="Group 18"/>
              <p:cNvGrpSpPr>
                <a:grpSpLocks/>
              </p:cNvGrpSpPr>
              <p:nvPr/>
            </p:nvGrpSpPr>
            <p:grpSpPr bwMode="auto">
              <a:xfrm>
                <a:off x="0" y="480"/>
                <a:ext cx="5760" cy="480"/>
                <a:chOff x="0" y="0"/>
                <a:chExt cx="5760" cy="480"/>
              </a:xfrm>
            </p:grpSpPr>
            <p:pic>
              <p:nvPicPr>
                <p:cNvPr id="16403" name="Picture 1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04" name="Picture 2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05" name="Picture 2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06" name="Picture 2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07" name="Picture 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08" name="Picture 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09" name="Picture 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10" name="Picture 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11" name="Picture 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12" name="Picture 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13" name="Picture 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14" name="Picture 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15" name="Picture 31"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6416" name="Group 32"/>
            <p:cNvGrpSpPr>
              <a:grpSpLocks/>
            </p:cNvGrpSpPr>
            <p:nvPr/>
          </p:nvGrpSpPr>
          <p:grpSpPr bwMode="auto">
            <a:xfrm>
              <a:off x="0" y="960"/>
              <a:ext cx="5760" cy="960"/>
              <a:chOff x="0" y="0"/>
              <a:chExt cx="5760" cy="960"/>
            </a:xfrm>
          </p:grpSpPr>
          <p:grpSp>
            <p:nvGrpSpPr>
              <p:cNvPr id="16417" name="Group 33"/>
              <p:cNvGrpSpPr>
                <a:grpSpLocks/>
              </p:cNvGrpSpPr>
              <p:nvPr/>
            </p:nvGrpSpPr>
            <p:grpSpPr bwMode="auto">
              <a:xfrm>
                <a:off x="0" y="0"/>
                <a:ext cx="5760" cy="480"/>
                <a:chOff x="0" y="0"/>
                <a:chExt cx="5760" cy="480"/>
              </a:xfrm>
            </p:grpSpPr>
            <p:pic>
              <p:nvPicPr>
                <p:cNvPr id="16418" name="Picture 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19" name="Picture 3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20" name="Picture 3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21" name="Picture 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22" name="Picture 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23" name="Picture 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24" name="Picture 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25" name="Picture 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26" name="Picture 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27" name="Picture 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28" name="Picture 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29" name="Picture 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30" name="Picture 4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431" name="Group 47"/>
              <p:cNvGrpSpPr>
                <a:grpSpLocks/>
              </p:cNvGrpSpPr>
              <p:nvPr/>
            </p:nvGrpSpPr>
            <p:grpSpPr bwMode="auto">
              <a:xfrm>
                <a:off x="0" y="480"/>
                <a:ext cx="5760" cy="480"/>
                <a:chOff x="0" y="0"/>
                <a:chExt cx="5760" cy="480"/>
              </a:xfrm>
            </p:grpSpPr>
            <p:pic>
              <p:nvPicPr>
                <p:cNvPr id="16432" name="Picture 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33" name="Picture 4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34" name="Picture 5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35" name="Picture 5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36" name="Picture 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37" name="Picture 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38" name="Picture 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39" name="Picture 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40" name="Picture 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41" name="Picture 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42" name="Picture 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43" name="Picture 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44" name="Picture 6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6445" name="Group 61"/>
          <p:cNvGrpSpPr>
            <a:grpSpLocks/>
          </p:cNvGrpSpPr>
          <p:nvPr/>
        </p:nvGrpSpPr>
        <p:grpSpPr bwMode="auto">
          <a:xfrm>
            <a:off x="0" y="0"/>
            <a:ext cx="9144000" cy="3048000"/>
            <a:chOff x="0" y="0"/>
            <a:chExt cx="5760" cy="1920"/>
          </a:xfrm>
        </p:grpSpPr>
        <p:grpSp>
          <p:nvGrpSpPr>
            <p:cNvPr id="16446" name="Group 62"/>
            <p:cNvGrpSpPr>
              <a:grpSpLocks/>
            </p:cNvGrpSpPr>
            <p:nvPr/>
          </p:nvGrpSpPr>
          <p:grpSpPr bwMode="auto">
            <a:xfrm>
              <a:off x="0" y="0"/>
              <a:ext cx="5760" cy="960"/>
              <a:chOff x="0" y="0"/>
              <a:chExt cx="5760" cy="960"/>
            </a:xfrm>
          </p:grpSpPr>
          <p:grpSp>
            <p:nvGrpSpPr>
              <p:cNvPr id="16447" name="Group 63"/>
              <p:cNvGrpSpPr>
                <a:grpSpLocks/>
              </p:cNvGrpSpPr>
              <p:nvPr/>
            </p:nvGrpSpPr>
            <p:grpSpPr bwMode="auto">
              <a:xfrm>
                <a:off x="0" y="0"/>
                <a:ext cx="5760" cy="480"/>
                <a:chOff x="0" y="0"/>
                <a:chExt cx="5760" cy="480"/>
              </a:xfrm>
            </p:grpSpPr>
            <p:pic>
              <p:nvPicPr>
                <p:cNvPr id="16448" name="Picture 6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49" name="Picture 6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50" name="Picture 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51" name="Picture 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52" name="Picture 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53" name="Picture 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54" name="Picture 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55" name="Picture 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56" name="Picture 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57" name="Picture 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58" name="Picture 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59" name="Picture 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60" name="Picture 76"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461" name="Group 77"/>
              <p:cNvGrpSpPr>
                <a:grpSpLocks/>
              </p:cNvGrpSpPr>
              <p:nvPr/>
            </p:nvGrpSpPr>
            <p:grpSpPr bwMode="auto">
              <a:xfrm>
                <a:off x="0" y="480"/>
                <a:ext cx="5760" cy="480"/>
                <a:chOff x="0" y="0"/>
                <a:chExt cx="5760" cy="480"/>
              </a:xfrm>
            </p:grpSpPr>
            <p:pic>
              <p:nvPicPr>
                <p:cNvPr id="16462" name="Picture 7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63" name="Picture 7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64" name="Picture 8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65" name="Picture 8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66" name="Picture 8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67" name="Picture 8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68" name="Picture 8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69" name="Picture 8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70" name="Picture 8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71" name="Picture 8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72" name="Picture 8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73" name="Picture 8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74" name="Picture 90"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6475" name="Group 91"/>
            <p:cNvGrpSpPr>
              <a:grpSpLocks/>
            </p:cNvGrpSpPr>
            <p:nvPr/>
          </p:nvGrpSpPr>
          <p:grpSpPr bwMode="auto">
            <a:xfrm>
              <a:off x="0" y="960"/>
              <a:ext cx="5760" cy="960"/>
              <a:chOff x="0" y="0"/>
              <a:chExt cx="5760" cy="960"/>
            </a:xfrm>
          </p:grpSpPr>
          <p:grpSp>
            <p:nvGrpSpPr>
              <p:cNvPr id="16476" name="Group 92"/>
              <p:cNvGrpSpPr>
                <a:grpSpLocks/>
              </p:cNvGrpSpPr>
              <p:nvPr/>
            </p:nvGrpSpPr>
            <p:grpSpPr bwMode="auto">
              <a:xfrm>
                <a:off x="0" y="0"/>
                <a:ext cx="5760" cy="480"/>
                <a:chOff x="0" y="0"/>
                <a:chExt cx="5760" cy="480"/>
              </a:xfrm>
            </p:grpSpPr>
            <p:pic>
              <p:nvPicPr>
                <p:cNvPr id="16477" name="Picture 9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78" name="Picture 9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79" name="Picture 9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80" name="Picture 9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81" name="Picture 9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82" name="Picture 9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83" name="Picture 9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84" name="Picture 10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85" name="Picture 10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86" name="Picture 10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87" name="Picture 10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88" name="Picture 10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89" name="Picture 10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490" name="Group 106"/>
              <p:cNvGrpSpPr>
                <a:grpSpLocks/>
              </p:cNvGrpSpPr>
              <p:nvPr/>
            </p:nvGrpSpPr>
            <p:grpSpPr bwMode="auto">
              <a:xfrm>
                <a:off x="0" y="480"/>
                <a:ext cx="5760" cy="480"/>
                <a:chOff x="0" y="0"/>
                <a:chExt cx="5760" cy="480"/>
              </a:xfrm>
            </p:grpSpPr>
            <p:pic>
              <p:nvPicPr>
                <p:cNvPr id="16491" name="Picture 10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92" name="Picture 10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93" name="Picture 10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94" name="Picture 11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95" name="Picture 11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96" name="Picture 11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97" name="Picture 11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98" name="Picture 11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499" name="Picture 11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00" name="Picture 11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01" name="Picture 11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02" name="Picture 11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03" name="Picture 11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grpSp>
        <p:nvGrpSpPr>
          <p:cNvPr id="16504" name="Group 120"/>
          <p:cNvGrpSpPr>
            <a:grpSpLocks/>
          </p:cNvGrpSpPr>
          <p:nvPr/>
        </p:nvGrpSpPr>
        <p:grpSpPr bwMode="auto">
          <a:xfrm>
            <a:off x="0" y="3048000"/>
            <a:ext cx="9144000" cy="3048000"/>
            <a:chOff x="0" y="0"/>
            <a:chExt cx="5760" cy="1920"/>
          </a:xfrm>
        </p:grpSpPr>
        <p:grpSp>
          <p:nvGrpSpPr>
            <p:cNvPr id="16505" name="Group 121"/>
            <p:cNvGrpSpPr>
              <a:grpSpLocks/>
            </p:cNvGrpSpPr>
            <p:nvPr/>
          </p:nvGrpSpPr>
          <p:grpSpPr bwMode="auto">
            <a:xfrm>
              <a:off x="0" y="0"/>
              <a:ext cx="5760" cy="960"/>
              <a:chOff x="0" y="0"/>
              <a:chExt cx="5760" cy="960"/>
            </a:xfrm>
          </p:grpSpPr>
          <p:grpSp>
            <p:nvGrpSpPr>
              <p:cNvPr id="16506" name="Group 122"/>
              <p:cNvGrpSpPr>
                <a:grpSpLocks/>
              </p:cNvGrpSpPr>
              <p:nvPr/>
            </p:nvGrpSpPr>
            <p:grpSpPr bwMode="auto">
              <a:xfrm>
                <a:off x="0" y="0"/>
                <a:ext cx="5760" cy="480"/>
                <a:chOff x="0" y="0"/>
                <a:chExt cx="5760" cy="480"/>
              </a:xfrm>
            </p:grpSpPr>
            <p:pic>
              <p:nvPicPr>
                <p:cNvPr id="16507" name="Picture 12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08" name="Picture 12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09" name="Picture 12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10" name="Picture 12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11" name="Picture 12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12" name="Picture 12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13" name="Picture 12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14" name="Picture 13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15" name="Picture 13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16" name="Picture 13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17" name="Picture 13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18" name="Picture 13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19" name="Picture 135"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520" name="Group 136"/>
              <p:cNvGrpSpPr>
                <a:grpSpLocks/>
              </p:cNvGrpSpPr>
              <p:nvPr/>
            </p:nvGrpSpPr>
            <p:grpSpPr bwMode="auto">
              <a:xfrm>
                <a:off x="0" y="480"/>
                <a:ext cx="5760" cy="480"/>
                <a:chOff x="0" y="0"/>
                <a:chExt cx="5760" cy="480"/>
              </a:xfrm>
            </p:grpSpPr>
            <p:pic>
              <p:nvPicPr>
                <p:cNvPr id="16521" name="Picture 13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22" name="Picture 13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23" name="Picture 13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24" name="Picture 14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25" name="Picture 14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26" name="Picture 14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27" name="Picture 14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28" name="Picture 14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29" name="Picture 14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30" name="Picture 14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31" name="Picture 14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32" name="Picture 14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33" name="Picture 149"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nvGrpSpPr>
            <p:cNvPr id="16534" name="Group 150"/>
            <p:cNvGrpSpPr>
              <a:grpSpLocks/>
            </p:cNvGrpSpPr>
            <p:nvPr/>
          </p:nvGrpSpPr>
          <p:grpSpPr bwMode="auto">
            <a:xfrm>
              <a:off x="0" y="960"/>
              <a:ext cx="5760" cy="960"/>
              <a:chOff x="0" y="0"/>
              <a:chExt cx="5760" cy="960"/>
            </a:xfrm>
          </p:grpSpPr>
          <p:grpSp>
            <p:nvGrpSpPr>
              <p:cNvPr id="16535" name="Group 151"/>
              <p:cNvGrpSpPr>
                <a:grpSpLocks/>
              </p:cNvGrpSpPr>
              <p:nvPr/>
            </p:nvGrpSpPr>
            <p:grpSpPr bwMode="auto">
              <a:xfrm>
                <a:off x="0" y="0"/>
                <a:ext cx="5760" cy="480"/>
                <a:chOff x="0" y="0"/>
                <a:chExt cx="5760" cy="480"/>
              </a:xfrm>
            </p:grpSpPr>
            <p:pic>
              <p:nvPicPr>
                <p:cNvPr id="16536" name="Picture 15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37" name="Picture 15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38" name="Picture 15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39" name="Picture 15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40" name="Picture 15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41" name="Picture 15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42" name="Picture 15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43" name="Picture 15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44" name="Picture 16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45" name="Picture 16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46" name="Picture 16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47" name="Picture 16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48" name="Picture 164"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nvGrpSpPr>
              <p:cNvPr id="16549" name="Group 165"/>
              <p:cNvGrpSpPr>
                <a:grpSpLocks/>
              </p:cNvGrpSpPr>
              <p:nvPr/>
            </p:nvGrpSpPr>
            <p:grpSpPr bwMode="auto">
              <a:xfrm>
                <a:off x="0" y="480"/>
                <a:ext cx="5760" cy="480"/>
                <a:chOff x="0" y="0"/>
                <a:chExt cx="5760" cy="480"/>
              </a:xfrm>
            </p:grpSpPr>
            <p:pic>
              <p:nvPicPr>
                <p:cNvPr id="16550" name="Picture 16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51" name="Picture 16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52" name="Picture 168"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60"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53" name="Picture 169"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54" name="Picture 170"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2"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55" name="Picture 171"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04"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56" name="Picture 172"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3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57" name="Picture 173"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1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58" name="Picture 174"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96"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59" name="Picture 175"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2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60" name="Picture 176"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0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61" name="Picture 177" descr="paperpin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88" y="0"/>
                  <a:ext cx="480" cy="480"/>
                </a:xfrm>
                <a:prstGeom prst="rect">
                  <a:avLst/>
                </a:prstGeom>
                <a:noFill/>
                <a:extLst>
                  <a:ext uri="{909E8E84-426E-40DD-AFC4-6F175D3DCCD1}">
                    <a14:hiddenFill xmlns:a14="http://schemas.microsoft.com/office/drawing/2010/main">
                      <a:solidFill>
                        <a:srgbClr val="FFFFFF"/>
                      </a:solidFill>
                    </a14:hiddenFill>
                  </a:ext>
                </a:extLst>
              </p:spPr>
            </p:pic>
            <p:pic>
              <p:nvPicPr>
                <p:cNvPr id="16562" name="Picture 178" descr="paperpink"/>
                <p:cNvPicPr>
                  <a:picLocks noChangeAspect="1" noChangeArrowheads="1"/>
                </p:cNvPicPr>
                <p:nvPr/>
              </p:nvPicPr>
              <p:blipFill>
                <a:blip r:embed="rId3">
                  <a:extLst>
                    <a:ext uri="{28A0092B-C50C-407E-A947-70E740481C1C}">
                      <a14:useLocalDpi xmlns:a14="http://schemas.microsoft.com/office/drawing/2010/main" val="0"/>
                    </a:ext>
                  </a:extLst>
                </a:blip>
                <a:srcRect r="50000"/>
                <a:stretch>
                  <a:fillRect/>
                </a:stretch>
              </p:blipFill>
              <p:spPr bwMode="auto">
                <a:xfrm>
                  <a:off x="5520" y="0"/>
                  <a:ext cx="240" cy="480"/>
                </a:xfrm>
                <a:prstGeom prst="rect">
                  <a:avLst/>
                </a:prstGeom>
                <a:noFill/>
                <a:extLst>
                  <a:ext uri="{909E8E84-426E-40DD-AFC4-6F175D3DCCD1}">
                    <a14:hiddenFill xmlns:a14="http://schemas.microsoft.com/office/drawing/2010/main">
                      <a:solidFill>
                        <a:srgbClr val="FFFFFF"/>
                      </a:solidFill>
                    </a14:hiddenFill>
                  </a:ext>
                </a:extLst>
              </p:spPr>
            </p:pic>
          </p:grpSp>
        </p:grpSp>
      </p:grpSp>
      <p:sp>
        <p:nvSpPr>
          <p:cNvPr id="16563" name="Rectangle 179"/>
          <p:cNvSpPr>
            <a:spLocks noGrp="1" noChangeArrowheads="1"/>
          </p:cNvSpPr>
          <p:nvPr>
            <p:ph type="title"/>
          </p:nvPr>
        </p:nvSpPr>
        <p:spPr>
          <a:xfrm>
            <a:off x="457200" y="0"/>
            <a:ext cx="8229600" cy="1143000"/>
          </a:xfrm>
        </p:spPr>
        <p:txBody>
          <a:bodyPr/>
          <a:lstStyle/>
          <a:p>
            <a:r>
              <a:rPr lang="en-US" altLang="en-US" sz="4000" b="1"/>
              <a:t>Step 3:</a:t>
            </a:r>
            <a:r>
              <a:rPr lang="en-US" altLang="en-US" sz="4000"/>
              <a:t>  Complete the graphic organizer.</a:t>
            </a:r>
          </a:p>
        </p:txBody>
      </p:sp>
      <p:grpSp>
        <p:nvGrpSpPr>
          <p:cNvPr id="16564" name="Group 180"/>
          <p:cNvGrpSpPr>
            <a:grpSpLocks/>
          </p:cNvGrpSpPr>
          <p:nvPr/>
        </p:nvGrpSpPr>
        <p:grpSpPr bwMode="auto">
          <a:xfrm>
            <a:off x="0" y="0"/>
            <a:ext cx="9144000" cy="6858000"/>
            <a:chOff x="2112" y="2016"/>
            <a:chExt cx="1780" cy="2304"/>
          </a:xfrm>
        </p:grpSpPr>
        <p:graphicFrame>
          <p:nvGraphicFramePr>
            <p:cNvPr id="16565" name="Object 181"/>
            <p:cNvGraphicFramePr>
              <a:graphicFrameLocks noChangeAspect="1"/>
            </p:cNvGraphicFramePr>
            <p:nvPr/>
          </p:nvGraphicFramePr>
          <p:xfrm>
            <a:off x="2112" y="2016"/>
            <a:ext cx="1780" cy="2304"/>
          </p:xfrm>
          <a:graphic>
            <a:graphicData uri="http://schemas.openxmlformats.org/presentationml/2006/ole">
              <mc:AlternateContent xmlns:mc="http://schemas.openxmlformats.org/markup-compatibility/2006">
                <mc:Choice xmlns:v="urn:schemas-microsoft-com:vml" Requires="v">
                  <p:oleObj spid="_x0000_s16584" name="Image" r:id="rId4" imgW="7771429" imgH="10057143" progId="Photoshop.Image.9">
                    <p:embed/>
                  </p:oleObj>
                </mc:Choice>
                <mc:Fallback>
                  <p:oleObj name="Image" r:id="rId4" imgW="7771429" imgH="10057143" progId="Photoshop.Image.9">
                    <p:embed/>
                    <p:pic>
                      <p:nvPicPr>
                        <p:cNvPr id="0" name="Object 18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112" y="2016"/>
                          <a:ext cx="1780" cy="230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566" name="Line 182"/>
            <p:cNvSpPr>
              <a:spLocks noChangeShapeType="1"/>
            </p:cNvSpPr>
            <p:nvPr/>
          </p:nvSpPr>
          <p:spPr bwMode="auto">
            <a:xfrm>
              <a:off x="3024" y="2016"/>
              <a:ext cx="0" cy="2304"/>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67" name="Line 183"/>
            <p:cNvSpPr>
              <a:spLocks noChangeShapeType="1"/>
            </p:cNvSpPr>
            <p:nvPr/>
          </p:nvSpPr>
          <p:spPr bwMode="auto">
            <a:xfrm>
              <a:off x="2112" y="3168"/>
              <a:ext cx="1776" cy="0"/>
            </a:xfrm>
            <a:prstGeom prst="line">
              <a:avLst/>
            </a:prstGeom>
            <a:noFill/>
            <a:ln w="9525">
              <a:solidFill>
                <a:schemeClr val="tx1"/>
              </a:solidFill>
              <a:prstDash val="lgDash"/>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6568" name="Rectangle 184"/>
            <p:cNvSpPr>
              <a:spLocks noChangeArrowheads="1"/>
            </p:cNvSpPr>
            <p:nvPr/>
          </p:nvSpPr>
          <p:spPr bwMode="auto">
            <a:xfrm>
              <a:off x="2400" y="3024"/>
              <a:ext cx="1152" cy="336"/>
            </a:xfrm>
            <a:prstGeom prst="rect">
              <a:avLst/>
            </a:prstGeom>
            <a:solidFill>
              <a:schemeClr val="bg1"/>
            </a:solidFill>
            <a:ln w="9525">
              <a:solidFill>
                <a:schemeClr val="tx1"/>
              </a:solidFill>
              <a:prstDash val="lgDash"/>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16569" name="Rectangle 185"/>
          <p:cNvSpPr>
            <a:spLocks noGrp="1" noChangeArrowheads="1"/>
          </p:cNvSpPr>
          <p:nvPr>
            <p:ph type="body" idx="1"/>
          </p:nvPr>
        </p:nvSpPr>
        <p:spPr>
          <a:xfrm>
            <a:off x="1676400" y="3048000"/>
            <a:ext cx="5334000" cy="914400"/>
          </a:xfrm>
        </p:spPr>
        <p:txBody>
          <a:bodyPr/>
          <a:lstStyle/>
          <a:p>
            <a:pPr>
              <a:lnSpc>
                <a:spcPct val="80000"/>
              </a:lnSpc>
              <a:buFontTx/>
              <a:buNone/>
            </a:pPr>
            <a:r>
              <a:rPr lang="en-US" altLang="en-US" sz="2400" b="1"/>
              <a:t>It is unfair to punish the entire class for the misbehavior of one student.</a:t>
            </a:r>
          </a:p>
        </p:txBody>
      </p:sp>
      <p:sp>
        <p:nvSpPr>
          <p:cNvPr id="16578" name="Text Box 194"/>
          <p:cNvSpPr txBox="1">
            <a:spLocks noChangeArrowheads="1"/>
          </p:cNvSpPr>
          <p:nvPr/>
        </p:nvSpPr>
        <p:spPr bwMode="auto">
          <a:xfrm>
            <a:off x="228600" y="0"/>
            <a:ext cx="4572000" cy="3140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en-US" altLang="en-US" sz="4000" b="1">
                <a:solidFill>
                  <a:schemeClr val="hlink"/>
                </a:solidFill>
              </a:rPr>
              <a:t>This student feels the teacher doesn’t have the nerve to deal with him individually.</a:t>
            </a:r>
          </a:p>
        </p:txBody>
      </p:sp>
      <p:sp>
        <p:nvSpPr>
          <p:cNvPr id="16580" name="Text Box 196"/>
          <p:cNvSpPr txBox="1">
            <a:spLocks noChangeArrowheads="1"/>
          </p:cNvSpPr>
          <p:nvPr/>
        </p:nvSpPr>
        <p:spPr bwMode="auto">
          <a:xfrm>
            <a:off x="5029200" y="381000"/>
            <a:ext cx="3429000" cy="21018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4400" b="1"/>
              <a:t>Elaborate on one detail.</a:t>
            </a:r>
          </a:p>
        </p:txBody>
      </p:sp>
      <p:sp>
        <p:nvSpPr>
          <p:cNvPr id="16581" name="AutoShape 197"/>
          <p:cNvSpPr>
            <a:spLocks noChangeArrowheads="1"/>
          </p:cNvSpPr>
          <p:nvPr/>
        </p:nvSpPr>
        <p:spPr bwMode="auto">
          <a:xfrm>
            <a:off x="228600" y="685800"/>
            <a:ext cx="4572000" cy="1600200"/>
          </a:xfrm>
          <a:prstGeom prst="rightArrow">
            <a:avLst>
              <a:gd name="adj1" fmla="val 50000"/>
              <a:gd name="adj2" fmla="val 71429"/>
            </a:avLst>
          </a:prstGeom>
          <a:solidFill>
            <a:srgbClr val="FFCC00"/>
          </a:solidFill>
          <a:ln w="5715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ltLang="en-US" sz="3200" b="1"/>
              <a:t>ELABORATE</a:t>
            </a:r>
          </a:p>
        </p:txBody>
      </p:sp>
      <p:sp>
        <p:nvSpPr>
          <p:cNvPr id="16583" name="Text Box 199"/>
          <p:cNvSpPr txBox="1">
            <a:spLocks noChangeArrowheads="1"/>
          </p:cNvSpPr>
          <p:nvPr/>
        </p:nvSpPr>
        <p:spPr bwMode="auto">
          <a:xfrm>
            <a:off x="4648200" y="0"/>
            <a:ext cx="4648200" cy="337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2400" b="1">
                <a:solidFill>
                  <a:srgbClr val="800000"/>
                </a:solidFill>
              </a:rPr>
              <a:t>Example:  It encourages misbehavior by more students.</a:t>
            </a:r>
          </a:p>
          <a:p>
            <a:pPr>
              <a:spcBef>
                <a:spcPct val="50000"/>
              </a:spcBef>
              <a:buFontTx/>
              <a:buChar char="•"/>
            </a:pPr>
            <a:r>
              <a:rPr lang="en-US" altLang="en-US" sz="2400" b="1">
                <a:solidFill>
                  <a:schemeClr val="hlink"/>
                </a:solidFill>
              </a:rPr>
              <a:t>Why behave?</a:t>
            </a:r>
          </a:p>
          <a:p>
            <a:pPr>
              <a:spcBef>
                <a:spcPct val="50000"/>
              </a:spcBef>
              <a:buFontTx/>
              <a:buChar char="•"/>
            </a:pPr>
            <a:r>
              <a:rPr lang="en-US" altLang="en-US" sz="2400" b="1">
                <a:solidFill>
                  <a:srgbClr val="800000"/>
                </a:solidFill>
              </a:rPr>
              <a:t>Join in fun</a:t>
            </a:r>
          </a:p>
          <a:p>
            <a:pPr>
              <a:spcBef>
                <a:spcPct val="50000"/>
              </a:spcBef>
              <a:buFontTx/>
              <a:buChar char="•"/>
            </a:pPr>
            <a:r>
              <a:rPr lang="en-US" altLang="en-US" sz="2400" b="1">
                <a:solidFill>
                  <a:srgbClr val="800000"/>
                </a:solidFill>
              </a:rPr>
              <a:t>No control</a:t>
            </a:r>
          </a:p>
          <a:p>
            <a:pPr>
              <a:spcBef>
                <a:spcPct val="50000"/>
              </a:spcBef>
            </a:pPr>
            <a:endParaRPr lang="en-US" altLang="en-US" sz="2400" b="1">
              <a:solidFill>
                <a:srgbClr val="800000"/>
              </a:solidFill>
            </a:endParaRPr>
          </a:p>
        </p:txBody>
      </p:sp>
      <p:sp>
        <p:nvSpPr>
          <p:cNvPr id="16582" name="Text Box 198"/>
          <p:cNvSpPr txBox="1">
            <a:spLocks noChangeArrowheads="1"/>
          </p:cNvSpPr>
          <p:nvPr/>
        </p:nvSpPr>
        <p:spPr bwMode="auto">
          <a:xfrm>
            <a:off x="4800600" y="228600"/>
            <a:ext cx="4191000" cy="2528888"/>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sz="3200" b="1">
                <a:solidFill>
                  <a:schemeClr val="hlink"/>
                </a:solidFill>
              </a:rPr>
              <a:t>The next time everyone will join in since they will receive the punishment anyway.</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1658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3" grpId="0" autoUpdateAnimBg="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291</TotalTime>
  <Words>2525</Words>
  <Application>Microsoft Office PowerPoint</Application>
  <PresentationFormat>On-screen Show (4:3)</PresentationFormat>
  <Paragraphs>333</Paragraphs>
  <Slides>28</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1" baseType="lpstr">
      <vt:lpstr>Arial</vt:lpstr>
      <vt:lpstr>Default Design</vt:lpstr>
      <vt:lpstr>Adobe Photoshop Image</vt:lpstr>
      <vt:lpstr>PowerPoint Presentation</vt:lpstr>
      <vt:lpstr>Step 1:  Read the prompt carefully before you begin.</vt:lpstr>
      <vt:lpstr>Step 2:  Take a stand.</vt:lpstr>
      <vt:lpstr>Step 3:  Prepare the graphic organizer.</vt:lpstr>
      <vt:lpstr>Step 4:  Complete the graphic organizer.</vt:lpstr>
      <vt:lpstr>Step 3:  Complete the graphic organizer.</vt:lpstr>
      <vt:lpstr>Step 3:  Complete the graphic organizer.</vt:lpstr>
      <vt:lpstr>Step 3:  Complete the graphic organizer.</vt:lpstr>
      <vt:lpstr>Step 3:  Complete the graphic organizer.</vt:lpstr>
      <vt:lpstr>Step 3:  Complete the graphic organizer.</vt:lpstr>
      <vt:lpstr>Step 5:  Add transitions.</vt:lpstr>
      <vt:lpstr>Step 6:  From the graphic organizer to the paper.</vt:lpstr>
      <vt:lpstr>Step 6:  From the graphic organizer to the paper.</vt:lpstr>
      <vt:lpstr>Step 6:  From the graphic organizer to the paper.</vt:lpstr>
      <vt:lpstr>Step 6:  From the graphic organizer to the paper.</vt:lpstr>
      <vt:lpstr>Step 6:  From the graphic organizer to the paper.</vt:lpstr>
      <vt:lpstr>Step 6:  From the graphic organizer to the paper.</vt:lpstr>
      <vt:lpstr>Step 6:  From the graphic organizer to the paper.</vt:lpstr>
      <vt:lpstr>Step 6:  From the graphic organizer to the paper.</vt:lpstr>
      <vt:lpstr>Step 6:  From the graphic organizer to the paper.</vt:lpstr>
      <vt:lpstr>Step 6:  From the graphic organizer to the paper.</vt:lpstr>
      <vt:lpstr>Step 6:  From the graphic organizer to the paper.</vt:lpstr>
      <vt:lpstr>Step 7:  Vocabulary</vt:lpstr>
      <vt:lpstr>Step 7:  Vocabulary</vt:lpstr>
      <vt:lpstr>Step 7:  Vocabulary</vt:lpstr>
      <vt:lpstr>Step 7:  Vocabulary</vt:lpstr>
      <vt:lpstr>Step 8:  Visual Expression</vt:lpstr>
      <vt:lpstr>Step 9:  Reread Your Work</vt:lpstr>
    </vt:vector>
  </TitlesOfParts>
  <Company>Jefferson County Schools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Connie Campbell</dc:creator>
  <cp:lastModifiedBy>Caryn</cp:lastModifiedBy>
  <cp:revision>12</cp:revision>
  <dcterms:created xsi:type="dcterms:W3CDTF">2005-10-30T20:44:45Z</dcterms:created>
  <dcterms:modified xsi:type="dcterms:W3CDTF">2015-09-27T15:44:22Z</dcterms:modified>
</cp:coreProperties>
</file>