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0"/>
    <p:restoredTop sz="80743" autoAdjust="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752600"/>
            <a:ext cx="7772400" cy="1470025"/>
          </a:xfrm>
        </p:spPr>
        <p:txBody>
          <a:bodyPr/>
          <a:lstStyle>
            <a:lvl1pPr algn="ctr">
              <a:defRPr/>
            </a:lvl1pPr>
          </a:lstStyle>
          <a:p>
            <a:pPr lvl="0"/>
            <a:r>
              <a:rPr lang="en-US" altLang="en-US" noProof="0" smtClean="0"/>
              <a:t>Click to edit Master title style</a:t>
            </a:r>
          </a:p>
        </p:txBody>
      </p:sp>
      <p:sp>
        <p:nvSpPr>
          <p:cNvPr id="22531" name="Rectangle 3"/>
          <p:cNvSpPr>
            <a:spLocks noGrp="1" noChangeArrowheads="1"/>
          </p:cNvSpPr>
          <p:nvPr>
            <p:ph type="subTitle" idx="1"/>
          </p:nvPr>
        </p:nvSpPr>
        <p:spPr>
          <a:xfrm>
            <a:off x="1371600" y="3508375"/>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ltLang="en-US"/>
          </a:p>
        </p:txBody>
      </p:sp>
      <p:sp>
        <p:nvSpPr>
          <p:cNvPr id="22533" name="Rectangle 5"/>
          <p:cNvSpPr>
            <a:spLocks noGrp="1" noChangeArrowheads="1"/>
          </p:cNvSpPr>
          <p:nvPr>
            <p:ph type="ftr" sz="quarter" idx="3"/>
          </p:nvPr>
        </p:nvSpPr>
        <p:spPr/>
        <p:txBody>
          <a:bodyPr/>
          <a:lstStyle>
            <a:lvl1pPr>
              <a:defRPr/>
            </a:lvl1pPr>
          </a:lstStyle>
          <a:p>
            <a:endParaRPr lang="en-US" altLang="en-US"/>
          </a:p>
        </p:txBody>
      </p:sp>
      <p:sp>
        <p:nvSpPr>
          <p:cNvPr id="22534" name="Rectangle 6"/>
          <p:cNvSpPr>
            <a:spLocks noGrp="1" noChangeArrowheads="1"/>
          </p:cNvSpPr>
          <p:nvPr>
            <p:ph type="sldNum" sz="quarter" idx="4"/>
          </p:nvPr>
        </p:nvSpPr>
        <p:spPr/>
        <p:txBody>
          <a:bodyPr/>
          <a:lstStyle>
            <a:lvl1pPr>
              <a:defRPr/>
            </a:lvl1pPr>
          </a:lstStyle>
          <a:p>
            <a:fld id="{290A3ECC-787E-4620-97CA-4376A0C93F7C}" type="slidenum">
              <a:rPr lang="en-US" altLang="en-US"/>
              <a:pPr/>
              <a:t>‹#›</a:t>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D8EFB5-A5AD-4A4E-B4B0-4816F38D2EC0}" type="slidenum">
              <a:rPr lang="en-US" altLang="en-US"/>
              <a:pPr/>
              <a:t>‹#›</a:t>
            </a:fld>
            <a:endParaRPr lang="en-US" altLang="en-US"/>
          </a:p>
        </p:txBody>
      </p:sp>
    </p:spTree>
    <p:extLst>
      <p:ext uri="{BB962C8B-B14F-4D97-AF65-F5344CB8AC3E}">
        <p14:creationId xmlns:p14="http://schemas.microsoft.com/office/powerpoint/2010/main" val="6565033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18669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38"/>
            <a:ext cx="54483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0BB9FF-B7EF-481E-A08C-2C9E7053C735}" type="slidenum">
              <a:rPr lang="en-US" altLang="en-US"/>
              <a:pPr/>
              <a:t>‹#›</a:t>
            </a:fld>
            <a:endParaRPr lang="en-US" altLang="en-US"/>
          </a:p>
        </p:txBody>
      </p:sp>
    </p:spTree>
    <p:extLst>
      <p:ext uri="{BB962C8B-B14F-4D97-AF65-F5344CB8AC3E}">
        <p14:creationId xmlns:p14="http://schemas.microsoft.com/office/powerpoint/2010/main" val="217797635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32BD20-13FD-4F0B-BD1B-400E69281CC5}" type="slidenum">
              <a:rPr lang="en-US" altLang="en-US"/>
              <a:pPr/>
              <a:t>‹#›</a:t>
            </a:fld>
            <a:endParaRPr lang="en-US" altLang="en-US"/>
          </a:p>
        </p:txBody>
      </p:sp>
    </p:spTree>
    <p:extLst>
      <p:ext uri="{BB962C8B-B14F-4D97-AF65-F5344CB8AC3E}">
        <p14:creationId xmlns:p14="http://schemas.microsoft.com/office/powerpoint/2010/main" val="83780492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7754F8-8EC4-4B0C-A1DE-8F8C9A7DCBA4}" type="slidenum">
              <a:rPr lang="en-US" altLang="en-US"/>
              <a:pPr/>
              <a:t>‹#›</a:t>
            </a:fld>
            <a:endParaRPr lang="en-US" altLang="en-US"/>
          </a:p>
        </p:txBody>
      </p:sp>
    </p:spTree>
    <p:extLst>
      <p:ext uri="{BB962C8B-B14F-4D97-AF65-F5344CB8AC3E}">
        <p14:creationId xmlns:p14="http://schemas.microsoft.com/office/powerpoint/2010/main" val="225285370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7E912C-CFE7-43E0-9A85-8F1405738BA0}" type="slidenum">
              <a:rPr lang="en-US" altLang="en-US"/>
              <a:pPr/>
              <a:t>‹#›</a:t>
            </a:fld>
            <a:endParaRPr lang="en-US" altLang="en-US"/>
          </a:p>
        </p:txBody>
      </p:sp>
    </p:spTree>
    <p:extLst>
      <p:ext uri="{BB962C8B-B14F-4D97-AF65-F5344CB8AC3E}">
        <p14:creationId xmlns:p14="http://schemas.microsoft.com/office/powerpoint/2010/main" val="420239210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3718FB-6BE6-4817-A89B-F8EA51825C12}" type="slidenum">
              <a:rPr lang="en-US" altLang="en-US"/>
              <a:pPr/>
              <a:t>‹#›</a:t>
            </a:fld>
            <a:endParaRPr lang="en-US" altLang="en-US"/>
          </a:p>
        </p:txBody>
      </p:sp>
    </p:spTree>
    <p:extLst>
      <p:ext uri="{BB962C8B-B14F-4D97-AF65-F5344CB8AC3E}">
        <p14:creationId xmlns:p14="http://schemas.microsoft.com/office/powerpoint/2010/main" val="272197711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933CD8-2F67-4834-AB48-9E790B4A8787}" type="slidenum">
              <a:rPr lang="en-US" altLang="en-US"/>
              <a:pPr/>
              <a:t>‹#›</a:t>
            </a:fld>
            <a:endParaRPr lang="en-US" altLang="en-US"/>
          </a:p>
        </p:txBody>
      </p:sp>
    </p:spTree>
    <p:extLst>
      <p:ext uri="{BB962C8B-B14F-4D97-AF65-F5344CB8AC3E}">
        <p14:creationId xmlns:p14="http://schemas.microsoft.com/office/powerpoint/2010/main" val="185021394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DD04D2A-E9E6-4C55-9FFE-3A47532E2099}" type="slidenum">
              <a:rPr lang="en-US" altLang="en-US"/>
              <a:pPr/>
              <a:t>‹#›</a:t>
            </a:fld>
            <a:endParaRPr lang="en-US" altLang="en-US"/>
          </a:p>
        </p:txBody>
      </p:sp>
    </p:spTree>
    <p:extLst>
      <p:ext uri="{BB962C8B-B14F-4D97-AF65-F5344CB8AC3E}">
        <p14:creationId xmlns:p14="http://schemas.microsoft.com/office/powerpoint/2010/main" val="99496512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3E9F0F-378E-4E49-B09E-58A16C1FBE71}" type="slidenum">
              <a:rPr lang="en-US" altLang="en-US"/>
              <a:pPr/>
              <a:t>‹#›</a:t>
            </a:fld>
            <a:endParaRPr lang="en-US" altLang="en-US"/>
          </a:p>
        </p:txBody>
      </p:sp>
    </p:spTree>
    <p:extLst>
      <p:ext uri="{BB962C8B-B14F-4D97-AF65-F5344CB8AC3E}">
        <p14:creationId xmlns:p14="http://schemas.microsoft.com/office/powerpoint/2010/main" val="257293515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31F449-B1FF-4A5C-9D0C-E0EAE1480D1C}" type="slidenum">
              <a:rPr lang="en-US" altLang="en-US"/>
              <a:pPr/>
              <a:t>‹#›</a:t>
            </a:fld>
            <a:endParaRPr lang="en-US" altLang="en-US"/>
          </a:p>
        </p:txBody>
      </p:sp>
    </p:spTree>
    <p:extLst>
      <p:ext uri="{BB962C8B-B14F-4D97-AF65-F5344CB8AC3E}">
        <p14:creationId xmlns:p14="http://schemas.microsoft.com/office/powerpoint/2010/main" val="55913323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274638"/>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19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F4DEAC-7E19-41E9-AC1C-E980C2E53B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14400" y="381000"/>
            <a:ext cx="7924800"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0">
                <a:latin typeface="Tahoma" pitchFamily="34" charset="0"/>
              </a:rPr>
              <a:t>Habit #1</a:t>
            </a:r>
            <a:br>
              <a:rPr lang="en-US" altLang="en-US" sz="8000">
                <a:latin typeface="Tahoma" pitchFamily="34" charset="0"/>
              </a:rPr>
            </a:br>
            <a:r>
              <a:rPr lang="en-US" altLang="en-US" sz="8000" b="1">
                <a:latin typeface="Tahoma" pitchFamily="34" charset="0"/>
              </a:rPr>
              <a:t>Be Proactive</a:t>
            </a:r>
          </a:p>
          <a:p>
            <a:pPr algn="ctr">
              <a:spcBef>
                <a:spcPct val="50000"/>
              </a:spcBef>
            </a:pPr>
            <a:r>
              <a:rPr lang="en-US" altLang="en-US" sz="2000" b="1">
                <a:latin typeface="Tahoma" pitchFamily="34" charset="0"/>
              </a:rPr>
              <a:t>Based on the work of Stephen Covey</a:t>
            </a:r>
          </a:p>
          <a:p>
            <a:pPr algn="ctr">
              <a:spcBef>
                <a:spcPct val="50000"/>
              </a:spcBef>
            </a:pPr>
            <a:r>
              <a:rPr lang="en-US" altLang="en-US">
                <a:latin typeface="Tahoma" pitchFamily="34" charset="0"/>
              </a:rPr>
              <a:t/>
            </a:r>
            <a:br>
              <a:rPr lang="en-US" altLang="en-US">
                <a:latin typeface="Tahoma" pitchFamily="34" charset="0"/>
              </a:rPr>
            </a:br>
            <a:endParaRPr lang="en-US" altLang="en-US">
              <a:latin typeface="Tahoma" pitchFamily="34" charset="0"/>
            </a:endParaRP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657600"/>
            <a:ext cx="4067175" cy="24574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458200" cy="1143000"/>
          </a:xfrm>
        </p:spPr>
        <p:txBody>
          <a:bodyPr/>
          <a:lstStyle/>
          <a:p>
            <a:r>
              <a:rPr lang="en-US" altLang="en-US" sz="4000" b="1">
                <a:latin typeface="Tahoma" pitchFamily="34" charset="0"/>
              </a:rPr>
              <a:t>If you could “carry the weather with you”….</a:t>
            </a:r>
          </a:p>
        </p:txBody>
      </p:sp>
      <p:sp>
        <p:nvSpPr>
          <p:cNvPr id="40964" name="Rectangle 4"/>
          <p:cNvSpPr>
            <a:spLocks noChangeArrowheads="1"/>
          </p:cNvSpPr>
          <p:nvPr/>
        </p:nvSpPr>
        <p:spPr bwMode="auto">
          <a:xfrm>
            <a:off x="1447800" y="52578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defRPr>
            </a:lvl1pPr>
            <a:lvl2pPr>
              <a:defRPr sz="4400">
                <a:solidFill>
                  <a:schemeClr val="tx2"/>
                </a:solidFill>
                <a:latin typeface="Arial" charset="0"/>
              </a:defRPr>
            </a:lvl2pPr>
            <a:lvl3pPr>
              <a:defRPr sz="4400">
                <a:solidFill>
                  <a:schemeClr val="tx2"/>
                </a:solidFill>
                <a:latin typeface="Arial" charset="0"/>
              </a:defRPr>
            </a:lvl3pPr>
            <a:lvl4pPr>
              <a:defRPr sz="4400">
                <a:solidFill>
                  <a:schemeClr val="tx2"/>
                </a:solidFill>
                <a:latin typeface="Arial" charset="0"/>
              </a:defRPr>
            </a:lvl4pPr>
            <a:lvl5pPr>
              <a:defRPr sz="4400">
                <a:solidFill>
                  <a:schemeClr val="tx2"/>
                </a:solidFill>
                <a:latin typeface="Arial" charset="0"/>
              </a:defRPr>
            </a:lvl5pPr>
            <a:lvl6pPr marL="457200" fontAlgn="base">
              <a:spcBef>
                <a:spcPct val="0"/>
              </a:spcBef>
              <a:spcAft>
                <a:spcPct val="0"/>
              </a:spcAft>
              <a:defRPr sz="4400">
                <a:solidFill>
                  <a:schemeClr val="tx2"/>
                </a:solidFill>
                <a:latin typeface="Arial" charset="0"/>
              </a:defRPr>
            </a:lvl6pPr>
            <a:lvl7pPr marL="914400" fontAlgn="base">
              <a:spcBef>
                <a:spcPct val="0"/>
              </a:spcBef>
              <a:spcAft>
                <a:spcPct val="0"/>
              </a:spcAft>
              <a:defRPr sz="4400">
                <a:solidFill>
                  <a:schemeClr val="tx2"/>
                </a:solidFill>
                <a:latin typeface="Arial" charset="0"/>
              </a:defRPr>
            </a:lvl7pPr>
            <a:lvl8pPr marL="1371600" fontAlgn="base">
              <a:spcBef>
                <a:spcPct val="0"/>
              </a:spcBef>
              <a:spcAft>
                <a:spcPct val="0"/>
              </a:spcAft>
              <a:defRPr sz="4400">
                <a:solidFill>
                  <a:schemeClr val="tx2"/>
                </a:solidFill>
                <a:latin typeface="Arial" charset="0"/>
              </a:defRPr>
            </a:lvl8pPr>
            <a:lvl9pPr marL="1828800" fontAlgn="base">
              <a:spcBef>
                <a:spcPct val="0"/>
              </a:spcBef>
              <a:spcAft>
                <a:spcPct val="0"/>
              </a:spcAft>
              <a:defRPr sz="4400">
                <a:solidFill>
                  <a:schemeClr val="tx2"/>
                </a:solidFill>
                <a:latin typeface="Arial" charset="0"/>
              </a:defRPr>
            </a:lvl9pPr>
          </a:lstStyle>
          <a:p>
            <a:pPr algn="r"/>
            <a:r>
              <a:rPr lang="en-US" altLang="en-US" sz="4000" b="1">
                <a:latin typeface="Tahoma" pitchFamily="34" charset="0"/>
              </a:rPr>
              <a:t>you could have a </a:t>
            </a:r>
            <a:br>
              <a:rPr lang="en-US" altLang="en-US" sz="4000" b="1">
                <a:latin typeface="Tahoma" pitchFamily="34" charset="0"/>
              </a:rPr>
            </a:br>
            <a:r>
              <a:rPr lang="en-US" altLang="en-US" sz="4000" b="1">
                <a:latin typeface="Tahoma" pitchFamily="34" charset="0"/>
              </a:rPr>
              <a:t>good day no matter </a:t>
            </a:r>
            <a:br>
              <a:rPr lang="en-US" altLang="en-US" sz="4000" b="1">
                <a:latin typeface="Tahoma" pitchFamily="34" charset="0"/>
              </a:rPr>
            </a:br>
            <a:r>
              <a:rPr lang="en-US" altLang="en-US" sz="4000" b="1">
                <a:latin typeface="Tahoma" pitchFamily="34" charset="0"/>
              </a:rPr>
              <a:t>what comes your way.</a:t>
            </a:r>
          </a:p>
        </p:txBody>
      </p:sp>
      <p:pic>
        <p:nvPicPr>
          <p:cNvPr id="40968" name="Picture 8" descr="sun-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2743200" cy="2619375"/>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457200" y="762000"/>
            <a:ext cx="3124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latin typeface="Tahoma" pitchFamily="34" charset="0"/>
              </a:rPr>
              <a:t>Journal Entry or</a:t>
            </a:r>
            <a:br>
              <a:rPr lang="en-US" altLang="en-US" sz="4000" b="1">
                <a:latin typeface="Tahoma" pitchFamily="34" charset="0"/>
              </a:rPr>
            </a:br>
            <a:r>
              <a:rPr lang="en-US" altLang="en-US" sz="4000" b="1">
                <a:latin typeface="Tahoma" pitchFamily="34" charset="0"/>
              </a:rPr>
              <a:t>Discussion Starter:</a:t>
            </a:r>
          </a:p>
        </p:txBody>
      </p:sp>
      <p:pic>
        <p:nvPicPr>
          <p:cNvPr id="41990" name="Picture 6" descr="sunshine-m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09600"/>
            <a:ext cx="4572000" cy="352107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1991" name="Text Box 7"/>
          <p:cNvSpPr txBox="1">
            <a:spLocks noChangeArrowheads="1"/>
          </p:cNvSpPr>
          <p:nvPr/>
        </p:nvSpPr>
        <p:spPr bwMode="auto">
          <a:xfrm>
            <a:off x="2590800" y="4495800"/>
            <a:ext cx="5867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ahoma" pitchFamily="34" charset="0"/>
              </a:rPr>
              <a:t>Do you think it is possible to carry your weather with you?  What do you think this means? How would your life be different if you could carry happiness or peace with you no matter what things happen?</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2" name="Group 4"/>
          <p:cNvGrpSpPr>
            <a:grpSpLocks/>
          </p:cNvGrpSpPr>
          <p:nvPr/>
        </p:nvGrpSpPr>
        <p:grpSpPr bwMode="auto">
          <a:xfrm>
            <a:off x="2209800" y="1447800"/>
            <a:ext cx="4191000" cy="3352800"/>
            <a:chOff x="2870" y="1296"/>
            <a:chExt cx="2137" cy="1344"/>
          </a:xfrm>
        </p:grpSpPr>
        <p:sp>
          <p:nvSpPr>
            <p:cNvPr id="43013" name="Oval 5"/>
            <p:cNvSpPr>
              <a:spLocks noChangeArrowheads="1"/>
            </p:cNvSpPr>
            <p:nvPr/>
          </p:nvSpPr>
          <p:spPr bwMode="auto">
            <a:xfrm>
              <a:off x="3951" y="1584"/>
              <a:ext cx="768" cy="768"/>
            </a:xfrm>
            <a:prstGeom prst="ellipse">
              <a:avLst/>
            </a:prstGeom>
            <a:solidFill>
              <a:srgbClr val="00FF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Oval 6"/>
            <p:cNvSpPr>
              <a:spLocks noChangeArrowheads="1"/>
            </p:cNvSpPr>
            <p:nvPr/>
          </p:nvSpPr>
          <p:spPr bwMode="auto">
            <a:xfrm>
              <a:off x="3663" y="1296"/>
              <a:ext cx="1344" cy="134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 name="Text Box 7"/>
            <p:cNvSpPr txBox="1">
              <a:spLocks noChangeArrowheads="1"/>
            </p:cNvSpPr>
            <p:nvPr/>
          </p:nvSpPr>
          <p:spPr bwMode="auto">
            <a:xfrm>
              <a:off x="4051" y="1646"/>
              <a:ext cx="555"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Tahoma" pitchFamily="34" charset="0"/>
                </a:rPr>
                <a:t>circle</a:t>
              </a:r>
            </a:p>
            <a:p>
              <a:pPr algn="ctr"/>
              <a:r>
                <a:rPr lang="en-US" altLang="en-US">
                  <a:latin typeface="Tahoma" pitchFamily="34" charset="0"/>
                </a:rPr>
                <a:t>of</a:t>
              </a:r>
            </a:p>
            <a:p>
              <a:pPr algn="ctr"/>
              <a:r>
                <a:rPr lang="en-US" altLang="en-US">
                  <a:latin typeface="Tahoma" pitchFamily="34" charset="0"/>
                </a:rPr>
                <a:t>influence</a:t>
              </a:r>
            </a:p>
          </p:txBody>
        </p:sp>
        <p:sp>
          <p:nvSpPr>
            <p:cNvPr id="43016" name="Text Box 8"/>
            <p:cNvSpPr txBox="1">
              <a:spLocks noChangeArrowheads="1"/>
            </p:cNvSpPr>
            <p:nvPr/>
          </p:nvSpPr>
          <p:spPr bwMode="auto">
            <a:xfrm>
              <a:off x="4104" y="1351"/>
              <a:ext cx="495"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Tahoma" pitchFamily="34" charset="0"/>
                </a:rPr>
                <a:t>circle of</a:t>
              </a:r>
            </a:p>
          </p:txBody>
        </p:sp>
        <p:sp>
          <p:nvSpPr>
            <p:cNvPr id="43017" name="Text Box 9"/>
            <p:cNvSpPr txBox="1">
              <a:spLocks noChangeArrowheads="1"/>
            </p:cNvSpPr>
            <p:nvPr/>
          </p:nvSpPr>
          <p:spPr bwMode="auto">
            <a:xfrm>
              <a:off x="4112" y="2311"/>
              <a:ext cx="497"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Tahoma" pitchFamily="34" charset="0"/>
                </a:rPr>
                <a:t>concern</a:t>
              </a:r>
            </a:p>
          </p:txBody>
        </p:sp>
        <p:sp>
          <p:nvSpPr>
            <p:cNvPr id="43018" name="Text Box 10"/>
            <p:cNvSpPr txBox="1">
              <a:spLocks noChangeArrowheads="1"/>
            </p:cNvSpPr>
            <p:nvPr/>
          </p:nvSpPr>
          <p:spPr bwMode="auto">
            <a:xfrm>
              <a:off x="2870" y="1607"/>
              <a:ext cx="94"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grpSp>
      <p:sp>
        <p:nvSpPr>
          <p:cNvPr id="43019" name="Text Box 11"/>
          <p:cNvSpPr txBox="1">
            <a:spLocks noChangeArrowheads="1"/>
          </p:cNvSpPr>
          <p:nvPr/>
        </p:nvSpPr>
        <p:spPr bwMode="auto">
          <a:xfrm>
            <a:off x="2895600" y="5181600"/>
            <a:ext cx="5791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Tahoma" pitchFamily="34" charset="0"/>
              </a:rPr>
              <a:t>Focus on things you can change or influence</a:t>
            </a:r>
          </a:p>
        </p:txBody>
      </p:sp>
      <p:sp>
        <p:nvSpPr>
          <p:cNvPr id="43020" name="Text Box 12"/>
          <p:cNvSpPr txBox="1">
            <a:spLocks noChangeArrowheads="1"/>
          </p:cNvSpPr>
          <p:nvPr/>
        </p:nvSpPr>
        <p:spPr bwMode="auto">
          <a:xfrm>
            <a:off x="609600" y="3048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a:latin typeface="Tahoma" pitchFamily="34" charset="0"/>
              </a:rPr>
              <a:t>Circle of Influence</a:t>
            </a:r>
          </a:p>
        </p:txBody>
      </p:sp>
      <p:sp>
        <p:nvSpPr>
          <p:cNvPr id="43021" name="Text Box 13"/>
          <p:cNvSpPr txBox="1">
            <a:spLocks noChangeArrowheads="1"/>
          </p:cNvSpPr>
          <p:nvPr/>
        </p:nvSpPr>
        <p:spPr bwMode="auto">
          <a:xfrm>
            <a:off x="1371600" y="15240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ahoma" pitchFamily="34" charset="0"/>
              </a:rPr>
              <a:t>Things you can’t control</a:t>
            </a:r>
          </a:p>
        </p:txBody>
      </p:sp>
      <p:sp>
        <p:nvSpPr>
          <p:cNvPr id="43022" name="Text Box 14"/>
          <p:cNvSpPr txBox="1">
            <a:spLocks noChangeArrowheads="1"/>
          </p:cNvSpPr>
          <p:nvPr/>
        </p:nvSpPr>
        <p:spPr bwMode="auto">
          <a:xfrm>
            <a:off x="6705600" y="320040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ahoma" pitchFamily="34" charset="0"/>
              </a:rPr>
              <a:t>Things you can control or change</a:t>
            </a:r>
          </a:p>
        </p:txBody>
      </p:sp>
      <p:sp>
        <p:nvSpPr>
          <p:cNvPr id="43023" name="Line 15"/>
          <p:cNvSpPr>
            <a:spLocks noChangeShapeType="1"/>
          </p:cNvSpPr>
          <p:nvPr/>
        </p:nvSpPr>
        <p:spPr bwMode="auto">
          <a:xfrm>
            <a:off x="2667000" y="2362200"/>
            <a:ext cx="1295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4" name="Line 16"/>
          <p:cNvSpPr>
            <a:spLocks noChangeShapeType="1"/>
          </p:cNvSpPr>
          <p:nvPr/>
        </p:nvSpPr>
        <p:spPr bwMode="auto">
          <a:xfrm flipH="1" flipV="1">
            <a:off x="5410200" y="3352800"/>
            <a:ext cx="1524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981200" y="1524000"/>
            <a:ext cx="236220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Tahoma" pitchFamily="34" charset="0"/>
              </a:rPr>
              <a:t>Things you CAN’T control </a:t>
            </a:r>
            <a:r>
              <a:rPr lang="en-US" altLang="en-US" sz="2400" b="1" u="sng">
                <a:latin typeface="Tahoma" pitchFamily="34" charset="0"/>
              </a:rPr>
              <a:t>or change</a:t>
            </a:r>
            <a:r>
              <a:rPr lang="en-US" altLang="en-US" sz="2400" b="1">
                <a:latin typeface="Tahoma" pitchFamily="34" charset="0"/>
              </a:rPr>
              <a:t>:</a:t>
            </a:r>
          </a:p>
          <a:p>
            <a:pPr algn="ctr">
              <a:spcBef>
                <a:spcPct val="50000"/>
              </a:spcBef>
              <a:buFontTx/>
              <a:buChar char="•"/>
            </a:pPr>
            <a:r>
              <a:rPr lang="en-US" altLang="en-US">
                <a:latin typeface="Tahoma" pitchFamily="34" charset="0"/>
              </a:rPr>
              <a:t>Other people</a:t>
            </a:r>
          </a:p>
          <a:p>
            <a:pPr algn="ctr">
              <a:spcBef>
                <a:spcPct val="50000"/>
              </a:spcBef>
              <a:buFontTx/>
              <a:buChar char="•"/>
            </a:pPr>
            <a:r>
              <a:rPr lang="en-US" altLang="en-US">
                <a:latin typeface="Tahoma" pitchFamily="34" charset="0"/>
              </a:rPr>
              <a:t>The weather</a:t>
            </a:r>
          </a:p>
          <a:p>
            <a:pPr algn="ctr">
              <a:spcBef>
                <a:spcPct val="50000"/>
              </a:spcBef>
              <a:buFontTx/>
              <a:buChar char="•"/>
            </a:pPr>
            <a:r>
              <a:rPr lang="en-US" altLang="en-US">
                <a:latin typeface="Tahoma" pitchFamily="34" charset="0"/>
              </a:rPr>
              <a:t>Things you did wrong in the past</a:t>
            </a:r>
          </a:p>
          <a:p>
            <a:pPr algn="ctr">
              <a:spcBef>
                <a:spcPct val="50000"/>
              </a:spcBef>
              <a:buFontTx/>
              <a:buChar char="•"/>
            </a:pPr>
            <a:r>
              <a:rPr lang="en-US" altLang="en-US">
                <a:latin typeface="Tahoma" pitchFamily="34" charset="0"/>
              </a:rPr>
              <a:t>How other people treat me</a:t>
            </a:r>
          </a:p>
          <a:p>
            <a:pPr algn="ctr">
              <a:spcBef>
                <a:spcPct val="50000"/>
              </a:spcBef>
              <a:buFontTx/>
              <a:buChar char="•"/>
            </a:pPr>
            <a:r>
              <a:rPr lang="en-US" altLang="en-US">
                <a:latin typeface="Tahoma" pitchFamily="34" charset="0"/>
              </a:rPr>
              <a:t>Homework</a:t>
            </a:r>
          </a:p>
          <a:p>
            <a:pPr algn="ctr">
              <a:spcBef>
                <a:spcPct val="50000"/>
              </a:spcBef>
            </a:pPr>
            <a:endParaRPr lang="en-US" altLang="en-US">
              <a:latin typeface="Tahoma" pitchFamily="34" charset="0"/>
            </a:endParaRPr>
          </a:p>
          <a:p>
            <a:pPr algn="ctr">
              <a:spcBef>
                <a:spcPct val="50000"/>
              </a:spcBef>
              <a:buFontTx/>
              <a:buChar char="•"/>
            </a:pPr>
            <a:endParaRPr lang="en-US" altLang="en-US">
              <a:latin typeface="Tahoma" pitchFamily="34" charset="0"/>
            </a:endParaRPr>
          </a:p>
        </p:txBody>
      </p:sp>
      <p:sp>
        <p:nvSpPr>
          <p:cNvPr id="44037" name="Text Box 5"/>
          <p:cNvSpPr txBox="1">
            <a:spLocks noChangeArrowheads="1"/>
          </p:cNvSpPr>
          <p:nvPr/>
        </p:nvSpPr>
        <p:spPr bwMode="auto">
          <a:xfrm>
            <a:off x="609600" y="3048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a:latin typeface="Tahoma" pitchFamily="34" charset="0"/>
              </a:rPr>
              <a:t>Circle of Influence</a:t>
            </a:r>
          </a:p>
        </p:txBody>
      </p:sp>
      <p:sp>
        <p:nvSpPr>
          <p:cNvPr id="44038" name="Text Box 6"/>
          <p:cNvSpPr txBox="1">
            <a:spLocks noChangeArrowheads="1"/>
          </p:cNvSpPr>
          <p:nvPr/>
        </p:nvSpPr>
        <p:spPr bwMode="auto">
          <a:xfrm>
            <a:off x="5257800" y="1447800"/>
            <a:ext cx="22098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Tahoma" pitchFamily="34" charset="0"/>
              </a:rPr>
              <a:t>Things you CAN control </a:t>
            </a:r>
            <a:r>
              <a:rPr lang="en-US" altLang="en-US" sz="2400" b="1" u="sng">
                <a:latin typeface="Tahoma" pitchFamily="34" charset="0"/>
              </a:rPr>
              <a:t>or change</a:t>
            </a:r>
            <a:r>
              <a:rPr lang="en-US" altLang="en-US" sz="2400" b="1">
                <a:latin typeface="Tahoma" pitchFamily="34" charset="0"/>
              </a:rPr>
              <a:t>:</a:t>
            </a:r>
          </a:p>
          <a:p>
            <a:pPr algn="ctr">
              <a:spcBef>
                <a:spcPct val="50000"/>
              </a:spcBef>
              <a:buFontTx/>
              <a:buChar char="•"/>
            </a:pPr>
            <a:r>
              <a:rPr lang="en-US" altLang="en-US">
                <a:latin typeface="Tahoma" pitchFamily="34" charset="0"/>
              </a:rPr>
              <a:t>Your attitude</a:t>
            </a:r>
          </a:p>
          <a:p>
            <a:pPr algn="ctr">
              <a:spcBef>
                <a:spcPct val="50000"/>
              </a:spcBef>
              <a:buFontTx/>
              <a:buChar char="•"/>
            </a:pPr>
            <a:r>
              <a:rPr lang="en-US" altLang="en-US">
                <a:latin typeface="Tahoma" pitchFamily="34" charset="0"/>
              </a:rPr>
              <a:t>Your mood</a:t>
            </a:r>
          </a:p>
          <a:p>
            <a:pPr algn="ctr">
              <a:spcBef>
                <a:spcPct val="50000"/>
              </a:spcBef>
              <a:buFontTx/>
              <a:buChar char="•"/>
            </a:pPr>
            <a:r>
              <a:rPr lang="en-US" altLang="en-US">
                <a:latin typeface="Tahoma" pitchFamily="34" charset="0"/>
              </a:rPr>
              <a:t>Your reaction to good and bad things that happen</a:t>
            </a:r>
          </a:p>
          <a:p>
            <a:pPr algn="ctr">
              <a:spcBef>
                <a:spcPct val="50000"/>
              </a:spcBef>
              <a:buFontTx/>
              <a:buChar char="•"/>
            </a:pPr>
            <a:r>
              <a:rPr lang="en-US" altLang="en-US">
                <a:latin typeface="Tahoma" pitchFamily="34" charset="0"/>
              </a:rPr>
              <a:t>How I treat other people</a:t>
            </a:r>
          </a:p>
        </p:txBody>
      </p:sp>
      <p:sp>
        <p:nvSpPr>
          <p:cNvPr id="44039" name="Text Box 7"/>
          <p:cNvSpPr txBox="1">
            <a:spLocks noChangeArrowheads="1"/>
          </p:cNvSpPr>
          <p:nvPr/>
        </p:nvSpPr>
        <p:spPr bwMode="auto">
          <a:xfrm>
            <a:off x="2667000" y="5334000"/>
            <a:ext cx="6019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b="1">
                <a:latin typeface="Tahoma" pitchFamily="34" charset="0"/>
              </a:rPr>
              <a:t>Can you think of other examples from your life?</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b="1"/>
              <a:t>Be Proactive</a:t>
            </a:r>
          </a:p>
        </p:txBody>
      </p:sp>
      <p:sp>
        <p:nvSpPr>
          <p:cNvPr id="45059" name="Rectangle 3"/>
          <p:cNvSpPr>
            <a:spLocks noGrp="1" noChangeArrowheads="1"/>
          </p:cNvSpPr>
          <p:nvPr>
            <p:ph type="body" idx="1"/>
          </p:nvPr>
        </p:nvSpPr>
        <p:spPr/>
        <p:txBody>
          <a:bodyPr/>
          <a:lstStyle/>
          <a:p>
            <a:r>
              <a:rPr lang="en-US" altLang="en-US"/>
              <a:t>Change how you handle things.  Make a choice to be positive and focus on those things that YOU can change.</a:t>
            </a:r>
          </a:p>
          <a:p>
            <a:endParaRPr lang="en-US" altLang="en-US"/>
          </a:p>
          <a:p>
            <a:r>
              <a:rPr lang="en-US" altLang="en-US"/>
              <a:t>Make a positive difference in your family, your class, your school and the world!</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685800"/>
            <a:ext cx="7467600" cy="1143000"/>
          </a:xfrm>
        </p:spPr>
        <p:txBody>
          <a:bodyPr/>
          <a:lstStyle/>
          <a:p>
            <a:pPr algn="ctr"/>
            <a:r>
              <a:rPr lang="en-US" altLang="en-US" sz="5500" u="sng">
                <a:latin typeface="Tahoma" pitchFamily="34" charset="0"/>
              </a:rPr>
              <a:t>Credits</a:t>
            </a:r>
            <a:r>
              <a:rPr lang="en-US" altLang="en-US" sz="4600">
                <a:latin typeface="Tahoma" pitchFamily="34" charset="0"/>
              </a:rPr>
              <a:t>:</a:t>
            </a:r>
            <a:br>
              <a:rPr lang="en-US" altLang="en-US" sz="4600">
                <a:latin typeface="Tahoma" pitchFamily="34" charset="0"/>
              </a:rPr>
            </a:br>
            <a:r>
              <a:rPr lang="en-US" altLang="en-US" sz="3000">
                <a:latin typeface="Tahoma" pitchFamily="34" charset="0"/>
              </a:rPr>
              <a:t>This slide show was created by </a:t>
            </a:r>
            <a:br>
              <a:rPr lang="en-US" altLang="en-US" sz="3000">
                <a:latin typeface="Tahoma" pitchFamily="34" charset="0"/>
              </a:rPr>
            </a:br>
            <a:r>
              <a:rPr lang="en-US" altLang="en-US" sz="3000">
                <a:latin typeface="Tahoma" pitchFamily="34" charset="0"/>
              </a:rPr>
              <a:t>Rebecca Radicchi </a:t>
            </a:r>
            <a:br>
              <a:rPr lang="en-US" altLang="en-US" sz="3000">
                <a:latin typeface="Tahoma" pitchFamily="34" charset="0"/>
              </a:rPr>
            </a:br>
            <a:r>
              <a:rPr lang="en-US" altLang="en-US" sz="3000">
                <a:latin typeface="Tahoma" pitchFamily="34" charset="0"/>
              </a:rPr>
              <a:t>using the following resources.</a:t>
            </a:r>
            <a:endParaRPr lang="en-US" altLang="en-US" sz="4600">
              <a:latin typeface="Tahoma" pitchFamily="34" charset="0"/>
            </a:endParaRPr>
          </a:p>
        </p:txBody>
      </p:sp>
      <p:sp>
        <p:nvSpPr>
          <p:cNvPr id="47107" name="Text Box 3"/>
          <p:cNvSpPr txBox="1">
            <a:spLocks noChangeArrowheads="1"/>
          </p:cNvSpPr>
          <p:nvPr/>
        </p:nvSpPr>
        <p:spPr bwMode="auto">
          <a:xfrm>
            <a:off x="2057400" y="2971800"/>
            <a:ext cx="62484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altLang="en-US" sz="2500" u="sng">
                <a:latin typeface="Tahoma" pitchFamily="34" charset="0"/>
              </a:rPr>
              <a:t>The Seven Habits for Highly Effective People</a:t>
            </a:r>
            <a:r>
              <a:rPr lang="en-US" altLang="en-US" sz="2500">
                <a:latin typeface="Tahoma" pitchFamily="34" charset="0"/>
              </a:rPr>
              <a:t> by Stephen Covey</a:t>
            </a:r>
          </a:p>
          <a:p>
            <a:pPr>
              <a:spcBef>
                <a:spcPct val="50000"/>
              </a:spcBef>
              <a:buFontTx/>
              <a:buAutoNum type="arabicPeriod"/>
            </a:pPr>
            <a:r>
              <a:rPr lang="en-US" altLang="en-US" sz="2500" u="sng">
                <a:latin typeface="Tahoma" pitchFamily="34" charset="0"/>
              </a:rPr>
              <a:t>The Seven Habits for Highly Effective Kids</a:t>
            </a:r>
            <a:r>
              <a:rPr lang="en-US" altLang="en-US" sz="2500">
                <a:latin typeface="Tahoma" pitchFamily="34" charset="0"/>
              </a:rPr>
              <a:t> by Sean Covey</a:t>
            </a:r>
          </a:p>
          <a:p>
            <a:pPr>
              <a:spcBef>
                <a:spcPct val="50000"/>
              </a:spcBef>
              <a:buFontTx/>
              <a:buAutoNum type="arabicPeriod"/>
            </a:pPr>
            <a:r>
              <a:rPr lang="en-US" altLang="en-US" sz="2500">
                <a:latin typeface="Tahoma" pitchFamily="34" charset="0"/>
              </a:rPr>
              <a:t> </a:t>
            </a:r>
            <a:r>
              <a:rPr lang="en-US" altLang="en-US" sz="2500" u="sng">
                <a:latin typeface="Tahoma" pitchFamily="34" charset="0"/>
              </a:rPr>
              <a:t>The Seven Habits for Highly Effective Teens</a:t>
            </a:r>
            <a:r>
              <a:rPr lang="en-US" altLang="en-US" sz="2500">
                <a:latin typeface="Tahoma" pitchFamily="34" charset="0"/>
              </a:rPr>
              <a:t> by Sean Covey</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Text Box 12"/>
          <p:cNvSpPr txBox="1">
            <a:spLocks noChangeArrowheads="1"/>
          </p:cNvSpPr>
          <p:nvPr/>
        </p:nvSpPr>
        <p:spPr bwMode="auto">
          <a:xfrm>
            <a:off x="914400" y="533400"/>
            <a:ext cx="7620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Tahoma" pitchFamily="34" charset="0"/>
              </a:rPr>
              <a:t>What happens to a bottle of soda when you shake it up?</a:t>
            </a:r>
          </a:p>
        </p:txBody>
      </p:sp>
      <p:sp>
        <p:nvSpPr>
          <p:cNvPr id="32782" name="Text Box 14"/>
          <p:cNvSpPr txBox="1">
            <a:spLocks noChangeArrowheads="1"/>
          </p:cNvSpPr>
          <p:nvPr/>
        </p:nvSpPr>
        <p:spPr bwMode="auto">
          <a:xfrm>
            <a:off x="4800600" y="5791200"/>
            <a:ext cx="358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Tahoma" pitchFamily="34" charset="0"/>
              </a:rPr>
              <a:t>It EXPLODES!</a:t>
            </a:r>
          </a:p>
        </p:txBody>
      </p:sp>
      <p:pic>
        <p:nvPicPr>
          <p:cNvPr id="32785" name="Picture 17" descr="coke2_66622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68580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 calcmode="lin" valueType="num">
                                      <p:cBhvr additive="base">
                                        <p:cTn id="7" dur="2000" fill="hold"/>
                                        <p:tgtEl>
                                          <p:spTgt spid="32782"/>
                                        </p:tgtEl>
                                        <p:attrNameLst>
                                          <p:attrName>ppt_x</p:attrName>
                                        </p:attrNameLst>
                                      </p:cBhvr>
                                      <p:tavLst>
                                        <p:tav tm="0">
                                          <p:val>
                                            <p:strVal val="#ppt_x"/>
                                          </p:val>
                                        </p:tav>
                                        <p:tav tm="100000">
                                          <p:val>
                                            <p:strVal val="#ppt_x"/>
                                          </p:val>
                                        </p:tav>
                                      </p:tavLst>
                                    </p:anim>
                                    <p:anim calcmode="lin" valueType="num">
                                      <p:cBhvr additive="base">
                                        <p:cTn id="8" dur="2000" fill="hold"/>
                                        <p:tgtEl>
                                          <p:spTgt spid="32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2286000" y="3657600"/>
            <a:ext cx="6553200" cy="2925763"/>
          </a:xfrm>
        </p:spPr>
        <p:txBody>
          <a:bodyPr/>
          <a:lstStyle/>
          <a:p>
            <a:pPr algn="ctr">
              <a:lnSpc>
                <a:spcPct val="90000"/>
              </a:lnSpc>
              <a:buFontTx/>
              <a:buNone/>
            </a:pPr>
            <a:r>
              <a:rPr lang="en-US" altLang="en-US" sz="2800">
                <a:latin typeface="Tahoma" pitchFamily="34" charset="0"/>
              </a:rPr>
              <a:t>Sometimes things go wrong, and we feel shaken up.  As a result, we might EXPLODE on someone or something.  This is called being REACTIVE.  Has this ever happened to you?  Explain what happened and why.  Was this a good way to let go of all of your feelings?  Why or why not?</a:t>
            </a:r>
          </a:p>
        </p:txBody>
      </p:sp>
      <p:sp>
        <p:nvSpPr>
          <p:cNvPr id="33799" name="Text Box 7"/>
          <p:cNvSpPr txBox="1">
            <a:spLocks noChangeArrowheads="1"/>
          </p:cNvSpPr>
          <p:nvPr/>
        </p:nvSpPr>
        <p:spPr bwMode="auto">
          <a:xfrm>
            <a:off x="0" y="838200"/>
            <a:ext cx="4191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latin typeface="Tahoma" pitchFamily="34" charset="0"/>
              </a:rPr>
              <a:t>Journal Entry or</a:t>
            </a:r>
            <a:br>
              <a:rPr lang="en-US" altLang="en-US" sz="4000" b="1">
                <a:latin typeface="Tahoma" pitchFamily="34" charset="0"/>
              </a:rPr>
            </a:br>
            <a:r>
              <a:rPr lang="en-US" altLang="en-US" sz="4000" b="1">
                <a:latin typeface="Tahoma" pitchFamily="34" charset="0"/>
              </a:rPr>
              <a:t>Discussion Starter:</a:t>
            </a:r>
          </a:p>
        </p:txBody>
      </p:sp>
      <p:pic>
        <p:nvPicPr>
          <p:cNvPr id="33802" name="Picture 10" descr="coke-explos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
            <a:ext cx="4572000" cy="304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2590800"/>
            <a:ext cx="5029200" cy="1143000"/>
          </a:xfrm>
        </p:spPr>
        <p:txBody>
          <a:bodyPr/>
          <a:lstStyle/>
          <a:p>
            <a:pPr algn="ctr"/>
            <a:r>
              <a:rPr lang="en-US" altLang="en-US" sz="3400"/>
              <a:t>When you are </a:t>
            </a:r>
            <a:r>
              <a:rPr lang="en-US" altLang="en-US" sz="3400" b="1"/>
              <a:t>PROACTIVE</a:t>
            </a:r>
            <a:r>
              <a:rPr lang="en-US" altLang="en-US" sz="3400"/>
              <a:t>, </a:t>
            </a:r>
            <a:br>
              <a:rPr lang="en-US" altLang="en-US" sz="3400"/>
            </a:br>
            <a:r>
              <a:rPr lang="en-US" altLang="en-US" sz="3400"/>
              <a:t>you make a choice about how you react to the things that happen in your life.  You act like a water bottle.  You might get shaken up or mad, but you stay calm and don’t explode!</a:t>
            </a:r>
            <a:r>
              <a:rPr lang="en-US" altLang="en-US" sz="4000"/>
              <a:t>  </a:t>
            </a:r>
          </a:p>
        </p:txBody>
      </p:sp>
      <p:pic>
        <p:nvPicPr>
          <p:cNvPr id="34823" name="Picture 7" descr="primo_bo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0600"/>
            <a:ext cx="2897188" cy="389731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733800" y="533400"/>
            <a:ext cx="4343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latin typeface="Tahoma" pitchFamily="34" charset="0"/>
              </a:rPr>
              <a:t>Journal Entry or</a:t>
            </a:r>
            <a:br>
              <a:rPr lang="en-US" altLang="en-US" sz="4000" b="1">
                <a:latin typeface="Tahoma" pitchFamily="34" charset="0"/>
              </a:rPr>
            </a:br>
            <a:r>
              <a:rPr lang="en-US" altLang="en-US" sz="4000" b="1">
                <a:latin typeface="Tahoma" pitchFamily="34" charset="0"/>
              </a:rPr>
              <a:t>Discussion Starter:</a:t>
            </a:r>
          </a:p>
        </p:txBody>
      </p:sp>
      <p:sp>
        <p:nvSpPr>
          <p:cNvPr id="35845" name="Text Box 5"/>
          <p:cNvSpPr txBox="1">
            <a:spLocks noChangeArrowheads="1"/>
          </p:cNvSpPr>
          <p:nvPr/>
        </p:nvSpPr>
        <p:spPr bwMode="auto">
          <a:xfrm>
            <a:off x="2667000" y="2819400"/>
            <a:ext cx="58674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a:latin typeface="Tahoma" pitchFamily="34" charset="0"/>
              </a:rPr>
              <a:t>Is it hard to stay calm </a:t>
            </a:r>
            <a:br>
              <a:rPr lang="en-US" altLang="en-US" sz="3000">
                <a:latin typeface="Tahoma" pitchFamily="34" charset="0"/>
              </a:rPr>
            </a:br>
            <a:r>
              <a:rPr lang="en-US" altLang="en-US" sz="3000">
                <a:latin typeface="Tahoma" pitchFamily="34" charset="0"/>
              </a:rPr>
              <a:t>(like a water bottle) even when things don’t go your way?  </a:t>
            </a:r>
            <a:br>
              <a:rPr lang="en-US" altLang="en-US" sz="3000">
                <a:latin typeface="Tahoma" pitchFamily="34" charset="0"/>
              </a:rPr>
            </a:br>
            <a:r>
              <a:rPr lang="en-US" altLang="en-US" sz="3000">
                <a:latin typeface="Tahoma" pitchFamily="34" charset="0"/>
              </a:rPr>
              <a:t>Why or why not?</a:t>
            </a:r>
          </a:p>
          <a:p>
            <a:pPr algn="ctr">
              <a:spcBef>
                <a:spcPct val="50000"/>
              </a:spcBef>
            </a:pPr>
            <a:r>
              <a:rPr lang="en-US" altLang="en-US" sz="3000">
                <a:latin typeface="Tahoma" pitchFamily="34" charset="0"/>
              </a:rPr>
              <a:t>What steps could you take to be more </a:t>
            </a:r>
            <a:r>
              <a:rPr lang="en-US" altLang="en-US" sz="3000" b="1">
                <a:latin typeface="Tahoma" pitchFamily="34" charset="0"/>
              </a:rPr>
              <a:t>PROACTIVE</a:t>
            </a:r>
            <a:r>
              <a:rPr lang="en-US" altLang="en-US" sz="3000">
                <a:latin typeface="Tahoma" pitchFamily="34" charset="0"/>
              </a:rPr>
              <a:t> and calm when things aren’t going well?</a:t>
            </a:r>
          </a:p>
        </p:txBody>
      </p:sp>
      <p:pic>
        <p:nvPicPr>
          <p:cNvPr id="35847" name="Picture 7" descr="dasani-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2765425" cy="27654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74638"/>
            <a:ext cx="7924800" cy="1143000"/>
          </a:xfrm>
        </p:spPr>
        <p:txBody>
          <a:bodyPr/>
          <a:lstStyle/>
          <a:p>
            <a:pPr algn="ctr"/>
            <a:r>
              <a:rPr lang="en-US" altLang="en-US" sz="5000" b="1">
                <a:latin typeface="Tahoma" pitchFamily="34" charset="0"/>
              </a:rPr>
              <a:t>Proactive vs. Reactive</a:t>
            </a:r>
          </a:p>
        </p:txBody>
      </p:sp>
      <p:sp>
        <p:nvSpPr>
          <p:cNvPr id="36868" name="Text Box 4"/>
          <p:cNvSpPr txBox="1">
            <a:spLocks noChangeArrowheads="1"/>
          </p:cNvSpPr>
          <p:nvPr/>
        </p:nvSpPr>
        <p:spPr bwMode="auto">
          <a:xfrm>
            <a:off x="2057400" y="1371600"/>
            <a:ext cx="67818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ahoma" pitchFamily="34" charset="0"/>
              </a:rPr>
              <a:t>When you are </a:t>
            </a:r>
            <a:r>
              <a:rPr lang="en-US" altLang="en-US" sz="2400" b="1">
                <a:latin typeface="Tahoma" pitchFamily="34" charset="0"/>
              </a:rPr>
              <a:t>PROACTIVE</a:t>
            </a:r>
            <a:r>
              <a:rPr lang="en-US" altLang="en-US" sz="2400">
                <a:latin typeface="Tahoma" pitchFamily="34" charset="0"/>
              </a:rPr>
              <a:t>, you make good choices about how you respond to something happening.  You are always ready with a calm attitude.  You do things to make sure that the right things will happen.  You are prepared for anything that might happen.  When things don’t go your way, you aren’t happy, BUT you stay calm.</a:t>
            </a:r>
          </a:p>
          <a:p>
            <a:pPr algn="ctr">
              <a:spcBef>
                <a:spcPct val="50000"/>
              </a:spcBef>
            </a:pPr>
            <a:endParaRPr lang="en-US" altLang="en-US" sz="800">
              <a:latin typeface="Tahoma" pitchFamily="34" charset="0"/>
            </a:endParaRPr>
          </a:p>
          <a:p>
            <a:pPr algn="ctr">
              <a:spcBef>
                <a:spcPct val="50000"/>
              </a:spcBef>
            </a:pPr>
            <a:r>
              <a:rPr lang="en-US" altLang="en-US" sz="2400">
                <a:latin typeface="Tahoma" pitchFamily="34" charset="0"/>
              </a:rPr>
              <a:t>When you are </a:t>
            </a:r>
            <a:r>
              <a:rPr lang="en-US" altLang="en-US" sz="2400" b="1">
                <a:latin typeface="Tahoma" pitchFamily="34" charset="0"/>
              </a:rPr>
              <a:t>REACTIVE</a:t>
            </a:r>
            <a:r>
              <a:rPr lang="en-US" altLang="en-US" sz="2400">
                <a:latin typeface="Tahoma" pitchFamily="34" charset="0"/>
              </a:rPr>
              <a:t>, you could explode at any minute.  Things happen and they “catch you off guard”. You aren’t ready for things that might happen.  You deal with things when they happen instead of being prepared.</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74638"/>
            <a:ext cx="8153400" cy="1143000"/>
          </a:xfrm>
        </p:spPr>
        <p:txBody>
          <a:bodyPr/>
          <a:lstStyle/>
          <a:p>
            <a:r>
              <a:rPr lang="en-US" altLang="en-US" b="1">
                <a:latin typeface="Tahoma" pitchFamily="34" charset="0"/>
              </a:rPr>
              <a:t>Where do you fall?</a:t>
            </a:r>
            <a:r>
              <a:rPr lang="en-US" altLang="en-US"/>
              <a:t>  </a:t>
            </a:r>
          </a:p>
        </p:txBody>
      </p:sp>
      <p:sp>
        <p:nvSpPr>
          <p:cNvPr id="37894" name="Text Box 6"/>
          <p:cNvSpPr txBox="1">
            <a:spLocks noChangeArrowheads="1"/>
          </p:cNvSpPr>
          <p:nvPr/>
        </p:nvSpPr>
        <p:spPr bwMode="auto">
          <a:xfrm>
            <a:off x="457200" y="2590800"/>
            <a:ext cx="19050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Tahoma" pitchFamily="34" charset="0"/>
              </a:rPr>
              <a:t>Very</a:t>
            </a:r>
          </a:p>
          <a:p>
            <a:pPr algn="ctr">
              <a:spcBef>
                <a:spcPct val="50000"/>
              </a:spcBef>
            </a:pPr>
            <a:r>
              <a:rPr lang="en-US" altLang="en-US" sz="3400">
                <a:latin typeface="Tahoma" pitchFamily="34" charset="0"/>
              </a:rPr>
              <a:t>Reactive</a:t>
            </a:r>
          </a:p>
        </p:txBody>
      </p:sp>
      <p:sp>
        <p:nvSpPr>
          <p:cNvPr id="37895" name="Text Box 7"/>
          <p:cNvSpPr txBox="1">
            <a:spLocks noChangeArrowheads="1"/>
          </p:cNvSpPr>
          <p:nvPr/>
        </p:nvSpPr>
        <p:spPr bwMode="auto">
          <a:xfrm>
            <a:off x="6705600" y="2667000"/>
            <a:ext cx="22098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Tahoma" pitchFamily="34" charset="0"/>
              </a:rPr>
              <a:t>Very</a:t>
            </a:r>
          </a:p>
          <a:p>
            <a:pPr algn="ctr">
              <a:spcBef>
                <a:spcPct val="50000"/>
              </a:spcBef>
            </a:pPr>
            <a:r>
              <a:rPr lang="en-US" altLang="en-US" sz="3400">
                <a:latin typeface="Tahoma" pitchFamily="34" charset="0"/>
              </a:rPr>
              <a:t>Proactive</a:t>
            </a:r>
          </a:p>
        </p:txBody>
      </p:sp>
      <p:sp>
        <p:nvSpPr>
          <p:cNvPr id="37896" name="Text Box 8"/>
          <p:cNvSpPr txBox="1">
            <a:spLocks noChangeArrowheads="1"/>
          </p:cNvSpPr>
          <p:nvPr/>
        </p:nvSpPr>
        <p:spPr bwMode="auto">
          <a:xfrm>
            <a:off x="4495800" y="5181600"/>
            <a:ext cx="4191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b="1">
                <a:latin typeface="Tahoma" pitchFamily="34" charset="0"/>
              </a:rPr>
              <a:t>How could you be more proactive?</a:t>
            </a:r>
          </a:p>
        </p:txBody>
      </p:sp>
      <p:sp>
        <p:nvSpPr>
          <p:cNvPr id="37897" name="AutoShape 9"/>
          <p:cNvSpPr>
            <a:spLocks noChangeArrowheads="1"/>
          </p:cNvSpPr>
          <p:nvPr/>
        </p:nvSpPr>
        <p:spPr bwMode="auto">
          <a:xfrm>
            <a:off x="228600" y="1371600"/>
            <a:ext cx="8686800" cy="1295400"/>
          </a:xfrm>
          <a:prstGeom prst="leftRightArrow">
            <a:avLst>
              <a:gd name="adj1" fmla="val 43630"/>
              <a:gd name="adj2" fmla="val 583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ltLang="en-US" sz="4000" b="1">
                <a:latin typeface="Tahoma" pitchFamily="34" charset="0"/>
              </a:rPr>
              <a:t>How do you feel on days like this?</a:t>
            </a:r>
          </a:p>
        </p:txBody>
      </p:sp>
      <p:pic>
        <p:nvPicPr>
          <p:cNvPr id="38917" name="Picture 5" descr="61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6438900" cy="45180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143000"/>
            <a:ext cx="3733800" cy="2773363"/>
          </a:xfrm>
        </p:spPr>
        <p:txBody>
          <a:bodyPr/>
          <a:lstStyle/>
          <a:p>
            <a:pPr algn="ctr"/>
            <a:r>
              <a:rPr lang="en-US" altLang="en-US" sz="5000" b="1">
                <a:latin typeface="Tahoma" pitchFamily="34" charset="0"/>
              </a:rPr>
              <a:t>What about sunny days like this?</a:t>
            </a:r>
          </a:p>
        </p:txBody>
      </p:sp>
      <p:pic>
        <p:nvPicPr>
          <p:cNvPr id="39943" name="Picture 7" descr="homepage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0"/>
            <a:ext cx="3692525" cy="508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0216_slide">
  <a:themeElements>
    <a:clrScheme name="0216_slide 1">
      <a:dk1>
        <a:srgbClr val="000000"/>
      </a:dk1>
      <a:lt1>
        <a:srgbClr val="FFEFD5"/>
      </a:lt1>
      <a:dk2>
        <a:srgbClr val="000000"/>
      </a:dk2>
      <a:lt2>
        <a:srgbClr val="A3A3A3"/>
      </a:lt2>
      <a:accent1>
        <a:srgbClr val="FACB00"/>
      </a:accent1>
      <a:accent2>
        <a:srgbClr val="FFB133"/>
      </a:accent2>
      <a:accent3>
        <a:srgbClr val="FFF6E7"/>
      </a:accent3>
      <a:accent4>
        <a:srgbClr val="000000"/>
      </a:accent4>
      <a:accent5>
        <a:srgbClr val="FCE2AA"/>
      </a:accent5>
      <a:accent6>
        <a:srgbClr val="E7A02D"/>
      </a:accent6>
      <a:hlink>
        <a:srgbClr val="B97609"/>
      </a:hlink>
      <a:folHlink>
        <a:srgbClr val="834F00"/>
      </a:folHlink>
    </a:clrScheme>
    <a:fontScheme name="0216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216_slide 1">
        <a:dk1>
          <a:srgbClr val="000000"/>
        </a:dk1>
        <a:lt1>
          <a:srgbClr val="FFEFD5"/>
        </a:lt1>
        <a:dk2>
          <a:srgbClr val="000000"/>
        </a:dk2>
        <a:lt2>
          <a:srgbClr val="A3A3A3"/>
        </a:lt2>
        <a:accent1>
          <a:srgbClr val="FACB00"/>
        </a:accent1>
        <a:accent2>
          <a:srgbClr val="FFB133"/>
        </a:accent2>
        <a:accent3>
          <a:srgbClr val="FFF6E7"/>
        </a:accent3>
        <a:accent4>
          <a:srgbClr val="000000"/>
        </a:accent4>
        <a:accent5>
          <a:srgbClr val="FCE2AA"/>
        </a:accent5>
        <a:accent6>
          <a:srgbClr val="E7A02D"/>
        </a:accent6>
        <a:hlink>
          <a:srgbClr val="B97609"/>
        </a:hlink>
        <a:folHlink>
          <a:srgbClr val="834F00"/>
        </a:folHlink>
      </a:clrScheme>
      <a:clrMap bg1="lt1" tx1="dk1" bg2="lt2" tx2="dk2" accent1="accent1" accent2="accent2" accent3="accent3" accent4="accent4" accent5="accent5" accent6="accent6" hlink="hlink" folHlink="folHlink"/>
    </a:extraClrScheme>
    <a:extraClrScheme>
      <a:clrScheme name="0216_slide 2">
        <a:dk1>
          <a:srgbClr val="000000"/>
        </a:dk1>
        <a:lt1>
          <a:srgbClr val="FFEFD5"/>
        </a:lt1>
        <a:dk2>
          <a:srgbClr val="000000"/>
        </a:dk2>
        <a:lt2>
          <a:srgbClr val="A3A3A3"/>
        </a:lt2>
        <a:accent1>
          <a:srgbClr val="FFB742"/>
        </a:accent1>
        <a:accent2>
          <a:srgbClr val="FFD833"/>
        </a:accent2>
        <a:accent3>
          <a:srgbClr val="FFF6E7"/>
        </a:accent3>
        <a:accent4>
          <a:srgbClr val="000000"/>
        </a:accent4>
        <a:accent5>
          <a:srgbClr val="FFD8B0"/>
        </a:accent5>
        <a:accent6>
          <a:srgbClr val="E7C42D"/>
        </a:accent6>
        <a:hlink>
          <a:srgbClr val="D65600"/>
        </a:hlink>
        <a:folHlink>
          <a:srgbClr val="D60B00"/>
        </a:folHlink>
      </a:clrScheme>
      <a:clrMap bg1="lt1" tx1="dk1" bg2="lt2" tx2="dk2" accent1="accent1" accent2="accent2" accent3="accent3" accent4="accent4" accent5="accent5" accent6="accent6" hlink="hlink" folHlink="folHlink"/>
    </a:extraClrScheme>
    <a:extraClrScheme>
      <a:clrScheme name="0216_slide 3">
        <a:dk1>
          <a:srgbClr val="000000"/>
        </a:dk1>
        <a:lt1>
          <a:srgbClr val="FFEFD5"/>
        </a:lt1>
        <a:dk2>
          <a:srgbClr val="000000"/>
        </a:dk2>
        <a:lt2>
          <a:srgbClr val="A3A3A3"/>
        </a:lt2>
        <a:accent1>
          <a:srgbClr val="9689FF"/>
        </a:accent1>
        <a:accent2>
          <a:srgbClr val="3EC2FF"/>
        </a:accent2>
        <a:accent3>
          <a:srgbClr val="FFF6E7"/>
        </a:accent3>
        <a:accent4>
          <a:srgbClr val="000000"/>
        </a:accent4>
        <a:accent5>
          <a:srgbClr val="C9C4FF"/>
        </a:accent5>
        <a:accent6>
          <a:srgbClr val="37B0E7"/>
        </a:accent6>
        <a:hlink>
          <a:srgbClr val="BD7300"/>
        </a:hlink>
        <a:folHlink>
          <a:srgbClr val="1600BD"/>
        </a:folHlink>
      </a:clrScheme>
      <a:clrMap bg1="lt1" tx1="dk1" bg2="lt2" tx2="dk2" accent1="accent1" accent2="accent2" accent3="accent3" accent4="accent4" accent5="accent5" accent6="accent6" hlink="hlink" folHlink="folHlink"/>
    </a:extraClrScheme>
    <a:extraClrScheme>
      <a:clrScheme name="0216_slide 4">
        <a:dk1>
          <a:srgbClr val="000000"/>
        </a:dk1>
        <a:lt1>
          <a:srgbClr val="FFEFD5"/>
        </a:lt1>
        <a:dk2>
          <a:srgbClr val="000000"/>
        </a:dk2>
        <a:lt2>
          <a:srgbClr val="A3A3A3"/>
        </a:lt2>
        <a:accent1>
          <a:srgbClr val="CAFF09"/>
        </a:accent1>
        <a:accent2>
          <a:srgbClr val="FFA109"/>
        </a:accent2>
        <a:accent3>
          <a:srgbClr val="FFF6E7"/>
        </a:accent3>
        <a:accent4>
          <a:srgbClr val="000000"/>
        </a:accent4>
        <a:accent5>
          <a:srgbClr val="E1FFAA"/>
        </a:accent5>
        <a:accent6>
          <a:srgbClr val="E79107"/>
        </a:accent6>
        <a:hlink>
          <a:srgbClr val="0B53CB"/>
        </a:hlink>
        <a:folHlink>
          <a:srgbClr val="C90D78"/>
        </a:folHlink>
      </a:clrScheme>
      <a:clrMap bg1="lt1" tx1="dk1" bg2="lt2" tx2="dk2" accent1="accent1" accent2="accent2" accent3="accent3" accent4="accent4" accent5="accent5" accent6="accent6" hlink="hlink" folHlink="folHlink"/>
    </a:extraClrScheme>
    <a:extraClrScheme>
      <a:clrScheme name="0216_slide 5">
        <a:dk1>
          <a:srgbClr val="000000"/>
        </a:dk1>
        <a:lt1>
          <a:srgbClr val="FFFFFF"/>
        </a:lt1>
        <a:dk2>
          <a:srgbClr val="000000"/>
        </a:dk2>
        <a:lt2>
          <a:srgbClr val="B2B2B2"/>
        </a:lt2>
        <a:accent1>
          <a:srgbClr val="FACB00"/>
        </a:accent1>
        <a:accent2>
          <a:srgbClr val="FFB133"/>
        </a:accent2>
        <a:accent3>
          <a:srgbClr val="FFFFFF"/>
        </a:accent3>
        <a:accent4>
          <a:srgbClr val="000000"/>
        </a:accent4>
        <a:accent5>
          <a:srgbClr val="FCE2AA"/>
        </a:accent5>
        <a:accent6>
          <a:srgbClr val="E7A02D"/>
        </a:accent6>
        <a:hlink>
          <a:srgbClr val="B97609"/>
        </a:hlink>
        <a:folHlink>
          <a:srgbClr val="834F00"/>
        </a:folHlink>
      </a:clrScheme>
      <a:clrMap bg1="lt1" tx1="dk1" bg2="lt2" tx2="dk2" accent1="accent1" accent2="accent2" accent3="accent3" accent4="accent4" accent5="accent5" accent6="accent6" hlink="hlink" folHlink="folHlink"/>
    </a:extraClrScheme>
    <a:extraClrScheme>
      <a:clrScheme name="0216_slide 6">
        <a:dk1>
          <a:srgbClr val="000000"/>
        </a:dk1>
        <a:lt1>
          <a:srgbClr val="FFFFFF"/>
        </a:lt1>
        <a:dk2>
          <a:srgbClr val="000000"/>
        </a:dk2>
        <a:lt2>
          <a:srgbClr val="B2B2B2"/>
        </a:lt2>
        <a:accent1>
          <a:srgbClr val="FFB742"/>
        </a:accent1>
        <a:accent2>
          <a:srgbClr val="FFD833"/>
        </a:accent2>
        <a:accent3>
          <a:srgbClr val="FFFFFF"/>
        </a:accent3>
        <a:accent4>
          <a:srgbClr val="000000"/>
        </a:accent4>
        <a:accent5>
          <a:srgbClr val="FFD8B0"/>
        </a:accent5>
        <a:accent6>
          <a:srgbClr val="E7C42D"/>
        </a:accent6>
        <a:hlink>
          <a:srgbClr val="D65600"/>
        </a:hlink>
        <a:folHlink>
          <a:srgbClr val="D60B00"/>
        </a:folHlink>
      </a:clrScheme>
      <a:clrMap bg1="lt1" tx1="dk1" bg2="lt2" tx2="dk2" accent1="accent1" accent2="accent2" accent3="accent3" accent4="accent4" accent5="accent5" accent6="accent6" hlink="hlink" folHlink="folHlink"/>
    </a:extraClrScheme>
    <a:extraClrScheme>
      <a:clrScheme name="0216_slide 7">
        <a:dk1>
          <a:srgbClr val="000000"/>
        </a:dk1>
        <a:lt1>
          <a:srgbClr val="FFFFFF"/>
        </a:lt1>
        <a:dk2>
          <a:srgbClr val="000000"/>
        </a:dk2>
        <a:lt2>
          <a:srgbClr val="B2B2B2"/>
        </a:lt2>
        <a:accent1>
          <a:srgbClr val="9689FF"/>
        </a:accent1>
        <a:accent2>
          <a:srgbClr val="3EC2FF"/>
        </a:accent2>
        <a:accent3>
          <a:srgbClr val="FFFFFF"/>
        </a:accent3>
        <a:accent4>
          <a:srgbClr val="000000"/>
        </a:accent4>
        <a:accent5>
          <a:srgbClr val="C9C4FF"/>
        </a:accent5>
        <a:accent6>
          <a:srgbClr val="37B0E7"/>
        </a:accent6>
        <a:hlink>
          <a:srgbClr val="BD7300"/>
        </a:hlink>
        <a:folHlink>
          <a:srgbClr val="1600BD"/>
        </a:folHlink>
      </a:clrScheme>
      <a:clrMap bg1="lt1" tx1="dk1" bg2="lt2" tx2="dk2" accent1="accent1" accent2="accent2" accent3="accent3" accent4="accent4" accent5="accent5" accent6="accent6" hlink="hlink" folHlink="folHlink"/>
    </a:extraClrScheme>
    <a:extraClrScheme>
      <a:clrScheme name="0216_slide 8">
        <a:dk1>
          <a:srgbClr val="000000"/>
        </a:dk1>
        <a:lt1>
          <a:srgbClr val="FFFFFF"/>
        </a:lt1>
        <a:dk2>
          <a:srgbClr val="000000"/>
        </a:dk2>
        <a:lt2>
          <a:srgbClr val="B2B2B2"/>
        </a:lt2>
        <a:accent1>
          <a:srgbClr val="CAFF09"/>
        </a:accent1>
        <a:accent2>
          <a:srgbClr val="FFA109"/>
        </a:accent2>
        <a:accent3>
          <a:srgbClr val="FFFFFF"/>
        </a:accent3>
        <a:accent4>
          <a:srgbClr val="000000"/>
        </a:accent4>
        <a:accent5>
          <a:srgbClr val="E1FFAA"/>
        </a:accent5>
        <a:accent6>
          <a:srgbClr val="E79107"/>
        </a:accent6>
        <a:hlink>
          <a:srgbClr val="0B53CB"/>
        </a:hlink>
        <a:folHlink>
          <a:srgbClr val="C90D7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0216_slide</Template>
  <TotalTime>177</TotalTime>
  <Words>461</Words>
  <Application>Microsoft Office PowerPoint</Application>
  <PresentationFormat>On-screen Show (4:3)</PresentationFormat>
  <Paragraphs>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Tahoma</vt:lpstr>
      <vt:lpstr>Times New Roman</vt:lpstr>
      <vt:lpstr>0216_slide</vt:lpstr>
      <vt:lpstr>PowerPoint Presentation</vt:lpstr>
      <vt:lpstr>PowerPoint Presentation</vt:lpstr>
      <vt:lpstr>PowerPoint Presentation</vt:lpstr>
      <vt:lpstr>When you are PROACTIVE,  you make a choice about how you react to the things that happen in your life.  You act like a water bottle.  You might get shaken up or mad, but you stay calm and don’t explode!  </vt:lpstr>
      <vt:lpstr>PowerPoint Presentation</vt:lpstr>
      <vt:lpstr>Proactive vs. Reactive</vt:lpstr>
      <vt:lpstr>Where do you fall?  </vt:lpstr>
      <vt:lpstr>How do you feel on days like this?</vt:lpstr>
      <vt:lpstr>What about sunny days like this?</vt:lpstr>
      <vt:lpstr>If you could “carry the weather with you”….</vt:lpstr>
      <vt:lpstr>PowerPoint Presentation</vt:lpstr>
      <vt:lpstr>PowerPoint Presentation</vt:lpstr>
      <vt:lpstr>PowerPoint Presentation</vt:lpstr>
      <vt:lpstr>Be Proactive</vt:lpstr>
      <vt:lpstr>Credits: This slide show was created by  Rebecca Radicchi  using the following resources.</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Habits of Highly Effective People</dc:title>
  <dc:creator>Cobb County School District</dc:creator>
  <cp:lastModifiedBy>Caryn</cp:lastModifiedBy>
  <cp:revision>9</cp:revision>
  <dcterms:created xsi:type="dcterms:W3CDTF">2008-08-28T02:18:49Z</dcterms:created>
  <dcterms:modified xsi:type="dcterms:W3CDTF">2015-12-07T10:25:22Z</dcterms:modified>
</cp:coreProperties>
</file>