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2" r:id="rId7"/>
    <p:sldId id="263" r:id="rId8"/>
    <p:sldId id="264"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9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A22B239-E429-4086-905A-97548FA073D4}" type="datetimeFigureOut">
              <a:rPr lang="en-US"/>
              <a:pPr>
                <a:defRPr/>
              </a:pPr>
              <a:t>9/27/2015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2CFA230-8DB2-445B-B94C-8EE6DECC8FAC}" type="slidenum">
              <a:rPr lang="en-US" altLang="en-US"/>
              <a:pPr/>
              <a:t>‹#›</a:t>
            </a:fld>
            <a:endParaRPr lang="en-US" altLang="en-US"/>
          </a:p>
        </p:txBody>
      </p:sp>
    </p:spTree>
    <p:extLst>
      <p:ext uri="{BB962C8B-B14F-4D97-AF65-F5344CB8AC3E}">
        <p14:creationId xmlns:p14="http://schemas.microsoft.com/office/powerpoint/2010/main" val="3281188687"/>
      </p:ext>
    </p:extLst>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76E9609-AFE1-471F-BA3F-BC380EC23276}" type="datetimeFigureOut">
              <a:rPr lang="en-US"/>
              <a:pPr>
                <a:defRPr/>
              </a:pPr>
              <a:t>9/27/2015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485C19F-9F67-4A11-992C-A9DF7A0D22EE}" type="slidenum">
              <a:rPr lang="en-US" altLang="en-US"/>
              <a:pPr/>
              <a:t>‹#›</a:t>
            </a:fld>
            <a:endParaRPr lang="en-US" altLang="en-US"/>
          </a:p>
        </p:txBody>
      </p:sp>
    </p:spTree>
    <p:extLst>
      <p:ext uri="{BB962C8B-B14F-4D97-AF65-F5344CB8AC3E}">
        <p14:creationId xmlns:p14="http://schemas.microsoft.com/office/powerpoint/2010/main" val="2384921014"/>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5881515-6205-4854-A4EA-9FC40EB6D1CC}" type="datetimeFigureOut">
              <a:rPr lang="en-US"/>
              <a:pPr>
                <a:defRPr/>
              </a:pPr>
              <a:t>9/27/2015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2F23390-66DC-49C6-BA9D-841365387FFF}" type="slidenum">
              <a:rPr lang="en-US" altLang="en-US"/>
              <a:pPr/>
              <a:t>‹#›</a:t>
            </a:fld>
            <a:endParaRPr lang="en-US" altLang="en-US"/>
          </a:p>
        </p:txBody>
      </p:sp>
    </p:spTree>
    <p:extLst>
      <p:ext uri="{BB962C8B-B14F-4D97-AF65-F5344CB8AC3E}">
        <p14:creationId xmlns:p14="http://schemas.microsoft.com/office/powerpoint/2010/main" val="2982519276"/>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7FC9A7-59D3-4519-B88E-E81C9F8AE654}" type="datetimeFigureOut">
              <a:rPr lang="en-US"/>
              <a:pPr>
                <a:defRPr/>
              </a:pPr>
              <a:t>9/27/2015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B0F8BE7-CFDC-427E-AF79-43C8501461A2}" type="slidenum">
              <a:rPr lang="en-US" altLang="en-US"/>
              <a:pPr/>
              <a:t>‹#›</a:t>
            </a:fld>
            <a:endParaRPr lang="en-US" altLang="en-US"/>
          </a:p>
        </p:txBody>
      </p:sp>
    </p:spTree>
    <p:extLst>
      <p:ext uri="{BB962C8B-B14F-4D97-AF65-F5344CB8AC3E}">
        <p14:creationId xmlns:p14="http://schemas.microsoft.com/office/powerpoint/2010/main" val="2395208875"/>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F26CFF5-5FE4-4CC1-A656-60ADDA302309}" type="datetimeFigureOut">
              <a:rPr lang="en-US"/>
              <a:pPr>
                <a:defRPr/>
              </a:pPr>
              <a:t>9/27/2015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50C4885-BADA-46E6-A09C-A47B2EB2E2B2}" type="slidenum">
              <a:rPr lang="en-US" altLang="en-US"/>
              <a:pPr/>
              <a:t>‹#›</a:t>
            </a:fld>
            <a:endParaRPr lang="en-US" altLang="en-US"/>
          </a:p>
        </p:txBody>
      </p:sp>
    </p:spTree>
    <p:extLst>
      <p:ext uri="{BB962C8B-B14F-4D97-AF65-F5344CB8AC3E}">
        <p14:creationId xmlns:p14="http://schemas.microsoft.com/office/powerpoint/2010/main" val="677799865"/>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FB42B17-F014-46D1-BCD8-F6D3DB47E7CB}" type="datetimeFigureOut">
              <a:rPr lang="en-US"/>
              <a:pPr>
                <a:defRPr/>
              </a:pPr>
              <a:t>9/27/2015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26D0624-22D8-4CB9-8EFA-D27A23C21258}" type="slidenum">
              <a:rPr lang="en-US" altLang="en-US"/>
              <a:pPr/>
              <a:t>‹#›</a:t>
            </a:fld>
            <a:endParaRPr lang="en-US" altLang="en-US"/>
          </a:p>
        </p:txBody>
      </p:sp>
    </p:spTree>
    <p:extLst>
      <p:ext uri="{BB962C8B-B14F-4D97-AF65-F5344CB8AC3E}">
        <p14:creationId xmlns:p14="http://schemas.microsoft.com/office/powerpoint/2010/main" val="762317799"/>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135190E-19D5-4951-B37D-98201E228A66}" type="datetimeFigureOut">
              <a:rPr lang="en-US"/>
              <a:pPr>
                <a:defRPr/>
              </a:pPr>
              <a:t>9/27/2015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FDEB1AC-CEF5-417A-8BA5-86E4B167C326}" type="slidenum">
              <a:rPr lang="en-US" altLang="en-US"/>
              <a:pPr/>
              <a:t>‹#›</a:t>
            </a:fld>
            <a:endParaRPr lang="en-US" altLang="en-US"/>
          </a:p>
        </p:txBody>
      </p:sp>
    </p:spTree>
    <p:extLst>
      <p:ext uri="{BB962C8B-B14F-4D97-AF65-F5344CB8AC3E}">
        <p14:creationId xmlns:p14="http://schemas.microsoft.com/office/powerpoint/2010/main" val="157836032"/>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F6E042D-0476-4A0E-BAFE-EE4D4DA1B96E}" type="datetimeFigureOut">
              <a:rPr lang="en-US"/>
              <a:pPr>
                <a:defRPr/>
              </a:pPr>
              <a:t>9/27/2015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B117A68-893B-4B3B-8B60-EE76639807EF}" type="slidenum">
              <a:rPr lang="en-US" altLang="en-US"/>
              <a:pPr/>
              <a:t>‹#›</a:t>
            </a:fld>
            <a:endParaRPr lang="en-US" altLang="en-US"/>
          </a:p>
        </p:txBody>
      </p:sp>
    </p:spTree>
    <p:extLst>
      <p:ext uri="{BB962C8B-B14F-4D97-AF65-F5344CB8AC3E}">
        <p14:creationId xmlns:p14="http://schemas.microsoft.com/office/powerpoint/2010/main" val="82007017"/>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65A8B1F-DA6E-48C3-A0FF-D2F3082AE8CB}" type="datetimeFigureOut">
              <a:rPr lang="en-US"/>
              <a:pPr>
                <a:defRPr/>
              </a:pPr>
              <a:t>9/27/2015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8A99671-8CB5-4F69-AD4A-5625246685D4}" type="slidenum">
              <a:rPr lang="en-US" altLang="en-US"/>
              <a:pPr/>
              <a:t>‹#›</a:t>
            </a:fld>
            <a:endParaRPr lang="en-US" altLang="en-US"/>
          </a:p>
        </p:txBody>
      </p:sp>
    </p:spTree>
    <p:extLst>
      <p:ext uri="{BB962C8B-B14F-4D97-AF65-F5344CB8AC3E}">
        <p14:creationId xmlns:p14="http://schemas.microsoft.com/office/powerpoint/2010/main" val="4257119866"/>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711E0CB-CEEA-4364-8F58-42050233A940}" type="datetimeFigureOut">
              <a:rPr lang="en-US"/>
              <a:pPr>
                <a:defRPr/>
              </a:pPr>
              <a:t>9/27/2015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59F727F-81A9-42FB-9097-1E7D7D37F869}" type="slidenum">
              <a:rPr lang="en-US" altLang="en-US"/>
              <a:pPr/>
              <a:t>‹#›</a:t>
            </a:fld>
            <a:endParaRPr lang="en-US" altLang="en-US"/>
          </a:p>
        </p:txBody>
      </p:sp>
    </p:spTree>
    <p:extLst>
      <p:ext uri="{BB962C8B-B14F-4D97-AF65-F5344CB8AC3E}">
        <p14:creationId xmlns:p14="http://schemas.microsoft.com/office/powerpoint/2010/main" val="2659953769"/>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4A3C490-AA32-452A-8062-69C83216F0C0}" type="datetimeFigureOut">
              <a:rPr lang="en-US"/>
              <a:pPr>
                <a:defRPr/>
              </a:pPr>
              <a:t>9/27/2015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473EB41-AF75-4E97-AD87-C2C6F722FD6A}" type="slidenum">
              <a:rPr lang="en-US" altLang="en-US"/>
              <a:pPr/>
              <a:t>‹#›</a:t>
            </a:fld>
            <a:endParaRPr lang="en-US" altLang="en-US"/>
          </a:p>
        </p:txBody>
      </p:sp>
    </p:spTree>
    <p:extLst>
      <p:ext uri="{BB962C8B-B14F-4D97-AF65-F5344CB8AC3E}">
        <p14:creationId xmlns:p14="http://schemas.microsoft.com/office/powerpoint/2010/main" val="667926308"/>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A7B1">
            <a:alpha val="49019"/>
          </a:srgb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cs typeface="Arial" charset="0"/>
              </a:defRPr>
            </a:lvl1pPr>
          </a:lstStyle>
          <a:p>
            <a:pPr>
              <a:defRPr/>
            </a:pPr>
            <a:fld id="{F6D75D0D-76A0-452F-A0A8-B7D42E517F49}" type="datetimeFigureOut">
              <a:rPr lang="en-US"/>
              <a:pPr>
                <a:defRPr/>
              </a:pPr>
              <a:t>9/27/2015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11D31589-CA3B-4E6D-B732-47DFAB70CD3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wedge/>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610600" cy="1470025"/>
          </a:xfrm>
          <a:solidFill>
            <a:schemeClr val="accent3">
              <a:lumMod val="60000"/>
              <a:lumOff val="40000"/>
            </a:schemeClr>
          </a:solidFill>
          <a:ln w="76200">
            <a:solidFill>
              <a:schemeClr val="accent4">
                <a:lumMod val="40000"/>
                <a:lumOff val="60000"/>
              </a:schemeClr>
            </a:solidFill>
          </a:ln>
        </p:spPr>
        <p:txBody>
          <a:bodyPr rtlCol="0">
            <a:normAutofit fontScale="90000"/>
          </a:bodyPr>
          <a:lstStyle/>
          <a:p>
            <a:pPr eaLnBrk="1" fontAlgn="auto" hangingPunct="1">
              <a:spcAft>
                <a:spcPts val="0"/>
              </a:spcAft>
              <a:defRPr/>
            </a:pPr>
            <a:r>
              <a:rPr lang="en-US" sz="6000" dirty="0" smtClean="0">
                <a:latin typeface="Aharoni" pitchFamily="2" charset="-79"/>
                <a:cs typeface="Aharoni" pitchFamily="2" charset="-79"/>
              </a:rPr>
              <a:t>Introducing</a:t>
            </a:r>
            <a:br>
              <a:rPr lang="en-US" sz="6000" dirty="0" smtClean="0">
                <a:latin typeface="Aharoni" pitchFamily="2" charset="-79"/>
                <a:cs typeface="Aharoni" pitchFamily="2" charset="-79"/>
              </a:rPr>
            </a:br>
            <a:r>
              <a:rPr lang="en-US" sz="6000" dirty="0" smtClean="0">
                <a:latin typeface="Aharoni" pitchFamily="2" charset="-79"/>
                <a:cs typeface="Aharoni" pitchFamily="2" charset="-79"/>
              </a:rPr>
              <a:t>RACES</a:t>
            </a:r>
          </a:p>
        </p:txBody>
      </p:sp>
      <p:sp>
        <p:nvSpPr>
          <p:cNvPr id="3" name="Subtitle 2"/>
          <p:cNvSpPr>
            <a:spLocks noGrp="1"/>
          </p:cNvSpPr>
          <p:nvPr>
            <p:ph type="subTitle" idx="1"/>
          </p:nvPr>
        </p:nvSpPr>
        <p:spPr>
          <a:xfrm>
            <a:off x="304800" y="1752600"/>
            <a:ext cx="8610600" cy="3581400"/>
          </a:xfrm>
        </p:spPr>
        <p:txBody>
          <a:bodyPr rtlCol="0">
            <a:normAutofit/>
          </a:bodyPr>
          <a:lstStyle/>
          <a:p>
            <a:pPr eaLnBrk="1" fontAlgn="auto" hangingPunct="1">
              <a:spcAft>
                <a:spcPts val="0"/>
              </a:spcAft>
              <a:buFont typeface="Arial" panose="020B0604020202020204" pitchFamily="34" charset="0"/>
              <a:buNone/>
              <a:defRPr/>
            </a:pPr>
            <a:r>
              <a:rPr lang="en-US" sz="2400" b="1" dirty="0" smtClean="0">
                <a:solidFill>
                  <a:schemeClr val="tx1"/>
                </a:solidFill>
              </a:rPr>
              <a:t>What exactly is RACES?</a:t>
            </a:r>
          </a:p>
          <a:p>
            <a:pPr eaLnBrk="1" fontAlgn="auto" hangingPunct="1">
              <a:spcAft>
                <a:spcPts val="0"/>
              </a:spcAft>
              <a:buFont typeface="Arial" panose="020B0604020202020204" pitchFamily="34" charset="0"/>
              <a:buNone/>
              <a:defRPr/>
            </a:pPr>
            <a:r>
              <a:rPr lang="en-US" sz="2400" dirty="0" smtClean="0">
                <a:solidFill>
                  <a:schemeClr val="tx1"/>
                </a:solidFill>
              </a:rPr>
              <a:t>It’s a tool for you to use! It will help guide you to properly respond to questions about what you have read. </a:t>
            </a:r>
          </a:p>
          <a:p>
            <a:pPr eaLnBrk="1" fontAlgn="auto" hangingPunct="1">
              <a:spcAft>
                <a:spcPts val="0"/>
              </a:spcAft>
              <a:buFont typeface="Arial" panose="020B0604020202020204" pitchFamily="34" charset="0"/>
              <a:buNone/>
              <a:defRPr/>
            </a:pPr>
            <a:endParaRPr lang="en-US" sz="2400" dirty="0" smtClean="0"/>
          </a:p>
          <a:p>
            <a:pPr eaLnBrk="1" fontAlgn="auto" hangingPunct="1">
              <a:spcAft>
                <a:spcPts val="0"/>
              </a:spcAft>
              <a:buFont typeface="Arial" panose="020B0604020202020204" pitchFamily="34" charset="0"/>
              <a:buNone/>
              <a:defRPr/>
            </a:pPr>
            <a:r>
              <a:rPr lang="en-US" sz="2400" b="1" dirty="0" smtClean="0">
                <a:solidFill>
                  <a:schemeClr val="tx1"/>
                </a:solidFill>
              </a:rPr>
              <a:t>When can I use RACES?</a:t>
            </a:r>
          </a:p>
          <a:p>
            <a:pPr eaLnBrk="1" fontAlgn="auto" hangingPunct="1">
              <a:spcAft>
                <a:spcPts val="0"/>
              </a:spcAft>
              <a:buFont typeface="Arial" panose="020B0604020202020204" pitchFamily="34" charset="0"/>
              <a:buNone/>
              <a:defRPr/>
            </a:pPr>
            <a:r>
              <a:rPr lang="en-US" sz="2400" dirty="0" smtClean="0">
                <a:solidFill>
                  <a:schemeClr val="tx1"/>
                </a:solidFill>
              </a:rPr>
              <a:t>As we just read, use it anytime you have to respond to something you have read! This could be in your English, Science, or Social Studies classes!</a:t>
            </a:r>
          </a:p>
        </p:txBody>
      </p:sp>
      <p:sp>
        <p:nvSpPr>
          <p:cNvPr id="4" name="Subtitle 2"/>
          <p:cNvSpPr txBox="1">
            <a:spLocks/>
          </p:cNvSpPr>
          <p:nvPr/>
        </p:nvSpPr>
        <p:spPr bwMode="auto">
          <a:xfrm>
            <a:off x="1447800" y="5105400"/>
            <a:ext cx="6400800" cy="1600200"/>
          </a:xfrm>
          <a:prstGeom prst="rect">
            <a:avLst/>
          </a:prstGeom>
          <a:solidFill>
            <a:schemeClr val="accent3">
              <a:lumMod val="60000"/>
              <a:lumOff val="40000"/>
            </a:schemeClr>
          </a:solidFill>
          <a:ln w="9525">
            <a:noFill/>
            <a:miter lim="800000"/>
            <a:headEnd/>
            <a:tailEnd/>
          </a:ln>
        </p:spPr>
        <p:txBody>
          <a:bodyPr/>
          <a:lstStyle/>
          <a:p>
            <a:pPr algn="ctr" eaLnBrk="1" hangingPunct="1">
              <a:spcBef>
                <a:spcPct val="20000"/>
              </a:spcBef>
              <a:buFont typeface="Arial" charset="0"/>
              <a:buNone/>
              <a:defRPr/>
            </a:pP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haroni" pitchFamily="2" charset="-79"/>
                <a:cs typeface="Aharoni" pitchFamily="2" charset="-79"/>
              </a:rPr>
              <a:t>WOW!</a:t>
            </a:r>
          </a:p>
          <a:p>
            <a:pPr algn="ctr" eaLnBrk="1" hangingPunct="1">
              <a:spcBef>
                <a:spcPct val="20000"/>
              </a:spcBef>
              <a:buFont typeface="Arial" charset="0"/>
              <a:buNone/>
              <a:defRPr/>
            </a:pP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haroni" pitchFamily="2" charset="-79"/>
                <a:cs typeface="Aharoni" pitchFamily="2" charset="-79"/>
              </a:rPr>
              <a:t>RACES = awesome!</a:t>
            </a:r>
          </a:p>
        </p:txBody>
      </p:sp>
      <p:pic>
        <p:nvPicPr>
          <p:cNvPr id="2053"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190500"/>
            <a:ext cx="1905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1" presetClass="entr" presetSubtype="4" fill="hold" nodeType="clickEffect">
                                  <p:stCondLst>
                                    <p:cond delay="0"/>
                                  </p:stCondLst>
                                  <p:childTnLst>
                                    <p:set>
                                      <p:cBhvr>
                                        <p:cTn id="33" dur="1" fill="hold">
                                          <p:stCondLst>
                                            <p:cond delay="0"/>
                                          </p:stCondLst>
                                        </p:cTn>
                                        <p:tgtEl>
                                          <p:spTgt spid="4">
                                            <p:txEl>
                                              <p:pRg st="0" end="0"/>
                                            </p:txEl>
                                          </p:spTgt>
                                        </p:tgtEl>
                                        <p:attrNameLst>
                                          <p:attrName>style.visibility</p:attrName>
                                        </p:attrNameLst>
                                      </p:cBhvr>
                                      <p:to>
                                        <p:strVal val="visible"/>
                                      </p:to>
                                    </p:set>
                                    <p:animEffect transition="in" filter="wheel(4)">
                                      <p:cBhvr>
                                        <p:cTn id="34" dur="500"/>
                                        <p:tgtEl>
                                          <p:spTgt spid="4">
                                            <p:txEl>
                                              <p:pRg st="0" end="0"/>
                                            </p:txEl>
                                          </p:spTgt>
                                        </p:tgtEl>
                                      </p:cBhvr>
                                    </p:animEffect>
                                  </p:childTnLst>
                                </p:cTn>
                              </p:par>
                              <p:par>
                                <p:cTn id="35" presetID="21" presetClass="entr" presetSubtype="4" fill="hold" nodeType="with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wheel(4)">
                                      <p:cBhvr>
                                        <p:cTn id="3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76200"/>
            <a:ext cx="8229600" cy="1143000"/>
          </a:xfrm>
          <a:solidFill>
            <a:schemeClr val="accent3">
              <a:lumMod val="60000"/>
              <a:lumOff val="40000"/>
            </a:schemeClr>
          </a:solidFill>
          <a:ln w="57150">
            <a:solidFill>
              <a:schemeClr val="accent4">
                <a:lumMod val="40000"/>
                <a:lumOff val="60000"/>
              </a:schemeClr>
            </a:solidFill>
          </a:ln>
        </p:spPr>
        <p:txBody>
          <a:bodyPr rtlCol="0">
            <a:normAutofit/>
          </a:bodyPr>
          <a:lstStyle/>
          <a:p>
            <a:pPr eaLnBrk="1" fontAlgn="auto" hangingPunct="1">
              <a:spcAft>
                <a:spcPts val="0"/>
              </a:spcAft>
              <a:defRPr/>
            </a:pPr>
            <a:r>
              <a:rPr lang="en-US" dirty="0" smtClean="0"/>
              <a:t>Let’s break it down!</a:t>
            </a:r>
          </a:p>
        </p:txBody>
      </p:sp>
      <p:sp>
        <p:nvSpPr>
          <p:cNvPr id="3" name="Content Placeholder 2"/>
          <p:cNvSpPr>
            <a:spLocks noGrp="1"/>
          </p:cNvSpPr>
          <p:nvPr>
            <p:ph idx="1"/>
          </p:nvPr>
        </p:nvSpPr>
        <p:spPr>
          <a:xfrm>
            <a:off x="1524000" y="1219200"/>
            <a:ext cx="6858000" cy="2667000"/>
          </a:xfrm>
        </p:spPr>
        <p:txBody>
          <a:bodyPr rtlCol="0">
            <a:normAutofit fontScale="85000" lnSpcReduction="20000"/>
          </a:bodyPr>
          <a:lstStyle/>
          <a:p>
            <a:pPr eaLnBrk="1" fontAlgn="auto" hangingPunct="1">
              <a:spcAft>
                <a:spcPts val="0"/>
              </a:spcAft>
              <a:buFont typeface="Arial" panose="020B0604020202020204" pitchFamily="34" charset="0"/>
              <a:buChar char="•"/>
              <a:defRPr/>
            </a:pPr>
            <a:r>
              <a:rPr lang="en-US" sz="4000" b="1" dirty="0" smtClean="0"/>
              <a:t>R</a:t>
            </a:r>
            <a:r>
              <a:rPr lang="en-US" dirty="0" smtClean="0"/>
              <a:t> – Restate the question</a:t>
            </a:r>
          </a:p>
          <a:p>
            <a:pPr eaLnBrk="1" fontAlgn="auto" hangingPunct="1">
              <a:spcAft>
                <a:spcPts val="0"/>
              </a:spcAft>
              <a:buFont typeface="Arial" panose="020B0604020202020204" pitchFamily="34" charset="0"/>
              <a:buChar char="•"/>
              <a:defRPr/>
            </a:pPr>
            <a:r>
              <a:rPr lang="en-US" sz="4000" b="1" dirty="0" smtClean="0"/>
              <a:t>A</a:t>
            </a:r>
            <a:r>
              <a:rPr lang="en-US" dirty="0" smtClean="0"/>
              <a:t> – Answer the question</a:t>
            </a:r>
          </a:p>
          <a:p>
            <a:pPr eaLnBrk="1" fontAlgn="auto" hangingPunct="1">
              <a:spcAft>
                <a:spcPts val="0"/>
              </a:spcAft>
              <a:buFont typeface="Arial" panose="020B0604020202020204" pitchFamily="34" charset="0"/>
              <a:buChar char="•"/>
              <a:defRPr/>
            </a:pPr>
            <a:r>
              <a:rPr lang="en-US" sz="3900" b="1" dirty="0" smtClean="0"/>
              <a:t>C</a:t>
            </a:r>
            <a:r>
              <a:rPr lang="en-US" dirty="0" smtClean="0"/>
              <a:t> – Cite specific evidence from text(s)</a:t>
            </a:r>
          </a:p>
          <a:p>
            <a:pPr eaLnBrk="1" fontAlgn="auto" hangingPunct="1">
              <a:spcAft>
                <a:spcPts val="0"/>
              </a:spcAft>
              <a:buFont typeface="Arial" panose="020B0604020202020204" pitchFamily="34" charset="0"/>
              <a:buChar char="•"/>
              <a:defRPr/>
            </a:pPr>
            <a:r>
              <a:rPr lang="en-US" sz="3900" b="1" dirty="0" smtClean="0"/>
              <a:t>E</a:t>
            </a:r>
            <a:r>
              <a:rPr lang="en-US" dirty="0" smtClean="0"/>
              <a:t> – Explain your thinking</a:t>
            </a:r>
          </a:p>
          <a:p>
            <a:pPr eaLnBrk="1" fontAlgn="auto" hangingPunct="1">
              <a:spcAft>
                <a:spcPts val="0"/>
              </a:spcAft>
              <a:buFont typeface="Arial" panose="020B0604020202020204" pitchFamily="34" charset="0"/>
              <a:buChar char="•"/>
              <a:defRPr/>
            </a:pPr>
            <a:r>
              <a:rPr lang="en-US" sz="3900" b="1" dirty="0" smtClean="0"/>
              <a:t>S</a:t>
            </a:r>
            <a:r>
              <a:rPr lang="en-US" dirty="0" smtClean="0"/>
              <a:t> – Sum it up</a:t>
            </a:r>
          </a:p>
        </p:txBody>
      </p:sp>
      <p:sp>
        <p:nvSpPr>
          <p:cNvPr id="5" name="Right Brace 4"/>
          <p:cNvSpPr/>
          <p:nvPr/>
        </p:nvSpPr>
        <p:spPr>
          <a:xfrm>
            <a:off x="381000" y="4038600"/>
            <a:ext cx="609600" cy="914400"/>
          </a:xfrm>
          <a:prstGeom prst="rightBrace">
            <a:avLst>
              <a:gd name="adj1" fmla="val 8333"/>
              <a:gd name="adj2" fmla="val 49058"/>
            </a:avLst>
          </a:prstGeom>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3077" name="Content Placeholder 2"/>
          <p:cNvSpPr txBox="1">
            <a:spLocks/>
          </p:cNvSpPr>
          <p:nvPr/>
        </p:nvSpPr>
        <p:spPr bwMode="auto">
          <a:xfrm>
            <a:off x="0" y="3886200"/>
            <a:ext cx="838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buFontTx/>
              <a:buNone/>
            </a:pPr>
            <a:r>
              <a:rPr lang="en-US" altLang="en-US"/>
              <a:t>R</a:t>
            </a:r>
          </a:p>
          <a:p>
            <a:pPr eaLnBrk="1" hangingPunct="1">
              <a:buFontTx/>
              <a:buNone/>
            </a:pPr>
            <a:r>
              <a:rPr lang="en-US" altLang="en-US"/>
              <a:t>A</a:t>
            </a:r>
          </a:p>
          <a:p>
            <a:pPr eaLnBrk="1" hangingPunct="1">
              <a:buFontTx/>
              <a:buNone/>
            </a:pPr>
            <a:r>
              <a:rPr lang="en-US" altLang="en-US"/>
              <a:t>C</a:t>
            </a:r>
          </a:p>
          <a:p>
            <a:pPr eaLnBrk="1" hangingPunct="1">
              <a:buFontTx/>
              <a:buNone/>
            </a:pPr>
            <a:r>
              <a:rPr lang="en-US" altLang="en-US"/>
              <a:t>E</a:t>
            </a:r>
          </a:p>
          <a:p>
            <a:pPr eaLnBrk="1" hangingPunct="1">
              <a:buFontTx/>
              <a:buNone/>
            </a:pPr>
            <a:r>
              <a:rPr lang="en-US" altLang="en-US"/>
              <a:t>S</a:t>
            </a:r>
          </a:p>
        </p:txBody>
      </p:sp>
      <p:sp>
        <p:nvSpPr>
          <p:cNvPr id="7" name="TextBox 6"/>
          <p:cNvSpPr txBox="1">
            <a:spLocks noChangeArrowheads="1"/>
          </p:cNvSpPr>
          <p:nvPr/>
        </p:nvSpPr>
        <p:spPr bwMode="auto">
          <a:xfrm>
            <a:off x="990600" y="3921125"/>
            <a:ext cx="8153400" cy="1108075"/>
          </a:xfrm>
          <a:prstGeom prst="rect">
            <a:avLst/>
          </a:prstGeom>
          <a:noFill/>
          <a:ln w="9525">
            <a:noFill/>
            <a:miter lim="800000"/>
            <a:headEnd/>
            <a:tailEnd/>
          </a:ln>
        </p:spPr>
        <p:txBody>
          <a:bodyPr>
            <a:spAutoFit/>
          </a:bodyPr>
          <a:lstStyle/>
          <a:p>
            <a:pPr eaLnBrk="1" hangingPunct="1">
              <a:defRPr/>
            </a:pPr>
            <a:r>
              <a:rPr lang="en-US" dirty="0">
                <a:latin typeface="Calibri" pitchFamily="34" charset="0"/>
              </a:rPr>
              <a:t>These two work together! Basically, you restate the question being asked and provide the answer to that question. You MUST use the wording from the question when you “restate” it! </a:t>
            </a:r>
            <a:r>
              <a:rPr lang="en-US" dirty="0">
                <a:solidFill>
                  <a:schemeClr val="accent4">
                    <a:lumMod val="75000"/>
                  </a:schemeClr>
                </a:solidFill>
                <a:latin typeface="Calibri" pitchFamily="34" charset="0"/>
              </a:rPr>
              <a:t>**This is your introduction and topic sentence.** </a:t>
            </a:r>
            <a:r>
              <a:rPr lang="en-US" sz="1200" b="1" dirty="0">
                <a:solidFill>
                  <a:schemeClr val="accent4">
                    <a:lumMod val="75000"/>
                  </a:schemeClr>
                </a:solidFill>
                <a:latin typeface="Calibri" pitchFamily="34" charset="0"/>
              </a:rPr>
              <a:t>(Typically, this is more than one sentence!!)</a:t>
            </a:r>
            <a:endParaRPr lang="en-US" b="1" dirty="0">
              <a:solidFill>
                <a:schemeClr val="accent4">
                  <a:lumMod val="75000"/>
                </a:schemeClr>
              </a:solidFill>
              <a:latin typeface="Calibri" pitchFamily="34" charset="0"/>
            </a:endParaRPr>
          </a:p>
        </p:txBody>
      </p:sp>
      <p:sp>
        <p:nvSpPr>
          <p:cNvPr id="8" name="Right Brace 7"/>
          <p:cNvSpPr/>
          <p:nvPr/>
        </p:nvSpPr>
        <p:spPr>
          <a:xfrm>
            <a:off x="381000" y="5181600"/>
            <a:ext cx="609600" cy="914400"/>
          </a:xfrm>
          <a:prstGeom prst="rightBrace">
            <a:avLst>
              <a:gd name="adj1" fmla="val 8333"/>
              <a:gd name="adj2" fmla="val 49058"/>
            </a:avLst>
          </a:prstGeom>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9" name="TextBox 8"/>
          <p:cNvSpPr txBox="1">
            <a:spLocks noChangeArrowheads="1"/>
          </p:cNvSpPr>
          <p:nvPr/>
        </p:nvSpPr>
        <p:spPr bwMode="auto">
          <a:xfrm>
            <a:off x="990600" y="4953000"/>
            <a:ext cx="8001000" cy="923925"/>
          </a:xfrm>
          <a:prstGeom prst="rect">
            <a:avLst/>
          </a:prstGeom>
          <a:noFill/>
          <a:ln w="9525">
            <a:noFill/>
            <a:miter lim="800000"/>
            <a:headEnd/>
            <a:tailEnd/>
          </a:ln>
        </p:spPr>
        <p:txBody>
          <a:bodyPr>
            <a:spAutoFit/>
          </a:bodyPr>
          <a:lstStyle/>
          <a:p>
            <a:pPr eaLnBrk="1" hangingPunct="1">
              <a:defRPr/>
            </a:pPr>
            <a:r>
              <a:rPr lang="en-US" dirty="0">
                <a:latin typeface="Calibri" pitchFamily="34" charset="0"/>
              </a:rPr>
              <a:t>This is the MOST IMPORTANT part!! You have to prove what you say is correct. How? It’s simple! You provide specific details from the text read that helps support your answer. This is text evidence! </a:t>
            </a:r>
            <a:r>
              <a:rPr lang="en-US" dirty="0">
                <a:solidFill>
                  <a:schemeClr val="accent4">
                    <a:lumMod val="75000"/>
                  </a:schemeClr>
                </a:solidFill>
                <a:latin typeface="Calibri" pitchFamily="34" charset="0"/>
              </a:rPr>
              <a:t>**These are your supporting sentences.**</a:t>
            </a:r>
            <a:endParaRPr lang="en-US" dirty="0">
              <a:latin typeface="Calibri" pitchFamily="34" charset="0"/>
            </a:endParaRPr>
          </a:p>
        </p:txBody>
      </p:sp>
      <p:sp>
        <p:nvSpPr>
          <p:cNvPr id="10" name="Right Brace 9"/>
          <p:cNvSpPr/>
          <p:nvPr/>
        </p:nvSpPr>
        <p:spPr>
          <a:xfrm>
            <a:off x="381000" y="6324600"/>
            <a:ext cx="609600" cy="457200"/>
          </a:xfrm>
          <a:prstGeom prst="rightBrace">
            <a:avLst>
              <a:gd name="adj1" fmla="val 8333"/>
              <a:gd name="adj2" fmla="val 49058"/>
            </a:avLst>
          </a:prstGeom>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11" name="TextBox 10"/>
          <p:cNvSpPr txBox="1">
            <a:spLocks noChangeArrowheads="1"/>
          </p:cNvSpPr>
          <p:nvPr/>
        </p:nvSpPr>
        <p:spPr bwMode="auto">
          <a:xfrm>
            <a:off x="990600" y="5934075"/>
            <a:ext cx="8077200" cy="1200150"/>
          </a:xfrm>
          <a:prstGeom prst="rect">
            <a:avLst/>
          </a:prstGeom>
          <a:noFill/>
          <a:ln w="9525">
            <a:noFill/>
            <a:miter lim="800000"/>
            <a:headEnd/>
            <a:tailEnd/>
          </a:ln>
        </p:spPr>
        <p:txBody>
          <a:bodyPr>
            <a:spAutoFit/>
          </a:bodyPr>
          <a:lstStyle/>
          <a:p>
            <a:pPr eaLnBrk="1" hangingPunct="1">
              <a:defRPr/>
            </a:pPr>
            <a:r>
              <a:rPr lang="en-US" dirty="0">
                <a:latin typeface="Calibri" pitchFamily="34" charset="0"/>
              </a:rPr>
              <a:t>The conclusion is the easy part! All you have to do is wrap-up your answer . It may help to remember that you should refer back to your reason for writing (that’s the question) in your conclusion. </a:t>
            </a:r>
            <a:r>
              <a:rPr lang="en-US" dirty="0">
                <a:solidFill>
                  <a:schemeClr val="accent4">
                    <a:lumMod val="75000"/>
                  </a:schemeClr>
                </a:solidFill>
                <a:latin typeface="Calibri" pitchFamily="34" charset="0"/>
              </a:rPr>
              <a:t>**This is your concluding sentence.**</a:t>
            </a:r>
            <a:endParaRPr lang="en-US" dirty="0">
              <a:latin typeface="Calibri" pitchFamily="34" charset="0"/>
            </a:endParaRPr>
          </a:p>
          <a:p>
            <a:pPr eaLnBrk="1" hangingPunct="1">
              <a:defRPr/>
            </a:pPr>
            <a:endParaRPr lang="en-US" dirty="0">
              <a:latin typeface="Calibri"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 calcmode="lin" valueType="num">
                                      <p:cBhvr additive="base">
                                        <p:cTn id="4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1">
                                            <p:txEl>
                                              <p:pRg st="0" end="0"/>
                                            </p:txEl>
                                          </p:spTgt>
                                        </p:tgtEl>
                                        <p:attrNameLst>
                                          <p:attrName>style.visibility</p:attrName>
                                        </p:attrNameLst>
                                      </p:cBhvr>
                                      <p:to>
                                        <p:strVal val="visible"/>
                                      </p:to>
                                    </p:set>
                                    <p:anim calcmode="lin" valueType="num">
                                      <p:cBhvr additive="base">
                                        <p:cTn id="49"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a:ln w="57150">
            <a:solidFill>
              <a:schemeClr val="accent4">
                <a:lumMod val="40000"/>
                <a:lumOff val="60000"/>
              </a:schemeClr>
            </a:solidFill>
          </a:ln>
        </p:spPr>
        <p:txBody>
          <a:bodyPr rtlCol="0">
            <a:normAutofit fontScale="90000"/>
          </a:bodyPr>
          <a:lstStyle/>
          <a:p>
            <a:pPr eaLnBrk="1" fontAlgn="auto" hangingPunct="1">
              <a:spcAft>
                <a:spcPts val="0"/>
              </a:spcAft>
              <a:defRPr/>
            </a:pPr>
            <a:r>
              <a:rPr lang="en-US" dirty="0" smtClean="0"/>
              <a:t>I’m not sure about text evidence. Can we talk about this some more?</a:t>
            </a:r>
          </a:p>
        </p:txBody>
      </p:sp>
      <p:sp>
        <p:nvSpPr>
          <p:cNvPr id="3" name="TextBox 2"/>
          <p:cNvSpPr txBox="1">
            <a:spLocks noChangeArrowheads="1"/>
          </p:cNvSpPr>
          <p:nvPr/>
        </p:nvSpPr>
        <p:spPr bwMode="auto">
          <a:xfrm>
            <a:off x="1066800" y="1625600"/>
            <a:ext cx="6781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b="1">
                <a:latin typeface="Bradley Hand ITC" pitchFamily="66" charset="0"/>
              </a:rPr>
              <a:t>Of course we can talk about it more!!!</a:t>
            </a:r>
          </a:p>
        </p:txBody>
      </p:sp>
      <p:sp>
        <p:nvSpPr>
          <p:cNvPr id="4" name="Title 1"/>
          <p:cNvSpPr txBox="1">
            <a:spLocks/>
          </p:cNvSpPr>
          <p:nvPr/>
        </p:nvSpPr>
        <p:spPr bwMode="auto">
          <a:xfrm>
            <a:off x="0" y="2971800"/>
            <a:ext cx="9144000" cy="1143000"/>
          </a:xfrm>
          <a:prstGeom prst="rect">
            <a:avLst/>
          </a:prstGeom>
          <a:noFill/>
          <a:ln w="9525">
            <a:noFill/>
            <a:miter lim="800000"/>
            <a:headEnd/>
            <a:tailEnd/>
          </a:ln>
        </p:spPr>
        <p:txBody>
          <a:bodyPr anchor="ctr"/>
          <a:lstStyle/>
          <a:p>
            <a:pPr algn="ctr" eaLnBrk="1" hangingPunct="1">
              <a:defRPr/>
            </a:pPr>
            <a:r>
              <a:rPr lang="en-US" sz="3200" dirty="0">
                <a:latin typeface="Calibri" pitchFamily="34" charset="0"/>
              </a:rPr>
              <a:t>Suppose a man is sitting in a courtroom facing burglary charges. He then learns that there is </a:t>
            </a:r>
            <a:r>
              <a:rPr lang="en-US" sz="3200" dirty="0">
                <a:solidFill>
                  <a:schemeClr val="accent4">
                    <a:lumMod val="75000"/>
                  </a:schemeClr>
                </a:solidFill>
                <a:latin typeface="Calibri" pitchFamily="34" charset="0"/>
              </a:rPr>
              <a:t>evidence</a:t>
            </a:r>
            <a:r>
              <a:rPr lang="en-US" sz="3200" dirty="0">
                <a:latin typeface="Calibri" pitchFamily="34" charset="0"/>
              </a:rPr>
              <a:t> which puts him at the scene of the crime. </a:t>
            </a:r>
          </a:p>
          <a:p>
            <a:pPr algn="ctr" eaLnBrk="1" hangingPunct="1">
              <a:defRPr/>
            </a:pPr>
            <a:r>
              <a:rPr lang="en-US" sz="3200" dirty="0">
                <a:latin typeface="David" pitchFamily="34" charset="-79"/>
                <a:cs typeface="David" pitchFamily="34" charset="-79"/>
              </a:rPr>
              <a:t>OH NO!!</a:t>
            </a:r>
          </a:p>
          <a:p>
            <a:pPr algn="ctr" eaLnBrk="1" hangingPunct="1">
              <a:defRPr/>
            </a:pPr>
            <a:r>
              <a:rPr lang="en-US" sz="3200" dirty="0">
                <a:latin typeface="Calibri" pitchFamily="34" charset="0"/>
              </a:rPr>
              <a:t>What does </a:t>
            </a:r>
            <a:r>
              <a:rPr lang="en-US" sz="3200" dirty="0">
                <a:solidFill>
                  <a:schemeClr val="accent4">
                    <a:lumMod val="75000"/>
                  </a:schemeClr>
                </a:solidFill>
                <a:latin typeface="Calibri" pitchFamily="34" charset="0"/>
              </a:rPr>
              <a:t>evidence</a:t>
            </a:r>
            <a:r>
              <a:rPr lang="en-US" sz="3200" dirty="0">
                <a:latin typeface="Calibri" pitchFamily="34" charset="0"/>
              </a:rPr>
              <a:t> mean? </a:t>
            </a:r>
            <a:r>
              <a:rPr lang="en-US" sz="3200" dirty="0">
                <a:solidFill>
                  <a:schemeClr val="accent4">
                    <a:lumMod val="75000"/>
                  </a:schemeClr>
                </a:solidFill>
                <a:latin typeface="David" pitchFamily="34" charset="-79"/>
                <a:cs typeface="David" pitchFamily="34" charset="-79"/>
              </a:rPr>
              <a:t>PROOF</a:t>
            </a:r>
          </a:p>
        </p:txBody>
      </p:sp>
      <p:sp>
        <p:nvSpPr>
          <p:cNvPr id="5" name="Title 1"/>
          <p:cNvSpPr txBox="1">
            <a:spLocks/>
          </p:cNvSpPr>
          <p:nvPr/>
        </p:nvSpPr>
        <p:spPr>
          <a:xfrm>
            <a:off x="0" y="5181600"/>
            <a:ext cx="9144000" cy="1143000"/>
          </a:xfrm>
          <a:prstGeom prst="rect">
            <a:avLst/>
          </a:prstGeom>
        </p:spPr>
        <p:txBody>
          <a:bodyPr anchor="ctr"/>
          <a:lstStyle/>
          <a:p>
            <a:pPr algn="ctr" eaLnBrk="1" fontAlgn="auto" hangingPunct="1">
              <a:spcAft>
                <a:spcPts val="0"/>
              </a:spcAft>
              <a:defRPr/>
            </a:pPr>
            <a:r>
              <a:rPr lang="en-US" sz="3200" i="1" dirty="0">
                <a:latin typeface="+mj-lt"/>
                <a:ea typeface="+mj-ea"/>
                <a:cs typeface="+mj-cs"/>
              </a:rPr>
              <a:t>Does this mean the court of law will </a:t>
            </a:r>
            <a:r>
              <a:rPr lang="en-US" sz="3200" i="1" dirty="0">
                <a:solidFill>
                  <a:schemeClr val="accent4">
                    <a:lumMod val="75000"/>
                  </a:schemeClr>
                </a:solidFill>
                <a:latin typeface="+mj-lt"/>
                <a:ea typeface="+mj-ea"/>
                <a:cs typeface="+mj-cs"/>
              </a:rPr>
              <a:t>PROVE</a:t>
            </a:r>
            <a:r>
              <a:rPr lang="en-US" sz="3200" i="1" dirty="0">
                <a:latin typeface="+mj-lt"/>
                <a:ea typeface="+mj-ea"/>
                <a:cs typeface="+mj-cs"/>
              </a:rPr>
              <a:t> he committed the crime? </a:t>
            </a:r>
          </a:p>
          <a:p>
            <a:pPr algn="ctr" eaLnBrk="1" fontAlgn="auto" hangingPunct="1">
              <a:spcAft>
                <a:spcPts val="0"/>
              </a:spcAft>
              <a:defRPr/>
            </a:pPr>
            <a:r>
              <a:rPr lang="en-US" sz="2800" dirty="0">
                <a:latin typeface="+mj-lt"/>
                <a:ea typeface="+mj-ea"/>
                <a:cs typeface="+mj-cs"/>
              </a:rPr>
              <a:t>You got it! The court has </a:t>
            </a:r>
            <a:r>
              <a:rPr lang="en-US" sz="2800" dirty="0">
                <a:solidFill>
                  <a:schemeClr val="accent4">
                    <a:lumMod val="75000"/>
                  </a:schemeClr>
                </a:solidFill>
                <a:latin typeface="+mj-lt"/>
                <a:ea typeface="+mj-ea"/>
                <a:cs typeface="+mj-cs"/>
              </a:rPr>
              <a:t>PROOF</a:t>
            </a:r>
            <a:r>
              <a:rPr lang="en-US" sz="2800" dirty="0">
                <a:latin typeface="+mj-lt"/>
                <a:ea typeface="+mj-ea"/>
                <a:cs typeface="+mj-cs"/>
              </a:rPr>
              <a:t> because they have </a:t>
            </a:r>
            <a:r>
              <a:rPr lang="en-US" sz="2800" dirty="0">
                <a:solidFill>
                  <a:schemeClr val="accent4">
                    <a:lumMod val="75000"/>
                  </a:schemeClr>
                </a:solidFill>
                <a:latin typeface="+mj-lt"/>
                <a:ea typeface="+mj-ea"/>
                <a:cs typeface="+mj-cs"/>
              </a:rPr>
              <a:t>EVIDENCE</a:t>
            </a:r>
            <a:r>
              <a:rPr lang="en-US" sz="2800" dirty="0">
                <a:latin typeface="+mj-lt"/>
                <a:ea typeface="+mj-ea"/>
                <a:cs typeface="+mj-cs"/>
              </a:rPr>
              <a:t>!</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p:cTn id="18"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4">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0" fill="hold" nodeType="click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 calcmode="lin" valueType="num">
                                      <p:cBhvr>
                                        <p:cTn id="33"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34"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35"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solidFill>
            <a:schemeClr val="accent3">
              <a:lumMod val="60000"/>
              <a:lumOff val="40000"/>
            </a:schemeClr>
          </a:solidFill>
          <a:ln w="57150">
            <a:solidFill>
              <a:schemeClr val="accent4">
                <a:lumMod val="40000"/>
                <a:lumOff val="60000"/>
              </a:schemeClr>
            </a:solidFill>
          </a:ln>
        </p:spPr>
        <p:txBody>
          <a:bodyPr rtlCol="0">
            <a:normAutofit/>
          </a:bodyPr>
          <a:lstStyle/>
          <a:p>
            <a:pPr eaLnBrk="1" fontAlgn="auto" hangingPunct="1">
              <a:spcAft>
                <a:spcPts val="0"/>
              </a:spcAft>
              <a:defRPr/>
            </a:pPr>
            <a:r>
              <a:rPr lang="en-US" dirty="0" smtClean="0"/>
              <a:t>So, how does this relate to RACES?</a:t>
            </a:r>
          </a:p>
        </p:txBody>
      </p:sp>
      <p:sp>
        <p:nvSpPr>
          <p:cNvPr id="3" name="TextBox 2"/>
          <p:cNvSpPr txBox="1">
            <a:spLocks noChangeArrowheads="1"/>
          </p:cNvSpPr>
          <p:nvPr/>
        </p:nvSpPr>
        <p:spPr bwMode="auto">
          <a:xfrm>
            <a:off x="0" y="1436688"/>
            <a:ext cx="9144000" cy="1200150"/>
          </a:xfrm>
          <a:prstGeom prst="rect">
            <a:avLst/>
          </a:prstGeom>
          <a:noFill/>
          <a:ln w="9525">
            <a:noFill/>
            <a:miter lim="800000"/>
            <a:headEnd/>
            <a:tailEnd/>
          </a:ln>
        </p:spPr>
        <p:txBody>
          <a:bodyPr>
            <a:spAutoFit/>
          </a:bodyPr>
          <a:lstStyle/>
          <a:p>
            <a:pPr algn="ctr" eaLnBrk="1" hangingPunct="1">
              <a:defRPr/>
            </a:pPr>
            <a:r>
              <a:rPr lang="en-US" sz="3200" b="1" dirty="0">
                <a:latin typeface="Bradley Hand ITC" pitchFamily="66" charset="0"/>
              </a:rPr>
              <a:t>You will </a:t>
            </a:r>
            <a:r>
              <a:rPr lang="en-US" sz="3600" b="1" dirty="0">
                <a:solidFill>
                  <a:schemeClr val="accent4">
                    <a:lumMod val="75000"/>
                  </a:schemeClr>
                </a:solidFill>
                <a:latin typeface="Bradley Hand ITC" pitchFamily="66" charset="0"/>
              </a:rPr>
              <a:t>PROVE</a:t>
            </a:r>
            <a:r>
              <a:rPr lang="en-US" sz="3600" b="1" dirty="0">
                <a:latin typeface="Bradley Hand ITC" pitchFamily="66" charset="0"/>
              </a:rPr>
              <a:t> </a:t>
            </a:r>
            <a:r>
              <a:rPr lang="en-US" sz="3200" b="1" dirty="0">
                <a:latin typeface="Bradley Hand ITC" pitchFamily="66" charset="0"/>
              </a:rPr>
              <a:t>your answer is correct by providing </a:t>
            </a:r>
            <a:r>
              <a:rPr lang="en-US" sz="3600" b="1" dirty="0">
                <a:solidFill>
                  <a:schemeClr val="accent4">
                    <a:lumMod val="75000"/>
                  </a:schemeClr>
                </a:solidFill>
                <a:latin typeface="Bradley Hand ITC" pitchFamily="66" charset="0"/>
              </a:rPr>
              <a:t>EVIDENCE</a:t>
            </a:r>
            <a:r>
              <a:rPr lang="en-US" sz="3600" b="1" dirty="0">
                <a:latin typeface="Bradley Hand ITC" pitchFamily="66" charset="0"/>
              </a:rPr>
              <a:t> </a:t>
            </a:r>
            <a:r>
              <a:rPr lang="en-US" sz="3200" b="1" dirty="0">
                <a:latin typeface="Bradley Hand ITC" pitchFamily="66" charset="0"/>
              </a:rPr>
              <a:t>from the TEXT!!</a:t>
            </a:r>
          </a:p>
        </p:txBody>
      </p:sp>
      <p:sp>
        <p:nvSpPr>
          <p:cNvPr id="4" name="Title 1"/>
          <p:cNvSpPr txBox="1">
            <a:spLocks/>
          </p:cNvSpPr>
          <p:nvPr/>
        </p:nvSpPr>
        <p:spPr>
          <a:xfrm>
            <a:off x="0" y="3886200"/>
            <a:ext cx="9144000" cy="1143000"/>
          </a:xfrm>
          <a:prstGeom prst="rect">
            <a:avLst/>
          </a:prstGeom>
        </p:spPr>
        <p:txBody>
          <a:bodyPr anchor="ctr"/>
          <a:lstStyle/>
          <a:p>
            <a:pPr algn="ctr" eaLnBrk="1" fontAlgn="auto" hangingPunct="1">
              <a:spcAft>
                <a:spcPts val="0"/>
              </a:spcAft>
              <a:defRPr/>
            </a:pPr>
            <a:r>
              <a:rPr lang="en-US" sz="3200" dirty="0">
                <a:latin typeface="+mj-lt"/>
                <a:ea typeface="+mj-ea"/>
                <a:cs typeface="+mj-cs"/>
              </a:rPr>
              <a:t>You MUST support your answer by providing </a:t>
            </a:r>
            <a:r>
              <a:rPr lang="en-US" sz="3200" b="1" dirty="0">
                <a:latin typeface="+mj-lt"/>
                <a:ea typeface="+mj-ea"/>
                <a:cs typeface="+mj-cs"/>
              </a:rPr>
              <a:t>specific information</a:t>
            </a:r>
            <a:r>
              <a:rPr lang="en-US" sz="3200" dirty="0">
                <a:latin typeface="+mj-lt"/>
                <a:ea typeface="+mj-ea"/>
                <a:cs typeface="+mj-cs"/>
              </a:rPr>
              <a:t> from the literature. This is </a:t>
            </a:r>
            <a:r>
              <a:rPr lang="en-US" sz="3200" b="1" dirty="0">
                <a:solidFill>
                  <a:schemeClr val="accent4">
                    <a:lumMod val="75000"/>
                  </a:schemeClr>
                </a:solidFill>
                <a:latin typeface="+mj-lt"/>
                <a:ea typeface="+mj-ea"/>
                <a:cs typeface="+mj-cs"/>
              </a:rPr>
              <a:t>TEXT EVIDENCE</a:t>
            </a:r>
            <a:r>
              <a:rPr lang="en-US" sz="3200" dirty="0">
                <a:latin typeface="+mj-lt"/>
                <a:ea typeface="+mj-ea"/>
                <a:cs typeface="+mj-cs"/>
              </a:rPr>
              <a:t>! You are giving </a:t>
            </a:r>
            <a:r>
              <a:rPr lang="en-US" sz="3200" b="1" dirty="0">
                <a:solidFill>
                  <a:schemeClr val="accent4">
                    <a:lumMod val="75000"/>
                  </a:schemeClr>
                </a:solidFill>
                <a:latin typeface="+mj-lt"/>
                <a:ea typeface="+mj-ea"/>
                <a:cs typeface="+mj-cs"/>
              </a:rPr>
              <a:t>PROOF</a:t>
            </a:r>
            <a:r>
              <a:rPr lang="en-US" sz="3200" b="1" dirty="0">
                <a:latin typeface="+mj-lt"/>
                <a:ea typeface="+mj-ea"/>
                <a:cs typeface="+mj-cs"/>
              </a:rPr>
              <a:t> from the </a:t>
            </a:r>
            <a:r>
              <a:rPr lang="en-US" sz="3200" b="1" dirty="0">
                <a:solidFill>
                  <a:schemeClr val="accent4">
                    <a:lumMod val="75000"/>
                  </a:schemeClr>
                </a:solidFill>
                <a:latin typeface="+mj-lt"/>
                <a:ea typeface="+mj-ea"/>
                <a:cs typeface="+mj-cs"/>
              </a:rPr>
              <a:t>TEXT</a:t>
            </a:r>
            <a:r>
              <a:rPr lang="en-US" sz="3200" dirty="0">
                <a:latin typeface="+mj-lt"/>
                <a:ea typeface="+mj-ea"/>
                <a:cs typeface="+mj-cs"/>
              </a:rPr>
              <a:t>!</a:t>
            </a:r>
          </a:p>
          <a:p>
            <a:pPr algn="ctr" eaLnBrk="1" fontAlgn="auto" hangingPunct="1">
              <a:spcAft>
                <a:spcPts val="0"/>
              </a:spcAft>
              <a:defRPr/>
            </a:pPr>
            <a:endParaRPr lang="en-US" sz="3200" dirty="0">
              <a:latin typeface="+mj-lt"/>
              <a:ea typeface="+mj-ea"/>
              <a:cs typeface="+mj-cs"/>
            </a:endParaRPr>
          </a:p>
          <a:p>
            <a:pPr algn="ctr" eaLnBrk="1" fontAlgn="auto" hangingPunct="1">
              <a:spcAft>
                <a:spcPts val="0"/>
              </a:spcAft>
              <a:defRPr/>
            </a:pPr>
            <a:r>
              <a:rPr lang="en-US" sz="3200" i="1" dirty="0">
                <a:latin typeface="+mj-lt"/>
                <a:ea typeface="+mj-ea"/>
                <a:cs typeface="+mj-cs"/>
              </a:rPr>
              <a:t>So, basically, I have to </a:t>
            </a:r>
            <a:r>
              <a:rPr lang="en-US" sz="3200" b="1" i="1" dirty="0">
                <a:latin typeface="+mj-lt"/>
                <a:ea typeface="+mj-ea"/>
                <a:cs typeface="+mj-cs"/>
              </a:rPr>
              <a:t>pull details </a:t>
            </a:r>
            <a:r>
              <a:rPr lang="en-US" sz="3200" i="1" dirty="0">
                <a:latin typeface="+mj-lt"/>
                <a:ea typeface="+mj-ea"/>
                <a:cs typeface="+mj-cs"/>
              </a:rPr>
              <a:t>from what I’ve read and </a:t>
            </a:r>
            <a:r>
              <a:rPr lang="en-US" sz="3200" b="1" i="1" dirty="0">
                <a:latin typeface="+mj-lt"/>
                <a:ea typeface="+mj-ea"/>
                <a:cs typeface="+mj-cs"/>
              </a:rPr>
              <a:t>put it into my answer </a:t>
            </a:r>
            <a:r>
              <a:rPr lang="en-US" sz="3200" i="1" dirty="0">
                <a:latin typeface="+mj-lt"/>
                <a:ea typeface="+mj-ea"/>
                <a:cs typeface="+mj-cs"/>
              </a:rPr>
              <a:t>as proof that I am correct? </a:t>
            </a:r>
          </a:p>
          <a:p>
            <a:pPr algn="ctr" eaLnBrk="1" fontAlgn="auto" hangingPunct="1">
              <a:spcAft>
                <a:spcPts val="0"/>
              </a:spcAft>
              <a:defRPr/>
            </a:pPr>
            <a:r>
              <a:rPr lang="en-US" sz="3200" b="1" dirty="0">
                <a:latin typeface="Bradley Hand ITC" pitchFamily="66" charset="0"/>
                <a:ea typeface="+mj-ea"/>
                <a:cs typeface="+mj-cs"/>
              </a:rPr>
              <a:t>You got it!</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685800" y="0"/>
            <a:ext cx="7772400" cy="1165225"/>
          </a:xfrm>
          <a:solidFill>
            <a:schemeClr val="accent3">
              <a:lumMod val="60000"/>
              <a:lumOff val="40000"/>
            </a:schemeClr>
          </a:solidFill>
          <a:ln w="57150">
            <a:solidFill>
              <a:schemeClr val="accent4">
                <a:lumMod val="40000"/>
                <a:lumOff val="60000"/>
              </a:schemeClr>
            </a:solidFill>
          </a:ln>
        </p:spPr>
        <p:txBody>
          <a:bodyPr rtlCol="0">
            <a:normAutofit/>
          </a:bodyPr>
          <a:lstStyle/>
          <a:p>
            <a:pPr eaLnBrk="1" fontAlgn="auto" hangingPunct="1">
              <a:spcAft>
                <a:spcPts val="0"/>
              </a:spcAft>
              <a:defRPr/>
            </a:pPr>
            <a:r>
              <a:rPr lang="en-US" dirty="0" smtClean="0"/>
              <a:t>Let’s give RACES a try!</a:t>
            </a:r>
          </a:p>
        </p:txBody>
      </p:sp>
      <p:sp>
        <p:nvSpPr>
          <p:cNvPr id="3" name="Subtitle 2"/>
          <p:cNvSpPr>
            <a:spLocks noGrp="1"/>
          </p:cNvSpPr>
          <p:nvPr>
            <p:ph type="subTitle" idx="1"/>
          </p:nvPr>
        </p:nvSpPr>
        <p:spPr>
          <a:xfrm>
            <a:off x="914400" y="1219200"/>
            <a:ext cx="8229600" cy="990600"/>
          </a:xfrm>
        </p:spPr>
        <p:txBody>
          <a:bodyPr rtlCol="0">
            <a:normAutofit fontScale="92500"/>
          </a:bodyPr>
          <a:lstStyle/>
          <a:p>
            <a:pPr eaLnBrk="1" fontAlgn="auto" hangingPunct="1">
              <a:spcAft>
                <a:spcPts val="0"/>
              </a:spcAft>
              <a:buFont typeface="Arial" panose="020B0604020202020204" pitchFamily="34" charset="0"/>
              <a:buNone/>
              <a:defRPr/>
            </a:pPr>
            <a:r>
              <a:rPr lang="en-US" sz="2800" b="1" dirty="0" smtClean="0">
                <a:solidFill>
                  <a:schemeClr val="accent4">
                    <a:lumMod val="75000"/>
                  </a:schemeClr>
                </a:solidFill>
                <a:latin typeface="Corbel" pitchFamily="34" charset="0"/>
              </a:rPr>
              <a:t>Is Little Red Riding Hood a responsible young lady? Support your answer with information from the story. </a:t>
            </a:r>
          </a:p>
        </p:txBody>
      </p:sp>
      <p:sp>
        <p:nvSpPr>
          <p:cNvPr id="4" name="Subtitle 2"/>
          <p:cNvSpPr txBox="1">
            <a:spLocks/>
          </p:cNvSpPr>
          <p:nvPr/>
        </p:nvSpPr>
        <p:spPr bwMode="auto">
          <a:xfrm>
            <a:off x="2514600" y="2209800"/>
            <a:ext cx="6629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buFont typeface="Arial" charset="0"/>
              <a:buNone/>
            </a:pPr>
            <a:r>
              <a:rPr lang="en-US" altLang="en-US" sz="2000">
                <a:latin typeface="DaunPenh" pitchFamily="2" charset="0"/>
              </a:rPr>
              <a:t>Little Red Riding Hood is not a responsible young lady. There are many instances in the story that help prove this answer. </a:t>
            </a:r>
          </a:p>
          <a:p>
            <a:pPr eaLnBrk="1" hangingPunct="1">
              <a:buFont typeface="Arial" charset="0"/>
              <a:buNone/>
            </a:pPr>
            <a:r>
              <a:rPr lang="en-US" altLang="en-US" sz="2000">
                <a:latin typeface="DaunPenh" pitchFamily="2" charset="0"/>
              </a:rPr>
              <a:t>When she first starts traveling towards her grandmother’s house, she gets off task and starts to pick flowers. Her mother specifically told her that she should stay on the path and go straight to her grandmother’s home. In addition, Red talks to a wolf while she is in the forest. This wolf is a stranger, and she has a conversation with him despite her mother’s warnings to avoid unfamiliar people. Furthermore, Red gives personal information about herself to the wolf by informing him that she is heading to her grandmother’s house.  </a:t>
            </a:r>
          </a:p>
          <a:p>
            <a:pPr eaLnBrk="1" hangingPunct="1">
              <a:buFont typeface="Arial" charset="0"/>
              <a:buNone/>
            </a:pPr>
            <a:r>
              <a:rPr lang="en-US" altLang="en-US" sz="2000">
                <a:latin typeface="DaunPenh" pitchFamily="2" charset="0"/>
              </a:rPr>
              <a:t>Clearly, Little Red Riding Hood is not responsible. This irresponsibleness is seen when she does not stay focused on her errand and talks to a stranger about her personal plans. </a:t>
            </a:r>
          </a:p>
        </p:txBody>
      </p:sp>
      <p:grpSp>
        <p:nvGrpSpPr>
          <p:cNvPr id="6149" name="Group 10"/>
          <p:cNvGrpSpPr>
            <a:grpSpLocks/>
          </p:cNvGrpSpPr>
          <p:nvPr/>
        </p:nvGrpSpPr>
        <p:grpSpPr bwMode="auto">
          <a:xfrm>
            <a:off x="228600" y="2209800"/>
            <a:ext cx="2286000" cy="4038600"/>
            <a:chOff x="228600" y="2209800"/>
            <a:chExt cx="2286000" cy="4038600"/>
          </a:xfrm>
        </p:grpSpPr>
        <p:sp>
          <p:nvSpPr>
            <p:cNvPr id="6152" name="Content Placeholder 2"/>
            <p:cNvSpPr txBox="1">
              <a:spLocks/>
            </p:cNvSpPr>
            <p:nvPr/>
          </p:nvSpPr>
          <p:spPr bwMode="auto">
            <a:xfrm>
              <a:off x="228600" y="2209800"/>
              <a:ext cx="838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buFontTx/>
                <a:buNone/>
              </a:pPr>
              <a:r>
                <a:rPr lang="en-US" altLang="en-US"/>
                <a:t>R</a:t>
              </a:r>
            </a:p>
            <a:p>
              <a:pPr eaLnBrk="1" hangingPunct="1">
                <a:buFontTx/>
                <a:buNone/>
              </a:pPr>
              <a:r>
                <a:rPr lang="en-US" altLang="en-US"/>
                <a:t>A</a:t>
              </a:r>
            </a:p>
            <a:p>
              <a:pPr eaLnBrk="1" hangingPunct="1">
                <a:buFontTx/>
                <a:buNone/>
              </a:pPr>
              <a:r>
                <a:rPr lang="en-US" altLang="en-US"/>
                <a:t>C</a:t>
              </a:r>
            </a:p>
            <a:p>
              <a:pPr eaLnBrk="1" hangingPunct="1">
                <a:buFontTx/>
                <a:buNone/>
              </a:pPr>
              <a:r>
                <a:rPr lang="en-US" altLang="en-US"/>
                <a:t>E</a:t>
              </a:r>
            </a:p>
            <a:p>
              <a:pPr eaLnBrk="1" hangingPunct="1">
                <a:buFontTx/>
                <a:buNone/>
              </a:pPr>
              <a:endParaRPr lang="en-US" altLang="en-US"/>
            </a:p>
            <a:p>
              <a:pPr eaLnBrk="1" hangingPunct="1">
                <a:buFontTx/>
                <a:buNone/>
              </a:pPr>
              <a:r>
                <a:rPr lang="en-US" altLang="en-US"/>
                <a:t>S</a:t>
              </a:r>
            </a:p>
          </p:txBody>
        </p:sp>
        <p:sp>
          <p:nvSpPr>
            <p:cNvPr id="6" name="Right Brace 5"/>
            <p:cNvSpPr/>
            <p:nvPr/>
          </p:nvSpPr>
          <p:spPr>
            <a:xfrm>
              <a:off x="685800" y="2286000"/>
              <a:ext cx="1828800" cy="1066800"/>
            </a:xfrm>
            <a:prstGeom prst="rightBrace">
              <a:avLst>
                <a:gd name="adj1" fmla="val 8333"/>
                <a:gd name="adj2" fmla="val 49058"/>
              </a:avLst>
            </a:prstGeom>
            <a:ln/>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7" name="Right Brace 6"/>
            <p:cNvSpPr/>
            <p:nvPr/>
          </p:nvSpPr>
          <p:spPr>
            <a:xfrm>
              <a:off x="685800" y="3505200"/>
              <a:ext cx="1828800" cy="1143000"/>
            </a:xfrm>
            <a:prstGeom prst="rightBrace">
              <a:avLst>
                <a:gd name="adj1" fmla="val 8333"/>
                <a:gd name="adj2" fmla="val 50078"/>
              </a:avLst>
            </a:prstGeom>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8" name="Right Brace 7"/>
            <p:cNvSpPr/>
            <p:nvPr/>
          </p:nvSpPr>
          <p:spPr>
            <a:xfrm>
              <a:off x="685800" y="4800600"/>
              <a:ext cx="1828800" cy="990600"/>
            </a:xfrm>
            <a:prstGeom prst="rightBrace">
              <a:avLst>
                <a:gd name="adj1" fmla="val 8333"/>
                <a:gd name="adj2" fmla="val 50078"/>
              </a:avLst>
            </a:prstGeom>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grpSp>
      <p:sp>
        <p:nvSpPr>
          <p:cNvPr id="9" name="Subtitle 2"/>
          <p:cNvSpPr txBox="1">
            <a:spLocks/>
          </p:cNvSpPr>
          <p:nvPr/>
        </p:nvSpPr>
        <p:spPr bwMode="auto">
          <a:xfrm>
            <a:off x="152400" y="6019800"/>
            <a:ext cx="8991600" cy="990600"/>
          </a:xfrm>
          <a:prstGeom prst="rect">
            <a:avLst/>
          </a:prstGeom>
          <a:noFill/>
          <a:ln w="9525">
            <a:noFill/>
            <a:miter lim="800000"/>
            <a:headEnd/>
            <a:tailEnd/>
          </a:ln>
        </p:spPr>
        <p:txBody>
          <a:bodyPr/>
          <a:lstStyle/>
          <a:p>
            <a:pPr algn="ctr" eaLnBrk="1" hangingPunct="1">
              <a:lnSpc>
                <a:spcPct val="80000"/>
              </a:lnSpc>
              <a:spcBef>
                <a:spcPct val="20000"/>
              </a:spcBef>
              <a:buFont typeface="Arial" charset="0"/>
              <a:buNone/>
              <a:defRPr/>
            </a:pPr>
            <a:r>
              <a:rPr lang="en-US" sz="2000" b="1" dirty="0">
                <a:solidFill>
                  <a:schemeClr val="accent4">
                    <a:lumMod val="75000"/>
                  </a:schemeClr>
                </a:solidFill>
                <a:latin typeface="Calibri" pitchFamily="34" charset="0"/>
              </a:rPr>
              <a:t>Why can’t I just say she is not responsible because she doesn’t do what she’s told? This does not provide any specific details from the story! That is not PROOF. It’s only your opinion until you provide EVIDENCE!</a:t>
            </a:r>
          </a:p>
        </p:txBody>
      </p:sp>
      <p:pic>
        <p:nvPicPr>
          <p:cNvPr id="6151" name="Picture 11" descr="http://fc01.deviantart.net/fs70/i/2010/039/2/5/Little_Red_Riding_Hood__by_x3_Paia.jpg"/>
          <p:cNvPicPr>
            <a:picLocks noChangeAspect="1" noChangeArrowheads="1"/>
          </p:cNvPicPr>
          <p:nvPr/>
        </p:nvPicPr>
        <p:blipFill>
          <a:blip r:embed="rId2">
            <a:extLst>
              <a:ext uri="{28A0092B-C50C-407E-A947-70E740481C1C}">
                <a14:useLocalDpi xmlns:a14="http://schemas.microsoft.com/office/drawing/2010/main" val="0"/>
              </a:ext>
            </a:extLst>
          </a:blip>
          <a:srcRect l="17950" t="15627" r="31186"/>
          <a:stretch>
            <a:fillRect/>
          </a:stretch>
        </p:blipFill>
        <p:spPr bwMode="auto">
          <a:xfrm>
            <a:off x="228600" y="184150"/>
            <a:ext cx="914400" cy="188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9"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685800" y="76200"/>
            <a:ext cx="7772400" cy="936625"/>
          </a:xfrm>
          <a:solidFill>
            <a:schemeClr val="accent3">
              <a:lumMod val="60000"/>
              <a:lumOff val="40000"/>
            </a:schemeClr>
          </a:solidFill>
          <a:ln w="57150">
            <a:solidFill>
              <a:schemeClr val="accent4">
                <a:lumMod val="40000"/>
                <a:lumOff val="60000"/>
              </a:schemeClr>
            </a:solidFill>
          </a:ln>
        </p:spPr>
        <p:txBody>
          <a:bodyPr rtlCol="0">
            <a:normAutofit/>
          </a:bodyPr>
          <a:lstStyle/>
          <a:p>
            <a:pPr eaLnBrk="1" fontAlgn="auto" hangingPunct="1">
              <a:spcAft>
                <a:spcPts val="0"/>
              </a:spcAft>
              <a:defRPr/>
            </a:pPr>
            <a:r>
              <a:rPr lang="en-US" dirty="0" smtClean="0"/>
              <a:t>Let’s give RACES another try!</a:t>
            </a:r>
          </a:p>
        </p:txBody>
      </p:sp>
      <p:sp>
        <p:nvSpPr>
          <p:cNvPr id="3" name="Subtitle 2"/>
          <p:cNvSpPr>
            <a:spLocks noGrp="1"/>
          </p:cNvSpPr>
          <p:nvPr>
            <p:ph type="subTitle" idx="1"/>
          </p:nvPr>
        </p:nvSpPr>
        <p:spPr>
          <a:xfrm>
            <a:off x="152400" y="1066800"/>
            <a:ext cx="8991600" cy="990600"/>
          </a:xfrm>
        </p:spPr>
        <p:txBody>
          <a:bodyPr rtlCol="0">
            <a:normAutofit fontScale="92500"/>
          </a:bodyPr>
          <a:lstStyle/>
          <a:p>
            <a:pPr eaLnBrk="1" fontAlgn="auto" hangingPunct="1">
              <a:spcAft>
                <a:spcPts val="0"/>
              </a:spcAft>
              <a:buFont typeface="Arial" panose="020B0604020202020204" pitchFamily="34" charset="0"/>
              <a:buNone/>
              <a:defRPr/>
            </a:pPr>
            <a:r>
              <a:rPr lang="en-US" sz="2800" b="1" dirty="0" smtClean="0">
                <a:solidFill>
                  <a:schemeClr val="accent4">
                    <a:lumMod val="75000"/>
                  </a:schemeClr>
                </a:solidFill>
                <a:latin typeface="BatangChe" pitchFamily="49" charset="-127"/>
                <a:ea typeface="BatangChe" pitchFamily="49" charset="-127"/>
              </a:rPr>
              <a:t>Is Cinderella’s step-mother a good role model? Support your answer with information from the story. </a:t>
            </a:r>
          </a:p>
        </p:txBody>
      </p:sp>
      <p:sp>
        <p:nvSpPr>
          <p:cNvPr id="4" name="Subtitle 2"/>
          <p:cNvSpPr txBox="1">
            <a:spLocks/>
          </p:cNvSpPr>
          <p:nvPr/>
        </p:nvSpPr>
        <p:spPr bwMode="auto">
          <a:xfrm>
            <a:off x="1676400" y="2286000"/>
            <a:ext cx="7467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buFont typeface="Arial" charset="0"/>
              <a:buNone/>
            </a:pPr>
            <a:r>
              <a:rPr lang="en-US" altLang="en-US" sz="2800"/>
              <a:t>No, she is a mean lady. There are many parts in the story to prove this is true. </a:t>
            </a:r>
          </a:p>
          <a:p>
            <a:pPr eaLnBrk="1" hangingPunct="1">
              <a:buFont typeface="Arial" charset="0"/>
              <a:buNone/>
            </a:pPr>
            <a:r>
              <a:rPr lang="en-US" altLang="en-US" sz="2800"/>
              <a:t>The evil step-mother treats Cinderella unfairly. She is very mean and cruel. She makes Cinderella do a lot of stuff around the house too. </a:t>
            </a:r>
          </a:p>
          <a:p>
            <a:pPr eaLnBrk="1" hangingPunct="1">
              <a:buFont typeface="Arial" charset="0"/>
              <a:buNone/>
            </a:pPr>
            <a:r>
              <a:rPr lang="en-US" altLang="en-US" sz="2800"/>
              <a:t>This is why her step-mother is not a good role model. </a:t>
            </a:r>
          </a:p>
        </p:txBody>
      </p:sp>
      <p:sp>
        <p:nvSpPr>
          <p:cNvPr id="10" name="TextBox 9"/>
          <p:cNvSpPr txBox="1"/>
          <p:nvPr/>
        </p:nvSpPr>
        <p:spPr>
          <a:xfrm rot="20244556">
            <a:off x="1604963" y="3470275"/>
            <a:ext cx="7086600" cy="647700"/>
          </a:xfrm>
          <a:prstGeom prst="rect">
            <a:avLst/>
          </a:prstGeom>
          <a:ln w="57150">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a:spAutoFit/>
          </a:bodyPr>
          <a:lstStyle/>
          <a:p>
            <a:pPr algn="ctr" eaLnBrk="1" fontAlgn="auto" hangingPunct="1">
              <a:spcBef>
                <a:spcPts val="0"/>
              </a:spcBef>
              <a:spcAft>
                <a:spcPts val="0"/>
              </a:spcAft>
              <a:defRPr/>
            </a:pPr>
            <a:r>
              <a:rPr lang="en-US" sz="3600" dirty="0">
                <a:solidFill>
                  <a:schemeClr val="accent6">
                    <a:lumMod val="40000"/>
                    <a:lumOff val="60000"/>
                  </a:schemeClr>
                </a:solidFill>
              </a:rPr>
              <a:t>THIS IS A TERRIBLE ANSWER!!</a:t>
            </a:r>
          </a:p>
        </p:txBody>
      </p:sp>
      <p:sp>
        <p:nvSpPr>
          <p:cNvPr id="11" name="Subtitle 2"/>
          <p:cNvSpPr txBox="1">
            <a:spLocks/>
          </p:cNvSpPr>
          <p:nvPr/>
        </p:nvSpPr>
        <p:spPr bwMode="auto">
          <a:xfrm>
            <a:off x="0" y="6019800"/>
            <a:ext cx="9144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en-US" altLang="en-US" sz="2000" b="1"/>
              <a:t>Why is it terrible? The question is not restated, and there are no </a:t>
            </a:r>
            <a:r>
              <a:rPr lang="en-US" altLang="en-US" sz="2400" b="1"/>
              <a:t>specific details </a:t>
            </a:r>
            <a:r>
              <a:rPr lang="en-US" altLang="en-US" sz="2000" b="1"/>
              <a:t>from the story! Remember, you must provide EVIDENCE! </a:t>
            </a:r>
          </a:p>
        </p:txBody>
      </p:sp>
      <p:grpSp>
        <p:nvGrpSpPr>
          <p:cNvPr id="2" name="Group 13"/>
          <p:cNvGrpSpPr>
            <a:grpSpLocks/>
          </p:cNvGrpSpPr>
          <p:nvPr/>
        </p:nvGrpSpPr>
        <p:grpSpPr bwMode="auto">
          <a:xfrm>
            <a:off x="1882775" y="533400"/>
            <a:ext cx="4422775" cy="5599113"/>
            <a:chOff x="1883105" y="601744"/>
            <a:chExt cx="4422445" cy="5599031"/>
          </a:xfrm>
        </p:grpSpPr>
        <p:pic>
          <p:nvPicPr>
            <p:cNvPr id="7184" name="Picture 12" descr="http://www.taracronica.com/wp-content/uploads/2009/12/evil-step-moth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1752600"/>
              <a:ext cx="2647950" cy="444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ounded Rectangular Callout 11"/>
            <p:cNvSpPr/>
            <p:nvPr/>
          </p:nvSpPr>
          <p:spPr>
            <a:xfrm rot="20340590">
              <a:off x="1883105" y="601744"/>
              <a:ext cx="2819190" cy="1676375"/>
            </a:xfrm>
            <a:prstGeom prst="wedgeRoundRectCallout">
              <a:avLst/>
            </a:prstGeom>
            <a:solidFill>
              <a:schemeClr val="bg1"/>
            </a:solidFill>
            <a:ln w="57150">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3" name="TextBox 12"/>
            <p:cNvSpPr txBox="1"/>
            <p:nvPr/>
          </p:nvSpPr>
          <p:spPr>
            <a:xfrm rot="20196054">
              <a:off x="2032319" y="901778"/>
              <a:ext cx="2560447" cy="1200132"/>
            </a:xfrm>
            <a:prstGeom prst="rect">
              <a:avLst/>
            </a:prstGeom>
            <a:noFill/>
          </p:spPr>
          <p:txBody>
            <a:bodyPr>
              <a:spAutoFit/>
            </a:bodyPr>
            <a:lstStyle/>
            <a:p>
              <a:pPr algn="ctr" eaLnBrk="1" hangingPunct="1">
                <a:defRPr/>
              </a:pPr>
              <a:r>
                <a:rPr lang="en-US" sz="2400" dirty="0">
                  <a:solidFill>
                    <a:schemeClr val="accent4">
                      <a:lumMod val="75000"/>
                    </a:schemeClr>
                  </a:solidFill>
                </a:rPr>
                <a:t>SHAME ON YOU, NAUGHTY CHILD!!</a:t>
              </a:r>
            </a:p>
          </p:txBody>
        </p:sp>
      </p:grpSp>
      <p:grpSp>
        <p:nvGrpSpPr>
          <p:cNvPr id="5" name="Group 16"/>
          <p:cNvGrpSpPr>
            <a:grpSpLocks/>
          </p:cNvGrpSpPr>
          <p:nvPr/>
        </p:nvGrpSpPr>
        <p:grpSpPr bwMode="auto">
          <a:xfrm>
            <a:off x="1219200" y="3429000"/>
            <a:ext cx="7162800" cy="2286000"/>
            <a:chOff x="1066800" y="2209800"/>
            <a:chExt cx="7162800" cy="2286000"/>
          </a:xfrm>
        </p:grpSpPr>
        <p:sp>
          <p:nvSpPr>
            <p:cNvPr id="15" name="Rectangle 14"/>
            <p:cNvSpPr/>
            <p:nvPr/>
          </p:nvSpPr>
          <p:spPr>
            <a:xfrm>
              <a:off x="1066800" y="2209800"/>
              <a:ext cx="7162800" cy="2286000"/>
            </a:xfrm>
            <a:prstGeom prst="rect">
              <a:avLst/>
            </a:prstGeom>
            <a:ln w="57150">
              <a:solidFill>
                <a:schemeClr val="accent4">
                  <a:lumMod val="60000"/>
                  <a:lumOff val="40000"/>
                </a:schemeClr>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16" name="TextBox 15"/>
            <p:cNvSpPr txBox="1"/>
            <p:nvPr/>
          </p:nvSpPr>
          <p:spPr>
            <a:xfrm>
              <a:off x="1600200" y="2362200"/>
              <a:ext cx="6248400" cy="2124075"/>
            </a:xfrm>
            <a:prstGeom prst="rect">
              <a:avLst/>
            </a:prstGeom>
            <a:noFill/>
          </p:spPr>
          <p:txBody>
            <a:bodyPr>
              <a:spAutoFit/>
            </a:bodyPr>
            <a:lstStyle/>
            <a:p>
              <a:pPr algn="ctr" eaLnBrk="1" hangingPunct="1">
                <a:defRPr/>
              </a:pPr>
              <a:r>
                <a:rPr lang="en-US" sz="4400" b="1" dirty="0">
                  <a:solidFill>
                    <a:schemeClr val="accent3">
                      <a:lumMod val="20000"/>
                      <a:lumOff val="80000"/>
                    </a:schemeClr>
                  </a:solidFill>
                  <a:latin typeface="Bradley Hand ITC" pitchFamily="66" charset="0"/>
                </a:rPr>
                <a:t>We’ll give this another try before we get punished!</a:t>
              </a:r>
            </a:p>
          </p:txBody>
        </p:sp>
      </p:grpSp>
      <p:grpSp>
        <p:nvGrpSpPr>
          <p:cNvPr id="7177" name="Group 17"/>
          <p:cNvGrpSpPr>
            <a:grpSpLocks/>
          </p:cNvGrpSpPr>
          <p:nvPr/>
        </p:nvGrpSpPr>
        <p:grpSpPr bwMode="auto">
          <a:xfrm>
            <a:off x="228600" y="2209800"/>
            <a:ext cx="1371600" cy="4038600"/>
            <a:chOff x="228600" y="2209800"/>
            <a:chExt cx="1371600" cy="4038600"/>
          </a:xfrm>
        </p:grpSpPr>
        <p:sp>
          <p:nvSpPr>
            <p:cNvPr id="7178" name="Content Placeholder 2"/>
            <p:cNvSpPr txBox="1">
              <a:spLocks/>
            </p:cNvSpPr>
            <p:nvPr/>
          </p:nvSpPr>
          <p:spPr bwMode="auto">
            <a:xfrm>
              <a:off x="228600" y="2209800"/>
              <a:ext cx="838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buFontTx/>
                <a:buNone/>
              </a:pPr>
              <a:r>
                <a:rPr lang="en-US" altLang="en-US"/>
                <a:t>R</a:t>
              </a:r>
            </a:p>
            <a:p>
              <a:pPr eaLnBrk="1" hangingPunct="1">
                <a:buFontTx/>
                <a:buNone/>
              </a:pPr>
              <a:r>
                <a:rPr lang="en-US" altLang="en-US"/>
                <a:t>A</a:t>
              </a:r>
            </a:p>
            <a:p>
              <a:pPr eaLnBrk="1" hangingPunct="1">
                <a:buFontTx/>
                <a:buNone/>
              </a:pPr>
              <a:r>
                <a:rPr lang="en-US" altLang="en-US"/>
                <a:t>C</a:t>
              </a:r>
            </a:p>
            <a:p>
              <a:pPr eaLnBrk="1" hangingPunct="1">
                <a:buFontTx/>
                <a:buNone/>
              </a:pPr>
              <a:r>
                <a:rPr lang="en-US" altLang="en-US"/>
                <a:t>E</a:t>
              </a:r>
            </a:p>
            <a:p>
              <a:pPr eaLnBrk="1" hangingPunct="1">
                <a:buFontTx/>
                <a:buNone/>
              </a:pPr>
              <a:endParaRPr lang="en-US" altLang="en-US"/>
            </a:p>
            <a:p>
              <a:pPr eaLnBrk="1" hangingPunct="1">
                <a:buFontTx/>
                <a:buNone/>
              </a:pPr>
              <a:r>
                <a:rPr lang="en-US" altLang="en-US"/>
                <a:t>S</a:t>
              </a:r>
            </a:p>
          </p:txBody>
        </p:sp>
        <p:sp>
          <p:nvSpPr>
            <p:cNvPr id="20" name="Right Brace 19"/>
            <p:cNvSpPr/>
            <p:nvPr/>
          </p:nvSpPr>
          <p:spPr>
            <a:xfrm>
              <a:off x="685800" y="2286000"/>
              <a:ext cx="914400" cy="1066800"/>
            </a:xfrm>
            <a:prstGeom prst="rightBrace">
              <a:avLst>
                <a:gd name="adj1" fmla="val 8333"/>
                <a:gd name="adj2" fmla="val 49058"/>
              </a:avLst>
            </a:prstGeom>
            <a:ln/>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21" name="Right Brace 20"/>
            <p:cNvSpPr/>
            <p:nvPr/>
          </p:nvSpPr>
          <p:spPr>
            <a:xfrm>
              <a:off x="685800" y="3505200"/>
              <a:ext cx="838200" cy="990600"/>
            </a:xfrm>
            <a:prstGeom prst="rightBrace">
              <a:avLst>
                <a:gd name="adj1" fmla="val 8333"/>
                <a:gd name="adj2" fmla="val 50078"/>
              </a:avLst>
            </a:prstGeom>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22" name="Right Brace 21"/>
            <p:cNvSpPr/>
            <p:nvPr/>
          </p:nvSpPr>
          <p:spPr>
            <a:xfrm>
              <a:off x="685800" y="4800600"/>
              <a:ext cx="762000" cy="914400"/>
            </a:xfrm>
            <a:prstGeom prst="rightBrace">
              <a:avLst>
                <a:gd name="adj1" fmla="val 8333"/>
                <a:gd name="adj2" fmla="val 50078"/>
              </a:avLst>
            </a:prstGeom>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gr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1"/>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7" presetClass="entr" presetSubtype="4"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2000" fill="hold"/>
                                        <p:tgtEl>
                                          <p:spTgt spid="2"/>
                                        </p:tgtEl>
                                        <p:attrNameLst>
                                          <p:attrName>ppt_x</p:attrName>
                                        </p:attrNameLst>
                                      </p:cBhvr>
                                      <p:tavLst>
                                        <p:tav tm="0">
                                          <p:val>
                                            <p:strVal val="#ppt_x"/>
                                          </p:val>
                                        </p:tav>
                                        <p:tav tm="100000">
                                          <p:val>
                                            <p:strVal val="#ppt_x"/>
                                          </p:val>
                                        </p:tav>
                                      </p:tavLst>
                                    </p:anim>
                                    <p:anim calcmode="lin" valueType="num">
                                      <p:cBhvr additive="base">
                                        <p:cTn id="26"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5"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1000" fill="hold"/>
                                        <p:tgtEl>
                                          <p:spTgt spid="5"/>
                                        </p:tgtEl>
                                        <p:attrNameLst>
                                          <p:attrName>ppt_w</p:attrName>
                                        </p:attrNameLst>
                                      </p:cBhvr>
                                      <p:tavLst>
                                        <p:tav tm="0">
                                          <p:val>
                                            <p:strVal val="#ppt_w*0.70"/>
                                          </p:val>
                                        </p:tav>
                                        <p:tav tm="100000">
                                          <p:val>
                                            <p:strVal val="#ppt_w"/>
                                          </p:val>
                                        </p:tav>
                                      </p:tavLst>
                                    </p:anim>
                                    <p:anim calcmode="lin" valueType="num">
                                      <p:cBhvr>
                                        <p:cTn id="32" dur="1000" fill="hold"/>
                                        <p:tgtEl>
                                          <p:spTgt spid="5"/>
                                        </p:tgtEl>
                                        <p:attrNameLst>
                                          <p:attrName>ppt_h</p:attrName>
                                        </p:attrNameLst>
                                      </p:cBhvr>
                                      <p:tavLst>
                                        <p:tav tm="0">
                                          <p:val>
                                            <p:strVal val="#ppt_h"/>
                                          </p:val>
                                        </p:tav>
                                        <p:tav tm="100000">
                                          <p:val>
                                            <p:strVal val="#ppt_h"/>
                                          </p:val>
                                        </p:tav>
                                      </p:tavLst>
                                    </p:anim>
                                    <p:animEffect transition="in" filter="fade">
                                      <p:cBhvr>
                                        <p:cTn id="3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10" grpId="0" animBg="1" autoUpdateAnimBg="0"/>
      <p:bldP spid="1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1066800"/>
            <a:ext cx="8229600" cy="990600"/>
          </a:xfrm>
        </p:spPr>
        <p:txBody>
          <a:bodyPr rtlCol="0">
            <a:normAutofit fontScale="85000" lnSpcReduction="10000"/>
          </a:bodyPr>
          <a:lstStyle/>
          <a:p>
            <a:pPr eaLnBrk="1" fontAlgn="auto" hangingPunct="1">
              <a:spcAft>
                <a:spcPts val="0"/>
              </a:spcAft>
              <a:buFont typeface="Arial" panose="020B0604020202020204" pitchFamily="34" charset="0"/>
              <a:buNone/>
              <a:defRPr/>
            </a:pPr>
            <a:r>
              <a:rPr lang="en-US" sz="2800" b="1" dirty="0" smtClean="0">
                <a:solidFill>
                  <a:schemeClr val="accent4">
                    <a:lumMod val="75000"/>
                  </a:schemeClr>
                </a:solidFill>
                <a:latin typeface="BatangChe" pitchFamily="49" charset="-127"/>
                <a:ea typeface="BatangChe" pitchFamily="49" charset="-127"/>
              </a:rPr>
              <a:t>Is Cinderella’s step-mother a good role model? Support your answer with information from the story. </a:t>
            </a:r>
            <a:endParaRPr lang="en-US" sz="2800" b="1" dirty="0">
              <a:solidFill>
                <a:schemeClr val="accent4">
                  <a:lumMod val="75000"/>
                </a:schemeClr>
              </a:solidFill>
              <a:latin typeface="BatangChe" pitchFamily="49" charset="-127"/>
              <a:ea typeface="BatangChe" pitchFamily="49" charset="-127"/>
            </a:endParaRPr>
          </a:p>
        </p:txBody>
      </p:sp>
      <p:sp>
        <p:nvSpPr>
          <p:cNvPr id="4" name="Subtitle 2"/>
          <p:cNvSpPr txBox="1">
            <a:spLocks/>
          </p:cNvSpPr>
          <p:nvPr/>
        </p:nvSpPr>
        <p:spPr>
          <a:xfrm>
            <a:off x="1143000" y="1981200"/>
            <a:ext cx="8001000" cy="3886200"/>
          </a:xfrm>
          <a:prstGeom prst="rect">
            <a:avLst/>
          </a:prstGeom>
        </p:spPr>
        <p:txBody>
          <a:bodyPr>
            <a:normAutofit fontScale="77500" lnSpcReduction="20000"/>
          </a:bodyPr>
          <a:lstStyle/>
          <a:p>
            <a:pPr eaLnBrk="1" fontAlgn="auto" hangingPunct="1">
              <a:spcBef>
                <a:spcPct val="20000"/>
              </a:spcBef>
              <a:spcAft>
                <a:spcPts val="0"/>
              </a:spcAft>
              <a:defRPr/>
            </a:pPr>
            <a:r>
              <a:rPr lang="en-US" sz="2800" dirty="0">
                <a:latin typeface="+mn-lt"/>
                <a:cs typeface="+mn-cs"/>
              </a:rPr>
              <a:t>Cinderella’s step-mother is not a good role model. She treats Cinderella cruelly and is quite cold-hearted. There are many details from the story to support this. </a:t>
            </a:r>
          </a:p>
          <a:p>
            <a:pPr eaLnBrk="1" fontAlgn="auto" hangingPunct="1">
              <a:spcBef>
                <a:spcPct val="20000"/>
              </a:spcBef>
              <a:spcAft>
                <a:spcPts val="0"/>
              </a:spcAft>
              <a:defRPr/>
            </a:pPr>
            <a:r>
              <a:rPr lang="en-US" sz="2800" dirty="0">
                <a:latin typeface="+mn-lt"/>
                <a:cs typeface="+mn-cs"/>
              </a:rPr>
              <a:t>The evil step-mother treats Cinderella unfairly. For example, she makes Cinderella clean the castle, while her own daughters have no chores. In fact, Cinderella must also clean up after her step-sisters who are quite capable of picking up after themselves. The step-mother is also very cruel. At one point in the story, she forbids Cinderella to go to the ball, despite the Prince’s request that every young woman in the kingdom attend.  Even though she knew Cinderella desperately wanted to go, her step-mother refuses. </a:t>
            </a:r>
          </a:p>
          <a:p>
            <a:pPr eaLnBrk="1" fontAlgn="auto" hangingPunct="1">
              <a:spcBef>
                <a:spcPct val="20000"/>
              </a:spcBef>
              <a:spcAft>
                <a:spcPts val="0"/>
              </a:spcAft>
              <a:buFont typeface="Arial" pitchFamily="34" charset="0"/>
              <a:buNone/>
              <a:defRPr/>
            </a:pPr>
            <a:r>
              <a:rPr lang="en-US" sz="2800" dirty="0">
                <a:latin typeface="+mn-lt"/>
                <a:cs typeface="+mn-cs"/>
              </a:rPr>
              <a:t>The unjust actions of this cruel step-mother makes her a terrible role model.  </a:t>
            </a:r>
          </a:p>
        </p:txBody>
      </p:sp>
      <p:sp>
        <p:nvSpPr>
          <p:cNvPr id="9" name="Subtitle 2"/>
          <p:cNvSpPr txBox="1">
            <a:spLocks/>
          </p:cNvSpPr>
          <p:nvPr/>
        </p:nvSpPr>
        <p:spPr>
          <a:xfrm>
            <a:off x="152400" y="5867400"/>
            <a:ext cx="8991600" cy="990600"/>
          </a:xfrm>
          <a:prstGeom prst="rect">
            <a:avLst/>
          </a:prstGeom>
        </p:spPr>
        <p:txBody>
          <a:bodyPr>
            <a:normAutofit fontScale="77500" lnSpcReduction="20000"/>
          </a:bodyPr>
          <a:lstStyle/>
          <a:p>
            <a:pPr algn="ctr" eaLnBrk="1" fontAlgn="auto" hangingPunct="1">
              <a:spcBef>
                <a:spcPct val="20000"/>
              </a:spcBef>
              <a:spcAft>
                <a:spcPts val="0"/>
              </a:spcAft>
              <a:buFont typeface="Arial" pitchFamily="34" charset="0"/>
              <a:buNone/>
              <a:defRPr/>
            </a:pPr>
            <a:r>
              <a:rPr lang="en-US" sz="2800" b="1" dirty="0">
                <a:solidFill>
                  <a:schemeClr val="accent4">
                    <a:lumMod val="75000"/>
                  </a:schemeClr>
                </a:solidFill>
                <a:latin typeface="+mn-lt"/>
                <a:cs typeface="+mn-cs"/>
              </a:rPr>
              <a:t>That’s much better because there are </a:t>
            </a:r>
            <a:r>
              <a:rPr lang="en-US" sz="3600" b="1" dirty="0">
                <a:solidFill>
                  <a:schemeClr val="accent4">
                    <a:lumMod val="75000"/>
                  </a:schemeClr>
                </a:solidFill>
                <a:latin typeface="+mn-lt"/>
                <a:cs typeface="+mn-cs"/>
              </a:rPr>
              <a:t>specific details </a:t>
            </a:r>
            <a:r>
              <a:rPr lang="en-US" sz="2800" b="1" dirty="0">
                <a:solidFill>
                  <a:schemeClr val="accent4">
                    <a:lumMod val="75000"/>
                  </a:schemeClr>
                </a:solidFill>
                <a:latin typeface="+mn-lt"/>
                <a:cs typeface="+mn-cs"/>
              </a:rPr>
              <a:t>from the story to PROVE that your answer (she’s not a good role model) is correct! Now there is EVIDENCE to support your answer!</a:t>
            </a:r>
          </a:p>
        </p:txBody>
      </p:sp>
      <p:sp>
        <p:nvSpPr>
          <p:cNvPr id="11" name="Title 1"/>
          <p:cNvSpPr txBox="1">
            <a:spLocks/>
          </p:cNvSpPr>
          <p:nvPr/>
        </p:nvSpPr>
        <p:spPr>
          <a:xfrm>
            <a:off x="685800" y="76200"/>
            <a:ext cx="7772400" cy="936625"/>
          </a:xfrm>
          <a:prstGeom prst="rect">
            <a:avLst/>
          </a:prstGeom>
          <a:solidFill>
            <a:schemeClr val="accent3">
              <a:lumMod val="60000"/>
              <a:lumOff val="40000"/>
            </a:schemeClr>
          </a:solidFill>
          <a:ln w="57150">
            <a:solidFill>
              <a:schemeClr val="accent4">
                <a:lumMod val="40000"/>
                <a:lumOff val="60000"/>
              </a:schemeClr>
            </a:solidFill>
          </a:ln>
        </p:spPr>
        <p:txBody>
          <a:bodyPr anchor="ctr">
            <a:normAutofit/>
          </a:bodyPr>
          <a:lstStyle/>
          <a:p>
            <a:pPr algn="ctr" eaLnBrk="1" fontAlgn="auto" hangingPunct="1">
              <a:spcAft>
                <a:spcPts val="0"/>
              </a:spcAft>
              <a:defRPr/>
            </a:pPr>
            <a:r>
              <a:rPr lang="en-US" sz="4400" dirty="0">
                <a:latin typeface="+mj-lt"/>
                <a:ea typeface="+mj-ea"/>
                <a:cs typeface="+mj-cs"/>
              </a:rPr>
              <a:t>Let’s give RACES another try!</a:t>
            </a:r>
          </a:p>
        </p:txBody>
      </p:sp>
      <p:pic>
        <p:nvPicPr>
          <p:cNvPr id="8198" name="Picture 11" descr="http://www.taracronica.com/wp-content/uploads/2009/12/evil-step-mother.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288" y="304800"/>
            <a:ext cx="925512"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9" name="Group 13"/>
          <p:cNvGrpSpPr>
            <a:grpSpLocks/>
          </p:cNvGrpSpPr>
          <p:nvPr/>
        </p:nvGrpSpPr>
        <p:grpSpPr bwMode="auto">
          <a:xfrm>
            <a:off x="152400" y="1981200"/>
            <a:ext cx="1219200" cy="4038600"/>
            <a:chOff x="228600" y="2209800"/>
            <a:chExt cx="1219200" cy="4038600"/>
          </a:xfrm>
        </p:grpSpPr>
        <p:sp>
          <p:nvSpPr>
            <p:cNvPr id="8200" name="Content Placeholder 2"/>
            <p:cNvSpPr txBox="1">
              <a:spLocks/>
            </p:cNvSpPr>
            <p:nvPr/>
          </p:nvSpPr>
          <p:spPr bwMode="auto">
            <a:xfrm>
              <a:off x="228600" y="2209800"/>
              <a:ext cx="838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buFontTx/>
                <a:buNone/>
              </a:pPr>
              <a:r>
                <a:rPr lang="en-US" altLang="en-US"/>
                <a:t>R</a:t>
              </a:r>
            </a:p>
            <a:p>
              <a:pPr eaLnBrk="1" hangingPunct="1">
                <a:buFontTx/>
                <a:buNone/>
              </a:pPr>
              <a:r>
                <a:rPr lang="en-US" altLang="en-US"/>
                <a:t>A</a:t>
              </a:r>
            </a:p>
            <a:p>
              <a:pPr eaLnBrk="1" hangingPunct="1">
                <a:buFontTx/>
                <a:buNone/>
              </a:pPr>
              <a:r>
                <a:rPr lang="en-US" altLang="en-US"/>
                <a:t>C</a:t>
              </a:r>
            </a:p>
            <a:p>
              <a:pPr eaLnBrk="1" hangingPunct="1">
                <a:buFontTx/>
                <a:buNone/>
              </a:pPr>
              <a:r>
                <a:rPr lang="en-US" altLang="en-US"/>
                <a:t>E</a:t>
              </a:r>
            </a:p>
            <a:p>
              <a:pPr eaLnBrk="1" hangingPunct="1">
                <a:buFontTx/>
                <a:buNone/>
              </a:pPr>
              <a:endParaRPr lang="en-US" altLang="en-US"/>
            </a:p>
            <a:p>
              <a:pPr eaLnBrk="1" hangingPunct="1">
                <a:buFontTx/>
                <a:buNone/>
              </a:pPr>
              <a:r>
                <a:rPr lang="en-US" altLang="en-US"/>
                <a:t>S</a:t>
              </a:r>
            </a:p>
          </p:txBody>
        </p:sp>
        <p:sp>
          <p:nvSpPr>
            <p:cNvPr id="16" name="Right Brace 15"/>
            <p:cNvSpPr/>
            <p:nvPr/>
          </p:nvSpPr>
          <p:spPr>
            <a:xfrm>
              <a:off x="685800" y="2286000"/>
              <a:ext cx="762000" cy="990600"/>
            </a:xfrm>
            <a:prstGeom prst="rightBrace">
              <a:avLst>
                <a:gd name="adj1" fmla="val 8333"/>
                <a:gd name="adj2" fmla="val 48183"/>
              </a:avLst>
            </a:prstGeom>
            <a:ln/>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17" name="Right Brace 16"/>
            <p:cNvSpPr/>
            <p:nvPr/>
          </p:nvSpPr>
          <p:spPr>
            <a:xfrm>
              <a:off x="685800" y="3505200"/>
              <a:ext cx="609600" cy="1295400"/>
            </a:xfrm>
            <a:prstGeom prst="rightBrace">
              <a:avLst>
                <a:gd name="adj1" fmla="val 8333"/>
                <a:gd name="adj2" fmla="val 50078"/>
              </a:avLst>
            </a:prstGeom>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18" name="Right Brace 17"/>
            <p:cNvSpPr/>
            <p:nvPr/>
          </p:nvSpPr>
          <p:spPr>
            <a:xfrm>
              <a:off x="685800" y="5029200"/>
              <a:ext cx="762000" cy="990600"/>
            </a:xfrm>
            <a:prstGeom prst="rightBrace">
              <a:avLst>
                <a:gd name="adj1" fmla="val 8333"/>
                <a:gd name="adj2" fmla="val 50078"/>
              </a:avLst>
            </a:prstGeom>
          </p:spPr>
          <p:style>
            <a:lnRef idx="1">
              <a:schemeClr val="accent3"/>
            </a:lnRef>
            <a:fillRef idx="0">
              <a:schemeClr val="accent3"/>
            </a:fillRef>
            <a:effectRef idx="0">
              <a:schemeClr val="accent3"/>
            </a:effectRef>
            <a:fontRef idx="minor">
              <a:schemeClr val="tx1"/>
            </a:fontRef>
          </p:style>
          <p:txBody>
            <a:bodyPr anchor="ctr"/>
            <a:lstStyle/>
            <a:p>
              <a:pPr algn="ctr" eaLnBrk="1" fontAlgn="auto" hangingPunct="1">
                <a:spcBef>
                  <a:spcPts val="0"/>
                </a:spcBef>
                <a:spcAft>
                  <a:spcPts val="0"/>
                </a:spcAft>
                <a:defRPr/>
              </a:pPr>
              <a:endParaRPr lang="en-US" dirty="0"/>
            </a:p>
          </p:txBody>
        </p:sp>
      </p:gr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p:cNvSpPr>
            <a:spLocks noGrp="1"/>
          </p:cNvSpPr>
          <p:nvPr>
            <p:ph type="subTitle" idx="1"/>
          </p:nvPr>
        </p:nvSpPr>
        <p:spPr>
          <a:xfrm>
            <a:off x="838200" y="76200"/>
            <a:ext cx="7620000" cy="5715000"/>
          </a:xfrm>
          <a:solidFill>
            <a:schemeClr val="accent3">
              <a:lumMod val="60000"/>
              <a:lumOff val="40000"/>
            </a:schemeClr>
          </a:solidFill>
          <a:ln w="57150">
            <a:solidFill>
              <a:schemeClr val="accent4">
                <a:lumMod val="40000"/>
                <a:lumOff val="60000"/>
              </a:schemeClr>
            </a:solidFill>
          </a:ln>
        </p:spPr>
        <p:txBody>
          <a:bodyPr rtlCol="0">
            <a:normAutofit lnSpcReduction="10000"/>
          </a:bodyPr>
          <a:lstStyle/>
          <a:p>
            <a:pPr eaLnBrk="1" fontAlgn="auto" hangingPunct="1">
              <a:spcAft>
                <a:spcPts val="0"/>
              </a:spcAft>
              <a:buFont typeface="Arial" panose="020B0604020202020204" pitchFamily="34" charset="0"/>
              <a:buNone/>
              <a:defRPr/>
            </a:pPr>
            <a:r>
              <a:rPr lang="en-US" sz="2400" dirty="0" smtClean="0">
                <a:solidFill>
                  <a:schemeClr val="tx1"/>
                </a:solidFill>
                <a:latin typeface="Comic Sans MS" pitchFamily="66" charset="0"/>
              </a:rPr>
              <a:t>RACES is very specific about what should be included in your answer. </a:t>
            </a:r>
          </a:p>
          <a:p>
            <a:pPr eaLnBrk="1" fontAlgn="auto" hangingPunct="1">
              <a:spcAft>
                <a:spcPts val="0"/>
              </a:spcAft>
              <a:buFont typeface="Arial" panose="020B0604020202020204" pitchFamily="34" charset="0"/>
              <a:buNone/>
              <a:defRPr/>
            </a:pPr>
            <a:endParaRPr lang="en-US" sz="2400" dirty="0" smtClean="0">
              <a:solidFill>
                <a:schemeClr val="tx1"/>
              </a:solidFill>
              <a:latin typeface="Comic Sans MS" pitchFamily="66" charset="0"/>
            </a:endParaRPr>
          </a:p>
          <a:p>
            <a:pPr eaLnBrk="1" fontAlgn="auto" hangingPunct="1">
              <a:spcAft>
                <a:spcPts val="0"/>
              </a:spcAft>
              <a:buFont typeface="Arial" panose="020B0604020202020204" pitchFamily="34" charset="0"/>
              <a:buNone/>
              <a:defRPr/>
            </a:pPr>
            <a:r>
              <a:rPr lang="en-US" sz="2400" dirty="0" smtClean="0">
                <a:solidFill>
                  <a:schemeClr val="tx1"/>
                </a:solidFill>
                <a:latin typeface="Comic Sans MS" pitchFamily="66" charset="0"/>
              </a:rPr>
              <a:t>Remember, it is a </a:t>
            </a:r>
            <a:r>
              <a:rPr lang="en-US" sz="2400" b="1" dirty="0" smtClean="0">
                <a:solidFill>
                  <a:schemeClr val="tx1"/>
                </a:solidFill>
                <a:latin typeface="Comic Sans MS" pitchFamily="66" charset="0"/>
              </a:rPr>
              <a:t>tool </a:t>
            </a:r>
            <a:r>
              <a:rPr lang="en-US" sz="2400" dirty="0" smtClean="0">
                <a:solidFill>
                  <a:schemeClr val="tx1"/>
                </a:solidFill>
                <a:latin typeface="Comic Sans MS" pitchFamily="66" charset="0"/>
              </a:rPr>
              <a:t>to help guide you in properly answering questions. </a:t>
            </a:r>
          </a:p>
          <a:p>
            <a:pPr eaLnBrk="1" fontAlgn="auto" hangingPunct="1">
              <a:spcAft>
                <a:spcPts val="0"/>
              </a:spcAft>
              <a:buFont typeface="Arial" panose="020B0604020202020204" pitchFamily="34" charset="0"/>
              <a:buNone/>
              <a:defRPr/>
            </a:pPr>
            <a:endParaRPr lang="en-US" sz="2400" dirty="0" smtClean="0">
              <a:solidFill>
                <a:schemeClr val="tx1"/>
              </a:solidFill>
              <a:latin typeface="Comic Sans MS" pitchFamily="66" charset="0"/>
            </a:endParaRPr>
          </a:p>
          <a:p>
            <a:pPr eaLnBrk="1" fontAlgn="auto" hangingPunct="1">
              <a:spcAft>
                <a:spcPts val="0"/>
              </a:spcAft>
              <a:buFont typeface="Arial" panose="020B0604020202020204" pitchFamily="34" charset="0"/>
              <a:buNone/>
              <a:defRPr/>
            </a:pPr>
            <a:r>
              <a:rPr lang="en-US" sz="2400" dirty="0" smtClean="0">
                <a:solidFill>
                  <a:schemeClr val="tx1"/>
                </a:solidFill>
                <a:latin typeface="Comic Sans MS" pitchFamily="66" charset="0"/>
              </a:rPr>
              <a:t>Just like tools help build items, RACES will help you build a proper answer. </a:t>
            </a:r>
          </a:p>
          <a:p>
            <a:pPr eaLnBrk="1" fontAlgn="auto" hangingPunct="1">
              <a:spcAft>
                <a:spcPts val="0"/>
              </a:spcAft>
              <a:buFont typeface="Arial" panose="020B0604020202020204" pitchFamily="34" charset="0"/>
              <a:buNone/>
              <a:defRPr/>
            </a:pPr>
            <a:endParaRPr lang="en-US" sz="2400" dirty="0" smtClean="0">
              <a:solidFill>
                <a:schemeClr val="tx1"/>
              </a:solidFill>
              <a:latin typeface="Comic Sans MS" pitchFamily="66" charset="0"/>
            </a:endParaRPr>
          </a:p>
          <a:p>
            <a:pPr eaLnBrk="1" fontAlgn="auto" hangingPunct="1">
              <a:spcAft>
                <a:spcPts val="0"/>
              </a:spcAft>
              <a:buFont typeface="Arial" panose="020B0604020202020204" pitchFamily="34" charset="0"/>
              <a:buNone/>
              <a:defRPr/>
            </a:pPr>
            <a:r>
              <a:rPr lang="en-US" sz="3900" b="1" dirty="0" smtClean="0">
                <a:solidFill>
                  <a:schemeClr val="accent4">
                    <a:lumMod val="75000"/>
                  </a:schemeClr>
                </a:solidFill>
                <a:latin typeface="Comic Sans MS" pitchFamily="66" charset="0"/>
              </a:rPr>
              <a:t>USE </a:t>
            </a:r>
          </a:p>
          <a:p>
            <a:pPr eaLnBrk="1" fontAlgn="auto" hangingPunct="1">
              <a:spcAft>
                <a:spcPts val="0"/>
              </a:spcAft>
              <a:buFont typeface="Arial" panose="020B0604020202020204" pitchFamily="34" charset="0"/>
              <a:buNone/>
              <a:defRPr/>
            </a:pPr>
            <a:r>
              <a:rPr lang="en-US" sz="3900" b="1" dirty="0" smtClean="0">
                <a:solidFill>
                  <a:schemeClr val="accent4">
                    <a:lumMod val="75000"/>
                  </a:schemeClr>
                </a:solidFill>
                <a:latin typeface="Comic Sans MS" pitchFamily="66" charset="0"/>
              </a:rPr>
              <a:t>THIS </a:t>
            </a:r>
          </a:p>
          <a:p>
            <a:pPr eaLnBrk="1" fontAlgn="auto" hangingPunct="1">
              <a:spcAft>
                <a:spcPts val="0"/>
              </a:spcAft>
              <a:buFont typeface="Arial" panose="020B0604020202020204" pitchFamily="34" charset="0"/>
              <a:buNone/>
              <a:defRPr/>
            </a:pPr>
            <a:r>
              <a:rPr lang="en-US" sz="3900" b="1" dirty="0" smtClean="0">
                <a:solidFill>
                  <a:schemeClr val="accent4">
                    <a:lumMod val="75000"/>
                  </a:schemeClr>
                </a:solidFill>
                <a:latin typeface="Comic Sans MS" pitchFamily="66" charset="0"/>
              </a:rPr>
              <a:t>TOOL! </a:t>
            </a:r>
            <a:endParaRPr lang="en-US" sz="3900" dirty="0" smtClean="0">
              <a:solidFill>
                <a:schemeClr val="accent4">
                  <a:lumMod val="75000"/>
                </a:schemeClr>
              </a:solidFill>
              <a:latin typeface="Comic Sans MS" pitchFamily="66" charset="0"/>
            </a:endParaRPr>
          </a:p>
        </p:txBody>
      </p:sp>
      <p:pic>
        <p:nvPicPr>
          <p:cNvPr id="9221" name="Picture 5" descr="http://4.bp.blogspot.com/-FNiU2IBi-ZQ/USoo1_yoeII/AAAAAAAAAUA/wn6-TNVY594/s1600/IMG_1868.jpg"/>
          <p:cNvPicPr>
            <a:picLocks noChangeAspect="1" noChangeArrowheads="1"/>
          </p:cNvPicPr>
          <p:nvPr/>
        </p:nvPicPr>
        <p:blipFill>
          <a:blip r:embed="rId2" cstate="print">
            <a:duotone>
              <a:schemeClr val="accent3">
                <a:shade val="45000"/>
                <a:satMod val="135000"/>
              </a:schemeClr>
              <a:prstClr val="white"/>
            </a:duotone>
          </a:blip>
          <a:srcRect r="51844"/>
          <a:stretch>
            <a:fillRect/>
          </a:stretch>
        </p:blipFill>
        <p:spPr bwMode="auto">
          <a:xfrm>
            <a:off x="1066800" y="3124200"/>
            <a:ext cx="2590800" cy="3302002"/>
          </a:xfrm>
          <a:prstGeom prst="rect">
            <a:avLst/>
          </a:prstGeom>
          <a:noFill/>
          <a:ln w="57150">
            <a:solidFill>
              <a:schemeClr val="accent4">
                <a:lumMod val="40000"/>
                <a:lumOff val="60000"/>
              </a:schemeClr>
            </a:solidFill>
          </a:ln>
        </p:spPr>
      </p:pic>
      <p:pic>
        <p:nvPicPr>
          <p:cNvPr id="9223" name="Picture 7" descr="https://sp3.yimg.com/ib/th?id=HN.608022362481757523&amp;pid=15.1"/>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5638800" y="3124200"/>
            <a:ext cx="2590800" cy="3454400"/>
          </a:xfrm>
          <a:prstGeom prst="rect">
            <a:avLst/>
          </a:prstGeom>
          <a:noFill/>
          <a:ln w="57150">
            <a:solidFill>
              <a:schemeClr val="accent4">
                <a:lumMod val="40000"/>
                <a:lumOff val="60000"/>
              </a:schemeClr>
            </a:solidFill>
          </a:ln>
        </p:spPr>
      </p:pic>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TotalTime>
  <Words>1050</Words>
  <Application>Microsoft Office PowerPoint</Application>
  <PresentationFormat>On-screen Show (4:3)</PresentationFormat>
  <Paragraphs>83</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vt:lpstr>
      <vt:lpstr>Calibri</vt:lpstr>
      <vt:lpstr>Aharoni</vt:lpstr>
      <vt:lpstr>Bradley Hand ITC</vt:lpstr>
      <vt:lpstr>David</vt:lpstr>
      <vt:lpstr>Corbel</vt:lpstr>
      <vt:lpstr>DaunPenh</vt:lpstr>
      <vt:lpstr>BatangChe</vt:lpstr>
      <vt:lpstr>Comic Sans MS</vt:lpstr>
      <vt:lpstr>Office Theme</vt:lpstr>
      <vt:lpstr>Introducing RACES</vt:lpstr>
      <vt:lpstr>Let’s break it down!</vt:lpstr>
      <vt:lpstr>I’m not sure about text evidence. Can we talk about this some more?</vt:lpstr>
      <vt:lpstr>So, how does this relate to RACES?</vt:lpstr>
      <vt:lpstr>Let’s give RACES a try!</vt:lpstr>
      <vt:lpstr>Let’s give RACES another try!</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RAPC</dc:title>
  <dc:creator>Bujol</dc:creator>
  <cp:lastModifiedBy>Caryn</cp:lastModifiedBy>
  <cp:revision>25</cp:revision>
  <dcterms:created xsi:type="dcterms:W3CDTF">2012-10-01T00:20:43Z</dcterms:created>
  <dcterms:modified xsi:type="dcterms:W3CDTF">2015-09-27T11:03:59Z</dcterms:modified>
</cp:coreProperties>
</file>