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8"/>
  </p:notesMasterIdLst>
  <p:sldIdLst>
    <p:sldId id="256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0000"/>
    <a:srgbClr val="339966"/>
    <a:srgbClr val="339933"/>
    <a:srgbClr val="00CCFF"/>
    <a:srgbClr val="0000FF"/>
    <a:srgbClr val="FF00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071A7249-B88D-44F4-BAA6-8C9401F4B9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09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7EC5D4-5489-42B4-8294-2C7A3E0342FA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2F5D2C-5C07-4C9B-B1FE-82E122889D30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9E84AE2-E9D3-45AC-ACE9-50E1D1A5A42A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BEF741-CA01-483A-B608-6A6047818FCF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2F5D2C-5C07-4C9B-B1FE-82E122889D30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2F5D2C-5C07-4C9B-B1FE-82E122889D30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CD907-34E4-402D-B5B9-0C59F018B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457493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FE3BC-28B0-4D36-83A8-47BDE831ED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9244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3E837-320F-4F41-A416-4E62C8C826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8808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B1D2E-1FD4-40BE-B89A-A1C6369D1D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730209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4C48-B2C4-46EB-9876-6B1043979B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1612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88956-30B1-435A-AD33-675F6E7B58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5334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C0B62-A35E-485D-A41D-CB694E69DD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00525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96137-7632-40C5-8250-7B2772ABB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81413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82997-C6BC-4EBF-8EE0-E174DA316C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6876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2F10B-ECA7-4992-A142-0A92C29A3D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46774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43ABD-DBB7-489C-B884-1C57BB8CA2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32470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9CD2035-2FC1-41FD-A4ED-45C1A7365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5094288" y="5724525"/>
            <a:ext cx="39116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" dirty="0">
                <a:latin typeface="Comic Sans MS" pitchFamily="66" charset="0"/>
              </a:rPr>
              <a:t>©</a:t>
            </a:r>
            <a:r>
              <a:rPr lang="en-US" altLang="en-US" sz="2000" dirty="0" smtClean="0">
                <a:latin typeface="Comic Sans MS" pitchFamily="66" charset="0"/>
              </a:rPr>
              <a:t>2012-2014 </a:t>
            </a:r>
            <a:r>
              <a:rPr lang="en-US" altLang="en-US" sz="2000" dirty="0">
                <a:latin typeface="Comic Sans MS" pitchFamily="66" charset="0"/>
              </a:rPr>
              <a:t>Caryn Dingman </a:t>
            </a:r>
          </a:p>
          <a:p>
            <a:pPr algn="ctr" eaLnBrk="1" hangingPunct="1">
              <a:buFontTx/>
              <a:buNone/>
            </a:pPr>
            <a:r>
              <a:rPr lang="en-US" altLang="en-US" sz="2000" dirty="0">
                <a:latin typeface="Comic Sans MS" pitchFamily="66" charset="0"/>
              </a:rPr>
              <a:t>www.mrsdingman.com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1794" y="434975"/>
            <a:ext cx="8309632" cy="2147888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>
                <a:solidFill>
                  <a:schemeClr val="tx1"/>
                </a:solidFill>
                <a:latin typeface="Comic Sans MS" panose="030F0702030302020204" pitchFamily="66" charset="0"/>
              </a:rPr>
              <a:t>M05.A-T</a:t>
            </a:r>
            <a:r>
              <a:rPr lang="en-US" dirty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multiplying &amp; dividing decimals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0138" y="2703514"/>
            <a:ext cx="6105087" cy="12536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</a:t>
            </a:r>
            <a:r>
              <a:rPr lang="en-US" altLang="en-US" sz="2000" dirty="0">
                <a:latin typeface="Comic Sans MS" pitchFamily="66" charset="0"/>
              </a:rPr>
              <a:t>7</a:t>
            </a:r>
            <a:endParaRPr lang="en-US" altLang="en-US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467859-582E-4B3D-80B0-AAA8BBB79588}" type="slidenum">
              <a:rPr lang="en-US" altLang="en-US" sz="1400" smtClean="0">
                <a:latin typeface="Comic Sans MS" pitchFamily="66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509713" y="479425"/>
            <a:ext cx="763428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>
                <a:latin typeface="Comic Sans MS" pitchFamily="66" charset="0"/>
              </a:rPr>
              <a:t>multiply decimals by 10, 100, 1000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97050" y="1289050"/>
          <a:ext cx="7032625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168"/>
                <a:gridCol w="5058457"/>
              </a:tblGrid>
              <a:tr h="81271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Multiply by: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Move Decimal Point to the Right: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</a:tr>
              <a:tr h="4572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 places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</a:tr>
              <a:tr h="4572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place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</a:tr>
              <a:tr h="4572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places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</a:tr>
              <a:tr h="4572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places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22" marB="45722"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87538" y="4060825"/>
            <a:ext cx="290195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>
                <a:latin typeface="Comic Sans MS" pitchFamily="66" charset="0"/>
              </a:rPr>
              <a:t>Example: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>
                <a:latin typeface="Comic Sans MS" pitchFamily="66" charset="0"/>
              </a:rPr>
              <a:t>1 X 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latin typeface="Comic Sans MS" pitchFamily="66" charset="0"/>
              </a:rPr>
              <a:t>45 = 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latin typeface="Comic Sans MS" pitchFamily="66" charset="0"/>
              </a:rPr>
              <a:t>45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87538" y="5178425"/>
            <a:ext cx="23653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>
                <a:latin typeface="Comic Sans MS" pitchFamily="66" charset="0"/>
              </a:rPr>
              <a:t>10 X 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latin typeface="Comic Sans MS" pitchFamily="66" charset="0"/>
              </a:rPr>
              <a:t>45 = 4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latin typeface="Comic Sans MS" pitchFamily="66" charset="0"/>
              </a:rPr>
              <a:t>5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256213" y="4481513"/>
            <a:ext cx="294163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>
                <a:latin typeface="Comic Sans MS" pitchFamily="66" charset="0"/>
              </a:rPr>
              <a:t>100 X 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latin typeface="Comic Sans MS" pitchFamily="66" charset="0"/>
              </a:rPr>
              <a:t>45 = 45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solidFill>
                  <a:srgbClr val="FF0000"/>
                </a:solidFill>
                <a:latin typeface="Comic Sans MS" pitchFamily="66" charset="0"/>
              </a:rPr>
              <a:t>00</a:t>
            </a:r>
            <a:endParaRPr lang="en-US" altLang="en-US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56213" y="5164138"/>
            <a:ext cx="3683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>
                <a:latin typeface="Comic Sans MS" pitchFamily="66" charset="0"/>
              </a:rPr>
              <a:t>1000 X 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latin typeface="Comic Sans MS" pitchFamily="66" charset="0"/>
              </a:rPr>
              <a:t>45 = 450</a:t>
            </a:r>
            <a:r>
              <a:rPr lang="en-US" altLang="en-US" sz="48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en-US" altLang="en-US">
                <a:solidFill>
                  <a:srgbClr val="FF0000"/>
                </a:solidFill>
                <a:latin typeface="Comic Sans MS" pitchFamily="66" charset="0"/>
              </a:rPr>
              <a:t>00</a:t>
            </a:r>
            <a:endParaRPr lang="en-US" altLang="en-US">
              <a:latin typeface="Comic Sans MS" pitchFamily="66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2012-2014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>
                <a:latin typeface="Comic Sans MS" pitchFamily="66" charset="0"/>
              </a:rPr>
              <a:t>7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9932600-EBD1-49CB-B8BE-4A39348753D9}" type="slidenum">
              <a:rPr lang="en-US" altLang="en-US" sz="1400" smtClean="0">
                <a:latin typeface="Comic Sans MS" pitchFamily="66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latin typeface="Comic Sans MS" pitchFamily="66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509713" y="233363"/>
            <a:ext cx="76342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>
                <a:latin typeface="Comic Sans MS" pitchFamily="66" charset="0"/>
              </a:rPr>
              <a:t>multiply decimals by a whole number</a:t>
            </a:r>
          </a:p>
        </p:txBody>
      </p:sp>
      <p:pic>
        <p:nvPicPr>
          <p:cNvPr id="5128" name="Picture 8" descr="http://www.coolmath.com/prealgebra/02-decimals/images/decimals08-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866775"/>
            <a:ext cx="6472237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60525" y="3797300"/>
            <a:ext cx="7332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2000" dirty="0">
                <a:latin typeface="Comic Sans MS" pitchFamily="66" charset="0"/>
              </a:rPr>
              <a:t>1. Multiply as if each factor was a whole number.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60525" y="4259263"/>
            <a:ext cx="71580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2000">
                <a:latin typeface="Comic Sans MS" pitchFamily="66" charset="0"/>
              </a:rPr>
              <a:t>2. Count the number of digits after the decimal point in each factor.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60525" y="5011738"/>
            <a:ext cx="7332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2000">
                <a:latin typeface="Comic Sans MS" pitchFamily="66" charset="0"/>
              </a:rPr>
              <a:t>3. Move that total number of digits from the right to place decimal point in the product. 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2012-2014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>
                <a:latin typeface="Comic Sans MS" pitchFamily="66" charset="0"/>
              </a:rPr>
              <a:t>7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317792-3C72-48F8-9944-F4A6D1F7DA7F}" type="slidenum">
              <a:rPr lang="en-US" altLang="en-US" sz="1400" smtClean="0">
                <a:latin typeface="Comic Sans MS" pitchFamily="66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latin typeface="Comic Sans MS" pitchFamily="66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509713" y="101600"/>
            <a:ext cx="763428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>
                <a:latin typeface="Comic Sans MS" pitchFamily="66" charset="0"/>
              </a:rPr>
              <a:t>multiply decimals by decimals</a:t>
            </a:r>
          </a:p>
        </p:txBody>
      </p:sp>
      <p:pic>
        <p:nvPicPr>
          <p:cNvPr id="168962" name="Picture 2" descr="http://mrspereiraswebsite.weebly.com/uploads/8/5/4/0/8540999/26508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0" y="3341688"/>
            <a:ext cx="4540250" cy="310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://tlr.hccs.edu/gcpass/PREPMath/lessonimages/decimals/image04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708025"/>
            <a:ext cx="4440237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52" name="Straight Connector 7"/>
          <p:cNvCxnSpPr>
            <a:cxnSpLocks noChangeShapeType="1"/>
          </p:cNvCxnSpPr>
          <p:nvPr/>
        </p:nvCxnSpPr>
        <p:spPr bwMode="auto">
          <a:xfrm>
            <a:off x="1871663" y="3352800"/>
            <a:ext cx="6837362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2012-2014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>
                <a:latin typeface="Comic Sans MS" pitchFamily="66" charset="0"/>
              </a:rPr>
              <a:t>7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467859-582E-4B3D-80B0-AAA8BBB79588}" type="slidenum">
              <a:rPr lang="en-US" altLang="en-US" sz="1400" smtClean="0">
                <a:latin typeface="Comic Sans MS" pitchFamily="66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509713" y="479425"/>
            <a:ext cx="763428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latin typeface="Comic Sans MS" pitchFamily="66" charset="0"/>
              </a:rPr>
              <a:t>divide</a:t>
            </a:r>
            <a:r>
              <a:rPr lang="en-US" altLang="en-US" sz="3200" dirty="0" smtClean="0">
                <a:latin typeface="Comic Sans MS" pitchFamily="66" charset="0"/>
              </a:rPr>
              <a:t> </a:t>
            </a:r>
            <a:r>
              <a:rPr lang="en-US" altLang="en-US" sz="3200" dirty="0">
                <a:latin typeface="Comic Sans MS" pitchFamily="66" charset="0"/>
              </a:rPr>
              <a:t>decimals by 10, 100, 1000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2012-2014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>
                <a:latin typeface="Comic Sans MS" pitchFamily="66" charset="0"/>
              </a:rPr>
              <a:t>7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131" y="1266135"/>
            <a:ext cx="5750719" cy="3150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317" y="4679724"/>
            <a:ext cx="4086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11" y="4865461"/>
            <a:ext cx="25717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9148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467859-582E-4B3D-80B0-AAA8BBB79588}" type="slidenum">
              <a:rPr lang="en-US" altLang="en-US" sz="1400" smtClean="0">
                <a:latin typeface="Comic Sans MS" pitchFamily="66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 smtClean="0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509713" y="234156"/>
            <a:ext cx="763428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latin typeface="Comic Sans MS" pitchFamily="66" charset="0"/>
              </a:rPr>
              <a:t>divide</a:t>
            </a:r>
            <a:r>
              <a:rPr lang="en-US" altLang="en-US" sz="3200" dirty="0" smtClean="0">
                <a:latin typeface="Comic Sans MS" pitchFamily="66" charset="0"/>
              </a:rPr>
              <a:t> </a:t>
            </a:r>
            <a:r>
              <a:rPr lang="en-US" altLang="en-US" sz="3200" dirty="0">
                <a:latin typeface="Comic Sans MS" pitchFamily="66" charset="0"/>
              </a:rPr>
              <a:t>decimals by </a:t>
            </a:r>
            <a:r>
              <a:rPr lang="en-US" altLang="en-US" sz="3200" dirty="0" smtClean="0">
                <a:latin typeface="Comic Sans MS" pitchFamily="66" charset="0"/>
              </a:rPr>
              <a:t>whole number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2012-2014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>
                <a:latin typeface="Comic Sans MS" pitchFamily="66" charset="0"/>
              </a:rPr>
              <a:t>7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2050" name="Picture 2" descr="http://www.coolmath.com/prealgebra/02-decimals/images/decimals09-0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897" y="897622"/>
            <a:ext cx="3013710" cy="2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54628" y="4818744"/>
            <a:ext cx="7489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1. Place decimal point in quotient BEFORE beginning division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86857" y="5454352"/>
            <a:ext cx="711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2</a:t>
            </a:r>
            <a:r>
              <a:rPr lang="en-US" sz="2000" dirty="0" smtClean="0">
                <a:latin typeface="Comic Sans MS" panose="030F0702030302020204" pitchFamily="66" charset="0"/>
              </a:rPr>
              <a:t>. Divide as though dividend is a whole number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2052" name="Picture 4" descr="http://coolmath.com/prealgebra/02-decimals/images/decimals09-0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58" y="897620"/>
            <a:ext cx="3659791" cy="199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 bwMode="auto">
          <a:xfrm>
            <a:off x="5196114" y="897620"/>
            <a:ext cx="0" cy="2614837"/>
          </a:xfrm>
          <a:prstGeom prst="line">
            <a:avLst/>
          </a:prstGeom>
          <a:solidFill>
            <a:srgbClr val="C0C0C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79834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812</TotalTime>
  <Words>246</Words>
  <Application>Microsoft Office PowerPoint</Application>
  <PresentationFormat>On-screen Show (4:3)</PresentationFormat>
  <Paragraphs>58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Classroom expectations</vt:lpstr>
      <vt:lpstr>Math Vocabulary Numbers and Operations M05.A-T  multiplying &amp; dividing decimals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212</cp:revision>
  <dcterms:created xsi:type="dcterms:W3CDTF">2010-10-25T09:59:57Z</dcterms:created>
  <dcterms:modified xsi:type="dcterms:W3CDTF">2014-07-11T09:18:18Z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