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00"/>
    <a:srgbClr val="0000FF"/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86" autoAdjust="0"/>
  </p:normalViewPr>
  <p:slideViewPr>
    <p:cSldViewPr snapToGrid="0"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5DA0759-3AF1-48EA-9B7D-DCEE89D0B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BE9A4-1CD1-47C1-9156-B146B0A8403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808B0F-8F2B-49EA-B282-08FBFF185059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816129-2097-4A36-A289-FA94D93BD440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C7154A-2195-44E3-88D3-DF555B445DD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45D953-8EAD-4E76-B9C8-9BAFB91F8934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5AF359-611E-46C6-88CC-BAB6C577748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B84088-5F7C-44B8-85F2-A22EEB5531CE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29891-3FBC-42D7-A8D0-5E6A80E38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578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0E7E-7BAA-4EEF-A106-683678326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66707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485A-F484-4601-B33A-704A35A43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57836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8D23-DEDF-47F2-92EB-A44B0063E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93670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FCA0-E6BE-4D62-9534-D38926419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3810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8C39-E7C9-45B4-8DC5-3B1AA8886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2860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15F4-CE4A-4A78-BC99-08907A1FC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3190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AA79-9360-4A51-9543-765F48E138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2977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BE16-38E8-40F0-9742-E6CF48287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05824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4C6E-D647-44BB-875D-ED6F8CACD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69156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48B1F-8F16-4BA8-BE3C-41F2C7996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86829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342E15A-D34A-4C98-BA47-E074CCC3B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>
                <a:solidFill>
                  <a:schemeClr val="tx1"/>
                </a:solidFill>
                <a:latin typeface="Comic Sans MS" panose="030F0702030302020204" pitchFamily="66" charset="0"/>
              </a:rPr>
              <a:t>M05.A-T</a:t>
            </a:r>
            <a:r>
              <a:rPr lang="en-US" dirty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multiplying whole numbers/exponents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2900" y="2703513"/>
            <a:ext cx="5902325" cy="1273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  <a:endParaRPr lang="en-US" alt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</a:t>
            </a:r>
            <a:r>
              <a:rPr lang="en-US" altLang="en-US" sz="2000" dirty="0" smtClean="0">
                <a:latin typeface="Comic Sans MS" pitchFamily="66" charset="0"/>
              </a:rPr>
              <a:t>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3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422900" y="5507038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©2011-2014 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651D81-BEA1-4C31-8DA8-CD6AEA9A40F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squared</a:t>
            </a: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1416844" y="1110155"/>
            <a:ext cx="7721600" cy="453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dirty="0">
                <a:latin typeface="Comic Sans MS" pitchFamily="66" charset="0"/>
              </a:rPr>
              <a:t>* a name for a number to the second power</a:t>
            </a: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1874838" y="2823342"/>
            <a:ext cx="208597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example: </a:t>
            </a:r>
          </a:p>
        </p:txBody>
      </p:sp>
      <p:sp>
        <p:nvSpPr>
          <p:cNvPr id="199687" name="Text Box 7"/>
          <p:cNvSpPr txBox="1">
            <a:spLocks noChangeArrowheads="1"/>
          </p:cNvSpPr>
          <p:nvPr/>
        </p:nvSpPr>
        <p:spPr bwMode="auto">
          <a:xfrm>
            <a:off x="1586706" y="1743512"/>
            <a:ext cx="7381875" cy="810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dirty="0">
                <a:latin typeface="Comic Sans MS" pitchFamily="66" charset="0"/>
              </a:rPr>
              <a:t>* a name for a number multiplied by itself or used as a factor 2 times</a:t>
            </a:r>
          </a:p>
        </p:txBody>
      </p:sp>
      <p:pic>
        <p:nvPicPr>
          <p:cNvPr id="199688" name="Picture 8" descr="imagesCAJD64U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4" y="3326799"/>
            <a:ext cx="711993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51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/>
      <p:bldP spid="199685" grpId="0"/>
      <p:bldP spid="1996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0612E9-1575-4A81-B8D0-13F4A0D9135E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cubed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1657350" y="1409700"/>
            <a:ext cx="7202488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name for a number to the third power</a:t>
            </a: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1762125" y="2720975"/>
            <a:ext cx="7381875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name for a number multiplied by itself or used as a factor 3 times</a:t>
            </a:r>
          </a:p>
        </p:txBody>
      </p:sp>
      <p:pic>
        <p:nvPicPr>
          <p:cNvPr id="201736" name="Picture 8" descr="imagesCAO2OYD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8" y="4625975"/>
            <a:ext cx="45815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737" name="Line 9"/>
          <p:cNvSpPr>
            <a:spLocks noChangeShapeType="1"/>
          </p:cNvSpPr>
          <p:nvPr/>
        </p:nvSpPr>
        <p:spPr bwMode="auto">
          <a:xfrm flipH="1">
            <a:off x="3721100" y="4224338"/>
            <a:ext cx="546100" cy="4984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1738" name="Text Box 10"/>
          <p:cNvSpPr txBox="1">
            <a:spLocks noChangeArrowheads="1"/>
          </p:cNvSpPr>
          <p:nvPr/>
        </p:nvSpPr>
        <p:spPr bwMode="auto">
          <a:xfrm>
            <a:off x="1743075" y="3851275"/>
            <a:ext cx="70961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3333FF"/>
                </a:solidFill>
                <a:latin typeface="Comic Sans MS" pitchFamily="66" charset="0"/>
              </a:rPr>
              <a:t>this means cubed or to the third power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7490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/>
      <p:bldP spid="201734" grpId="0"/>
      <p:bldP spid="201737" grpId="0" animBg="1"/>
      <p:bldP spid="2017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6A9FCC-A44D-40E6-8803-3CAD0DA00316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exponent rules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1681956" y="1191418"/>
            <a:ext cx="7202488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any number to the first power = itself</a:t>
            </a: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1657350" y="3787911"/>
            <a:ext cx="73818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any number to the zero power = one</a:t>
            </a:r>
          </a:p>
        </p:txBody>
      </p:sp>
      <p:pic>
        <p:nvPicPr>
          <p:cNvPr id="210948" name="Picture 4" descr="http://coolmath.com/prealgebra/04-exponents/images/01-exponents-definition-1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4224474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51" name="Picture 7" descr="7^1 =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1914525"/>
            <a:ext cx="9715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52" name="Picture 8" descr="12,546^1 = 12,5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757488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50" name="Picture 6" descr="5^1 = 5   just on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1874838"/>
            <a:ext cx="1009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57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/>
      <p:bldP spid="2017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2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206441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factor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28221" y="637857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84348" y="810271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dirty="0">
                <a:latin typeface="Comic Sans MS" pitchFamily="66" charset="0"/>
              </a:rPr>
              <a:t>* a number we multiply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784348" y="1478838"/>
            <a:ext cx="6683375" cy="83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dirty="0">
                <a:latin typeface="Comic Sans MS" pitchFamily="66" charset="0"/>
              </a:rPr>
              <a:t>* a whole number we can divide evenly into another whole number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1874838" y="2583830"/>
            <a:ext cx="2601310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examples</a:t>
            </a:r>
            <a:r>
              <a:rPr lang="en-US" altLang="en-US" sz="3200" dirty="0" smtClean="0">
                <a:latin typeface="Comic Sans MS" pitchFamily="66" charset="0"/>
              </a:rPr>
              <a:t>:</a:t>
            </a:r>
            <a:endParaRPr lang="en-US" altLang="en-US" sz="3200" dirty="0">
              <a:latin typeface="Comic Sans MS" pitchFamily="66" charset="0"/>
            </a:endParaRPr>
          </a:p>
        </p:txBody>
      </p:sp>
      <p:pic>
        <p:nvPicPr>
          <p:cNvPr id="13314" name="Picture 2" descr="http://jvanarsdale.edublogs.org/files/2012/10/factors-tjalsj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175" y="3074670"/>
            <a:ext cx="6194108" cy="307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003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3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multiple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784350" y="1500188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product (synonym)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497724" y="2292898"/>
            <a:ext cx="7535917" cy="478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00" dirty="0">
                <a:latin typeface="Comic Sans MS" pitchFamily="66" charset="0"/>
              </a:rPr>
              <a:t>* the answer to a multiplication problem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220913" y="3611563"/>
            <a:ext cx="6553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examples: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latin typeface="Comic Sans MS" pitchFamily="66" charset="0"/>
              </a:rPr>
              <a:t>multiples</a:t>
            </a:r>
            <a:r>
              <a:rPr lang="en-US" altLang="en-US" sz="3200" dirty="0">
                <a:latin typeface="Comic Sans MS" pitchFamily="66" charset="0"/>
              </a:rPr>
              <a:t> of 4: </a:t>
            </a:r>
            <a:r>
              <a:rPr lang="en-US" altLang="en-US" sz="3200" dirty="0">
                <a:solidFill>
                  <a:srgbClr val="0070C0"/>
                </a:solidFill>
                <a:latin typeface="Comic Sans MS" pitchFamily="66" charset="0"/>
              </a:rPr>
              <a:t>4, 8, 12, 16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C00000"/>
                </a:solidFill>
                <a:latin typeface="Comic Sans MS" pitchFamily="66" charset="0"/>
              </a:rPr>
              <a:t>multiples</a:t>
            </a:r>
            <a:r>
              <a:rPr lang="en-US" altLang="en-US" sz="3200" dirty="0">
                <a:latin typeface="Comic Sans MS" pitchFamily="66" charset="0"/>
              </a:rPr>
              <a:t> of 3: </a:t>
            </a:r>
            <a:r>
              <a:rPr lang="en-US" altLang="en-US" sz="3200" dirty="0">
                <a:solidFill>
                  <a:srgbClr val="C00000"/>
                </a:solidFill>
                <a:latin typeface="Comic Sans MS" pitchFamily="66" charset="0"/>
              </a:rPr>
              <a:t>3, 6, 9, 12</a:t>
            </a:r>
            <a:endParaRPr lang="en-US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4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4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product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62918" y="1496219"/>
            <a:ext cx="698976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multiple (synonym)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89841" y="2308666"/>
            <a:ext cx="7535917" cy="47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00" dirty="0">
                <a:latin typeface="Comic Sans MS" pitchFamily="66" charset="0"/>
              </a:rPr>
              <a:t>* the answer to a multiplication problem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220913" y="3581292"/>
            <a:ext cx="6553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examples: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Comic Sans MS" pitchFamily="66" charset="0"/>
              </a:rPr>
              <a:t>products</a:t>
            </a:r>
            <a:r>
              <a:rPr lang="en-US" altLang="en-US" sz="3200" dirty="0">
                <a:latin typeface="Comic Sans MS" pitchFamily="66" charset="0"/>
              </a:rPr>
              <a:t> of 4: </a:t>
            </a:r>
            <a:r>
              <a:rPr lang="en-US" altLang="en-US" sz="3200" dirty="0">
                <a:solidFill>
                  <a:srgbClr val="FF0000"/>
                </a:solidFill>
                <a:latin typeface="Comic Sans MS" pitchFamily="66" charset="0"/>
              </a:rPr>
              <a:t>4, 8, 12, 16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latin typeface="Comic Sans MS" pitchFamily="66" charset="0"/>
              </a:rPr>
              <a:t>products</a:t>
            </a:r>
            <a:r>
              <a:rPr lang="en-US" altLang="en-US" sz="3200" dirty="0">
                <a:latin typeface="Comic Sans MS" pitchFamily="66" charset="0"/>
              </a:rPr>
              <a:t> of 3: </a:t>
            </a:r>
            <a:r>
              <a:rPr lang="en-US" altLang="en-US" sz="3200" dirty="0">
                <a:solidFill>
                  <a:srgbClr val="0070C0"/>
                </a:solidFill>
                <a:latin typeface="Comic Sans MS" pitchFamily="66" charset="0"/>
              </a:rPr>
              <a:t>3, 6, 9, 12</a:t>
            </a:r>
            <a:endParaRPr lang="en-US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04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5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19067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base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32487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3645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1571625" y="910843"/>
            <a:ext cx="7142163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* a number that is multiplied by itself when raised to a power</a:t>
            </a: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1571625" y="2520950"/>
            <a:ext cx="757237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example: </a:t>
            </a: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1741488" y="4431097"/>
            <a:ext cx="726757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this means to multiply </a:t>
            </a:r>
            <a:r>
              <a:rPr lang="en-US" altLang="en-US" sz="3200" dirty="0" smtClean="0">
                <a:latin typeface="Comic Sans MS" pitchFamily="66" charset="0"/>
              </a:rPr>
              <a:t>“7” 5 </a:t>
            </a:r>
            <a:r>
              <a:rPr lang="en-US" altLang="en-US" sz="3200" dirty="0">
                <a:latin typeface="Comic Sans MS" pitchFamily="66" charset="0"/>
              </a:rPr>
              <a:t>times</a:t>
            </a:r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1900238" y="5101748"/>
            <a:ext cx="7243762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 smtClean="0">
                <a:latin typeface="Comic Sans MS" pitchFamily="66" charset="0"/>
              </a:rPr>
              <a:t>7 x 7 x 7 </a:t>
            </a:r>
            <a:r>
              <a:rPr lang="en-US" altLang="en-US" sz="3200" dirty="0">
                <a:latin typeface="Comic Sans MS" pitchFamily="66" charset="0"/>
              </a:rPr>
              <a:t>x</a:t>
            </a:r>
            <a:r>
              <a:rPr lang="en-US" altLang="en-US" sz="3200" dirty="0" smtClean="0">
                <a:latin typeface="Comic Sans MS" pitchFamily="66" charset="0"/>
              </a:rPr>
              <a:t> 7 x 7</a:t>
            </a:r>
            <a:endParaRPr lang="en-US" altLang="en-US" sz="3200" dirty="0">
              <a:latin typeface="Comic Sans MS" pitchFamily="66" charset="0"/>
            </a:endParaRPr>
          </a:p>
        </p:txBody>
      </p:sp>
      <p:pic>
        <p:nvPicPr>
          <p:cNvPr id="10242" name="Picture 2" descr="http://ikaes.com/images/learn-algebra-images/exp0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331" y="2146766"/>
            <a:ext cx="345757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0996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6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206441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exponent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1599844" y="2527903"/>
            <a:ext cx="757237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example: 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49400" y="1084264"/>
            <a:ext cx="7452710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number that tells how many times the base number is used as a factor</a:t>
            </a:r>
          </a:p>
        </p:txBody>
      </p:sp>
      <p:pic>
        <p:nvPicPr>
          <p:cNvPr id="17" name="Picture 6" descr="expon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450" y="2106395"/>
            <a:ext cx="3494087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47482" y="4795126"/>
            <a:ext cx="74247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this means to multiply 2 “3” times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871663" y="5356225"/>
            <a:ext cx="72723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2 X 2 X 2</a:t>
            </a:r>
          </a:p>
        </p:txBody>
      </p:sp>
    </p:spTree>
    <p:extLst>
      <p:ext uri="{BB962C8B-B14F-4D97-AF65-F5344CB8AC3E}">
        <p14:creationId xmlns:p14="http://schemas.microsoft.com/office/powerpoint/2010/main" val="1164211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6932C1-E2C1-4E75-A7CD-4DF2E32649B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exponential notation</a:t>
            </a: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1549400" y="1169988"/>
            <a:ext cx="75946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may also be called exponent form OR exponential expression</a:t>
            </a:r>
          </a:p>
        </p:txBody>
      </p:sp>
      <p:pic>
        <p:nvPicPr>
          <p:cNvPr id="193545" name="Picture 9" descr="imagesCARADL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488" y="3079750"/>
            <a:ext cx="48006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2051050" y="3892550"/>
            <a:ext cx="239077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latin typeface="Comic Sans MS" pitchFamily="66" charset="0"/>
              </a:rPr>
              <a:t>examples: </a:t>
            </a:r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5618163" y="2219325"/>
            <a:ext cx="35258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Comic Sans MS" pitchFamily="66" charset="0"/>
              </a:rPr>
              <a:t>exponential notation</a:t>
            </a:r>
          </a:p>
        </p:txBody>
      </p:sp>
      <p:sp>
        <p:nvSpPr>
          <p:cNvPr id="193547" name="Line 11"/>
          <p:cNvSpPr>
            <a:spLocks noChangeShapeType="1"/>
          </p:cNvSpPr>
          <p:nvPr/>
        </p:nvSpPr>
        <p:spPr bwMode="auto">
          <a:xfrm>
            <a:off x="7424738" y="2613025"/>
            <a:ext cx="0" cy="500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960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/>
      <p:bldP spid="193541" grpId="0"/>
      <p:bldP spid="193546" grpId="0"/>
      <p:bldP spid="1935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80EAD9-A694-46B1-BCF2-10F602D5D76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expanded form (exponents)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549400" y="1226973"/>
            <a:ext cx="7594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a way to write a number with exponents that shows the base number as a factor</a:t>
            </a:r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1920875" y="2563813"/>
            <a:ext cx="2085975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example: </a:t>
            </a:r>
          </a:p>
        </p:txBody>
      </p:sp>
      <p:pic>
        <p:nvPicPr>
          <p:cNvPr id="195591" name="Picture 7" descr="imagesCAM6Y38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3" y="2384425"/>
            <a:ext cx="4232275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1741488" y="3550528"/>
            <a:ext cx="3114675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“2 X 2 X 2 X 2”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is expanded form of 2</a:t>
            </a:r>
            <a:r>
              <a:rPr lang="en-US" altLang="en-US" sz="2800" baseline="30000" dirty="0">
                <a:latin typeface="Comic Sans MS" pitchFamily="66" charset="0"/>
              </a:rPr>
              <a:t>4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76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/>
      <p:bldP spid="195590" grpId="0"/>
      <p:bldP spid="1955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EA4763-268A-4BC8-9810-CB3AF63C9782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standard form (exponents)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1549400" y="1431925"/>
            <a:ext cx="75946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common way to write a number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1920875" y="2563813"/>
            <a:ext cx="2085975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example: </a:t>
            </a:r>
          </a:p>
        </p:txBody>
      </p:sp>
      <p:pic>
        <p:nvPicPr>
          <p:cNvPr id="197638" name="Picture 6" descr="imagesCAM6Y38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2471738"/>
            <a:ext cx="4232275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1698625" y="3548063"/>
            <a:ext cx="2503488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“16”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is standard form of 2</a:t>
            </a:r>
            <a:r>
              <a:rPr lang="en-US" altLang="en-US" sz="2800" baseline="30000">
                <a:latin typeface="Comic Sans MS" pitchFamily="66" charset="0"/>
              </a:rPr>
              <a:t>4</a:t>
            </a:r>
            <a:endParaRPr lang="en-US" altLang="en-US" sz="2800">
              <a:latin typeface="Comic Sans MS" pitchFamily="66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874838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56163" y="636264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3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015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/>
      <p:bldP spid="197637" grpId="0"/>
      <p:bldP spid="197639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793</TotalTime>
  <Words>504</Words>
  <Application>Microsoft Office PowerPoint</Application>
  <PresentationFormat>On-screen Show (4:3)</PresentationFormat>
  <Paragraphs>114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Classroom expectations</vt:lpstr>
      <vt:lpstr>Math Vocabulary Numbers and Operations M05.A-T  multiplying whole numbers/exponents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197</cp:revision>
  <dcterms:created xsi:type="dcterms:W3CDTF">2010-10-25T09:59:57Z</dcterms:created>
  <dcterms:modified xsi:type="dcterms:W3CDTF">2014-07-07T11:38:26Z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