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14"/>
  </p:notes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FF0000"/>
    <a:srgbClr val="0000FF"/>
    <a:srgbClr val="FF0066"/>
    <a:srgbClr val="0099FF"/>
    <a:srgbClr val="00FFCC"/>
    <a:srgbClr val="00CC99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86" autoAdjust="0"/>
  </p:normalViewPr>
  <p:slideViewPr>
    <p:cSldViewPr snapToGrid="0">
      <p:cViewPr>
        <p:scale>
          <a:sx n="60" d="100"/>
          <a:sy n="60" d="100"/>
        </p:scale>
        <p:origin x="-165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F5DA0759-3AF1-48EA-9B7D-DCEE89D0B9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453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3BE9A4-1CD1-47C1-9156-B146B0A8403B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808B0F-8F2B-49EA-B282-08FBFF185059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0816129-2097-4A36-A289-FA94D93BD440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C7154A-2195-44E3-88D3-DF555B445DD5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E6EF63-39A9-47BD-972D-4FF33266B77B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E6EF63-39A9-47BD-972D-4FF33266B77B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E6EF63-39A9-47BD-972D-4FF33266B77B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E6EF63-39A9-47BD-972D-4FF33266B77B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E6EF63-39A9-47BD-972D-4FF33266B77B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745D953-8EAD-4E76-B9C8-9BAFB91F8934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45AF359-611E-46C6-88CC-BAB6C5777487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2B84088-5F7C-44B8-85F2-A22EEB5531CE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36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1575" y="2819400"/>
            <a:ext cx="5051425" cy="12954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629891-3FBC-42D7-A8D0-5E6A80E382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975786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E0E7E-7BAA-4EEF-A106-683678326A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9667071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662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662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A485A-F484-4601-B33A-704A35A434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4578360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58D23-DEDF-47F2-92EB-A44B0063ED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5936706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2FCA0-E6BE-4D62-9534-D389264198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6381037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B8C39-E7C9-45B4-8DC5-3B1AA88867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9328601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E15F4-CE4A-4A78-BC99-08907A1FC8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1319001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BAA79-9360-4A51-9543-765F48E138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2297784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5BE16-38E8-40F0-9742-E6CF48287E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3058243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04C6E-D647-44BB-875D-ED6F8CACD9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2691569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48B1F-8F16-4BA8-BE3C-41F2C79968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6868293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395413"/>
            <a:ext cx="7010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 Second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2342E15A-D34A-4C98-BA47-E074CCC3BB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200" 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51794" y="434975"/>
            <a:ext cx="8309632" cy="2147888"/>
          </a:xfrm>
        </p:spPr>
        <p:txBody>
          <a:bodyPr/>
          <a:lstStyle/>
          <a:p>
            <a:pPr eaLnBrk="1" hangingPunct="1"/>
            <a:r>
              <a:rPr lang="en-US" altLang="en-US" sz="4000" b="0" dirty="0" smtClean="0">
                <a:solidFill>
                  <a:schemeClr val="tx1"/>
                </a:solidFill>
                <a:latin typeface="Comic Sans MS" pitchFamily="66" charset="0"/>
              </a:rPr>
              <a:t>Math Vocabulary</a:t>
            </a:r>
            <a:br>
              <a:rPr lang="en-US" altLang="en-US" sz="4000" b="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n-US" altLang="en-US" b="0" dirty="0" smtClean="0">
                <a:solidFill>
                  <a:schemeClr val="tx1"/>
                </a:solidFill>
                <a:latin typeface="Comic Sans MS" pitchFamily="66" charset="0"/>
              </a:rPr>
              <a:t>Numbers and Operations </a:t>
            </a:r>
            <a:r>
              <a:rPr lang="en-US" b="0" dirty="0">
                <a:solidFill>
                  <a:schemeClr val="tx1"/>
                </a:solidFill>
                <a:latin typeface="Comic Sans MS" panose="030F0702030302020204" pitchFamily="66" charset="0"/>
              </a:rPr>
              <a:t>M05.A-T</a:t>
            </a:r>
            <a:r>
              <a:rPr lang="en-US" dirty="0"/>
              <a:t> </a:t>
            </a:r>
            <a:r>
              <a:rPr lang="en-US" altLang="en-US" b="0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en-US" altLang="en-US" b="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n-US" altLang="en-US" b="0" dirty="0" smtClean="0">
                <a:solidFill>
                  <a:schemeClr val="tx1"/>
                </a:solidFill>
                <a:latin typeface="Comic Sans MS" pitchFamily="66" charset="0"/>
              </a:rPr>
              <a:t>multiplying whole numbers/exponents</a:t>
            </a:r>
            <a:r>
              <a:rPr lang="en-US" altLang="en-US" sz="3200" b="0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en-US" altLang="en-US" sz="3200" b="0" dirty="0" smtClean="0">
                <a:solidFill>
                  <a:schemeClr val="tx1"/>
                </a:solidFill>
                <a:latin typeface="Comic Sans MS" pitchFamily="66" charset="0"/>
              </a:rPr>
            </a:br>
            <a:endParaRPr lang="en-US" altLang="en-US" sz="1800" b="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82900" y="2703513"/>
            <a:ext cx="5902325" cy="12731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000" dirty="0" smtClean="0">
                <a:latin typeface="Comic Sans MS" pitchFamily="66" charset="0"/>
              </a:rPr>
              <a:t>Aligning with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000" dirty="0" smtClean="0">
                <a:latin typeface="Comic Sans MS" pitchFamily="66" charset="0"/>
              </a:rPr>
              <a:t>Pennsylvania Department of Education </a:t>
            </a:r>
            <a:endParaRPr lang="en-US" altLang="en-US" sz="20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000" dirty="0" smtClean="0">
                <a:latin typeface="Comic Sans MS" pitchFamily="66" charset="0"/>
              </a:rPr>
              <a:t>Core Assessment </a:t>
            </a:r>
            <a:r>
              <a:rPr lang="en-US" altLang="en-US" sz="2000" dirty="0" smtClean="0">
                <a:latin typeface="Comic Sans MS" pitchFamily="66" charset="0"/>
              </a:rPr>
              <a:t>Anchors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000" dirty="0" smtClean="0">
                <a:latin typeface="Comic Sans MS" pitchFamily="66" charset="0"/>
              </a:rPr>
              <a:t>and enVision Math Textbook Topic 3</a:t>
            </a:r>
          </a:p>
        </p:txBody>
      </p:sp>
      <p:sp>
        <p:nvSpPr>
          <p:cNvPr id="3076" name="Text Box 15"/>
          <p:cNvSpPr txBox="1">
            <a:spLocks noChangeArrowheads="1"/>
          </p:cNvSpPr>
          <p:nvPr/>
        </p:nvSpPr>
        <p:spPr bwMode="auto">
          <a:xfrm>
            <a:off x="5422900" y="5507038"/>
            <a:ext cx="34385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>
                <a:latin typeface="Comic Sans MS" pitchFamily="66" charset="0"/>
              </a:rPr>
              <a:t>©2011-2014 Caryn Dingman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000">
                <a:latin typeface="Comic Sans MS" pitchFamily="66" charset="0"/>
              </a:rPr>
              <a:t>www.mrsdingman.com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D651D81-BEA1-4C31-8DA8-CD6AEA9A40F8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1422400" y="296863"/>
            <a:ext cx="7721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>
                <a:latin typeface="Comic Sans MS" pitchFamily="66" charset="0"/>
              </a:rPr>
              <a:t>squared</a:t>
            </a:r>
          </a:p>
        </p:txBody>
      </p:sp>
      <p:sp>
        <p:nvSpPr>
          <p:cNvPr id="199684" name="Text Box 4"/>
          <p:cNvSpPr txBox="1">
            <a:spLocks noChangeArrowheads="1"/>
          </p:cNvSpPr>
          <p:nvPr/>
        </p:nvSpPr>
        <p:spPr bwMode="auto">
          <a:xfrm>
            <a:off x="1416844" y="1110155"/>
            <a:ext cx="7721600" cy="453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900" dirty="0">
                <a:latin typeface="Comic Sans MS" pitchFamily="66" charset="0"/>
              </a:rPr>
              <a:t>* a name for a number to the second power</a:t>
            </a:r>
          </a:p>
        </p:txBody>
      </p:sp>
      <p:sp>
        <p:nvSpPr>
          <p:cNvPr id="199685" name="Text Box 5"/>
          <p:cNvSpPr txBox="1">
            <a:spLocks noChangeArrowheads="1"/>
          </p:cNvSpPr>
          <p:nvPr/>
        </p:nvSpPr>
        <p:spPr bwMode="auto">
          <a:xfrm>
            <a:off x="1874838" y="2823342"/>
            <a:ext cx="2085975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latin typeface="Comic Sans MS" pitchFamily="66" charset="0"/>
              </a:rPr>
              <a:t>example: </a:t>
            </a:r>
          </a:p>
        </p:txBody>
      </p:sp>
      <p:sp>
        <p:nvSpPr>
          <p:cNvPr id="199687" name="Text Box 7"/>
          <p:cNvSpPr txBox="1">
            <a:spLocks noChangeArrowheads="1"/>
          </p:cNvSpPr>
          <p:nvPr/>
        </p:nvSpPr>
        <p:spPr bwMode="auto">
          <a:xfrm>
            <a:off x="1586706" y="1743512"/>
            <a:ext cx="7381875" cy="810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900" dirty="0">
                <a:latin typeface="Comic Sans MS" pitchFamily="66" charset="0"/>
              </a:rPr>
              <a:t>* a name for a number multiplied by itself or used as a factor 2 times</a:t>
            </a:r>
          </a:p>
        </p:txBody>
      </p:sp>
      <p:pic>
        <p:nvPicPr>
          <p:cNvPr id="199688" name="Picture 8" descr="imagesCAJD64U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674" y="3326799"/>
            <a:ext cx="7119938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1874838" y="6418262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©2011-2014 Caryn Dingman www.mrsdingman.com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856163" y="6362646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3</a:t>
            </a: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Assessment Anchor </a:t>
            </a:r>
            <a:r>
              <a:rPr lang="en-US" altLang="en-US" sz="1400" dirty="0" smtClean="0">
                <a:latin typeface="Comic Sans MS" pitchFamily="66" charset="0"/>
              </a:rPr>
              <a:t>MO5.A-T</a:t>
            </a:r>
            <a:endParaRPr lang="en-US" altLang="en-US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0510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4" grpId="0"/>
      <p:bldP spid="199685" grpId="0"/>
      <p:bldP spid="19968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60612E9-1575-4A81-B8D0-13F4A0D9135E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1422400" y="296863"/>
            <a:ext cx="7721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>
                <a:latin typeface="Comic Sans MS" pitchFamily="66" charset="0"/>
              </a:rPr>
              <a:t>cubed</a:t>
            </a:r>
          </a:p>
        </p:txBody>
      </p:sp>
      <p:sp>
        <p:nvSpPr>
          <p:cNvPr id="201732" name="Text Box 4"/>
          <p:cNvSpPr txBox="1">
            <a:spLocks noChangeArrowheads="1"/>
          </p:cNvSpPr>
          <p:nvPr/>
        </p:nvSpPr>
        <p:spPr bwMode="auto">
          <a:xfrm>
            <a:off x="1657350" y="1409700"/>
            <a:ext cx="7202488" cy="8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Comic Sans MS" pitchFamily="66" charset="0"/>
              </a:rPr>
              <a:t>* a name for a number to the third power</a:t>
            </a:r>
          </a:p>
        </p:txBody>
      </p:sp>
      <p:sp>
        <p:nvSpPr>
          <p:cNvPr id="201734" name="Text Box 6"/>
          <p:cNvSpPr txBox="1">
            <a:spLocks noChangeArrowheads="1"/>
          </p:cNvSpPr>
          <p:nvPr/>
        </p:nvSpPr>
        <p:spPr bwMode="auto">
          <a:xfrm>
            <a:off x="1762125" y="2720975"/>
            <a:ext cx="7381875" cy="8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Comic Sans MS" pitchFamily="66" charset="0"/>
              </a:rPr>
              <a:t>* a name for a number multiplied by itself or used as a factor 3 times</a:t>
            </a:r>
          </a:p>
        </p:txBody>
      </p:sp>
      <p:pic>
        <p:nvPicPr>
          <p:cNvPr id="201736" name="Picture 8" descr="imagesCAO2OYD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338" y="4625975"/>
            <a:ext cx="45815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1737" name="Line 9"/>
          <p:cNvSpPr>
            <a:spLocks noChangeShapeType="1"/>
          </p:cNvSpPr>
          <p:nvPr/>
        </p:nvSpPr>
        <p:spPr bwMode="auto">
          <a:xfrm flipH="1">
            <a:off x="3721100" y="4224338"/>
            <a:ext cx="546100" cy="49847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1738" name="Text Box 10"/>
          <p:cNvSpPr txBox="1">
            <a:spLocks noChangeArrowheads="1"/>
          </p:cNvSpPr>
          <p:nvPr/>
        </p:nvSpPr>
        <p:spPr bwMode="auto">
          <a:xfrm>
            <a:off x="1743075" y="3851275"/>
            <a:ext cx="7096125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3333FF"/>
                </a:solidFill>
                <a:latin typeface="Comic Sans MS" pitchFamily="66" charset="0"/>
              </a:rPr>
              <a:t>this means cubed or to the third power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1874838" y="6418262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©2011-2014 Caryn Dingman www.mrsdingman.com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856163" y="6362646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3</a:t>
            </a: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Assessment Anchor </a:t>
            </a:r>
            <a:r>
              <a:rPr lang="en-US" altLang="en-US" sz="1400" dirty="0" smtClean="0">
                <a:latin typeface="Comic Sans MS" pitchFamily="66" charset="0"/>
              </a:rPr>
              <a:t>MO5.A-T</a:t>
            </a:r>
            <a:endParaRPr lang="en-US" altLang="en-US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7490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2" grpId="0"/>
      <p:bldP spid="201734" grpId="0"/>
      <p:bldP spid="201737" grpId="0" animBg="1"/>
      <p:bldP spid="2017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16A9FCC-A44D-40E6-8803-3CAD0DA00316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1422400" y="296863"/>
            <a:ext cx="7721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>
                <a:latin typeface="Comic Sans MS" pitchFamily="66" charset="0"/>
              </a:rPr>
              <a:t>exponent rules</a:t>
            </a:r>
          </a:p>
        </p:txBody>
      </p:sp>
      <p:sp>
        <p:nvSpPr>
          <p:cNvPr id="201732" name="Text Box 4"/>
          <p:cNvSpPr txBox="1">
            <a:spLocks noChangeArrowheads="1"/>
          </p:cNvSpPr>
          <p:nvPr/>
        </p:nvSpPr>
        <p:spPr bwMode="auto">
          <a:xfrm>
            <a:off x="1681956" y="1191418"/>
            <a:ext cx="7202488" cy="43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Comic Sans MS" pitchFamily="66" charset="0"/>
              </a:rPr>
              <a:t>* any number to the first power = itself</a:t>
            </a:r>
          </a:p>
        </p:txBody>
      </p:sp>
      <p:sp>
        <p:nvSpPr>
          <p:cNvPr id="201734" name="Text Box 6"/>
          <p:cNvSpPr txBox="1">
            <a:spLocks noChangeArrowheads="1"/>
          </p:cNvSpPr>
          <p:nvPr/>
        </p:nvSpPr>
        <p:spPr bwMode="auto">
          <a:xfrm>
            <a:off x="1657350" y="3787911"/>
            <a:ext cx="7381875" cy="43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Comic Sans MS" pitchFamily="66" charset="0"/>
              </a:rPr>
              <a:t>* any number to the zero power = one</a:t>
            </a:r>
          </a:p>
        </p:txBody>
      </p:sp>
      <p:pic>
        <p:nvPicPr>
          <p:cNvPr id="210948" name="Picture 4" descr="http://coolmath.com/prealgebra/04-exponents/images/01-exponents-definition-1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563" y="4224474"/>
            <a:ext cx="1905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951" name="Picture 7" descr="7^1 =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650" y="1914525"/>
            <a:ext cx="9715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952" name="Picture 8" descr="12,546^1 = 12,54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563" y="2757488"/>
            <a:ext cx="2943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950" name="Picture 6" descr="5^1 = 5   just on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513" y="1874838"/>
            <a:ext cx="10096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1874838" y="6418262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©2011-2014 Caryn Dingman www.mrsdingman.com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856163" y="6362646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3</a:t>
            </a: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Assessment Anchor </a:t>
            </a:r>
            <a:r>
              <a:rPr lang="en-US" altLang="en-US" sz="1400" dirty="0" smtClean="0">
                <a:latin typeface="Comic Sans MS" pitchFamily="66" charset="0"/>
              </a:rPr>
              <a:t>MO5.A-T</a:t>
            </a:r>
            <a:endParaRPr lang="en-US" altLang="en-US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4578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2" grpId="0"/>
      <p:bldP spid="2017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3EE6BA6-0D4D-4E2C-A50C-355DB6AF19C5}" type="slidenum">
              <a:rPr lang="en-US" altLang="en-US">
                <a:latin typeface="Comic Sans MS" pitchFamily="66" charset="0"/>
              </a:rPr>
              <a:pPr eaLnBrk="1" hangingPunct="1"/>
              <a:t>2</a:t>
            </a:fld>
            <a:endParaRPr lang="en-US" altLang="en-US">
              <a:latin typeface="Comic Sans MS" pitchFamily="66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762918" y="206441"/>
            <a:ext cx="7032625" cy="590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dirty="0" smtClean="0">
                <a:latin typeface="Comic Sans MS" pitchFamily="66" charset="0"/>
              </a:rPr>
              <a:t>factor</a:t>
            </a:r>
            <a:endParaRPr lang="en-US" altLang="en-US" sz="4000" dirty="0">
              <a:latin typeface="Comic Sans MS" pitchFamily="66" charset="0"/>
            </a:endParaRP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4828221" y="6378574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3</a:t>
            </a: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Assessment Anchor </a:t>
            </a:r>
            <a:r>
              <a:rPr lang="en-US" altLang="en-US" sz="1400" dirty="0" smtClean="0">
                <a:latin typeface="Comic Sans MS" pitchFamily="66" charset="0"/>
              </a:rPr>
              <a:t>MO5.A-T</a:t>
            </a:r>
            <a:endParaRPr lang="en-US" altLang="en-US" sz="1400" dirty="0">
              <a:latin typeface="Comic Sans MS" pitchFamily="66" charset="0"/>
            </a:endParaRPr>
          </a:p>
        </p:txBody>
      </p:sp>
      <p:sp>
        <p:nvSpPr>
          <p:cNvPr id="4103" name="Text Box 15"/>
          <p:cNvSpPr txBox="1">
            <a:spLocks noChangeArrowheads="1"/>
          </p:cNvSpPr>
          <p:nvPr/>
        </p:nvSpPr>
        <p:spPr bwMode="auto">
          <a:xfrm>
            <a:off x="1874838" y="6418262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©2011-2014 Caryn Dingman www.mrsdingman.com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784348" y="810271"/>
            <a:ext cx="6989763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" dirty="0">
                <a:latin typeface="Comic Sans MS" pitchFamily="66" charset="0"/>
              </a:rPr>
              <a:t>* a number we multiply</a:t>
            </a:r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1784348" y="1478838"/>
            <a:ext cx="6683375" cy="835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" dirty="0">
                <a:latin typeface="Comic Sans MS" pitchFamily="66" charset="0"/>
              </a:rPr>
              <a:t>* a whole number we can divide evenly into another whole number</a:t>
            </a: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1874838" y="2583830"/>
            <a:ext cx="2601310" cy="490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Comic Sans MS" pitchFamily="66" charset="0"/>
              </a:rPr>
              <a:t>examples</a:t>
            </a:r>
            <a:r>
              <a:rPr lang="en-US" altLang="en-US" sz="3200" dirty="0" smtClean="0">
                <a:latin typeface="Comic Sans MS" pitchFamily="66" charset="0"/>
              </a:rPr>
              <a:t>:</a:t>
            </a:r>
            <a:endParaRPr lang="en-US" altLang="en-US" sz="3200" dirty="0">
              <a:latin typeface="Comic Sans MS" pitchFamily="66" charset="0"/>
            </a:endParaRPr>
          </a:p>
        </p:txBody>
      </p:sp>
      <p:pic>
        <p:nvPicPr>
          <p:cNvPr id="13314" name="Picture 2" descr="http://jvanarsdale.edublogs.org/files/2012/10/factors-tjalsj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175" y="3074670"/>
            <a:ext cx="6194108" cy="307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70038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3EE6BA6-0D4D-4E2C-A50C-355DB6AF19C5}" type="slidenum">
              <a:rPr lang="en-US" altLang="en-US">
                <a:latin typeface="Comic Sans MS" pitchFamily="66" charset="0"/>
              </a:rPr>
              <a:pPr eaLnBrk="1" hangingPunct="1"/>
              <a:t>3</a:t>
            </a:fld>
            <a:endParaRPr lang="en-US" altLang="en-US">
              <a:latin typeface="Comic Sans MS" pitchFamily="66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741488" y="479425"/>
            <a:ext cx="7032625" cy="590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dirty="0" smtClean="0">
                <a:latin typeface="Comic Sans MS" pitchFamily="66" charset="0"/>
              </a:rPr>
              <a:t>multiple</a:t>
            </a:r>
            <a:endParaRPr lang="en-US" altLang="en-US" sz="4000" dirty="0">
              <a:latin typeface="Comic Sans MS" pitchFamily="66" charset="0"/>
            </a:endParaRP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4856163" y="6148388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3</a:t>
            </a: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Assessment Anchor </a:t>
            </a:r>
            <a:r>
              <a:rPr lang="en-US" altLang="en-US" sz="1400" dirty="0" smtClean="0">
                <a:latin typeface="Comic Sans MS" pitchFamily="66" charset="0"/>
              </a:rPr>
              <a:t>MO5.A-T</a:t>
            </a:r>
            <a:endParaRPr lang="en-US" altLang="en-US" sz="1400" dirty="0">
              <a:latin typeface="Comic Sans MS" pitchFamily="66" charset="0"/>
            </a:endParaRPr>
          </a:p>
        </p:txBody>
      </p:sp>
      <p:sp>
        <p:nvSpPr>
          <p:cNvPr id="4103" name="Text Box 15"/>
          <p:cNvSpPr txBox="1">
            <a:spLocks noChangeArrowheads="1"/>
          </p:cNvSpPr>
          <p:nvPr/>
        </p:nvSpPr>
        <p:spPr bwMode="auto">
          <a:xfrm>
            <a:off x="1874838" y="6188075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>
                <a:latin typeface="Comic Sans MS" pitchFamily="66" charset="0"/>
              </a:rPr>
              <a:t>©2011-2014 Caryn Dingman www.mrsdingman.com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784350" y="1500188"/>
            <a:ext cx="6989763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Comic Sans MS" pitchFamily="66" charset="0"/>
              </a:rPr>
              <a:t>* a product (synonym)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497724" y="2292898"/>
            <a:ext cx="7535917" cy="478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100" dirty="0">
                <a:latin typeface="Comic Sans MS" pitchFamily="66" charset="0"/>
              </a:rPr>
              <a:t>* the answer to a multiplication problem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2220913" y="3611563"/>
            <a:ext cx="65532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Comic Sans MS" pitchFamily="66" charset="0"/>
              </a:rPr>
              <a:t>examples: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latin typeface="Comic Sans MS" pitchFamily="66" charset="0"/>
              </a:rPr>
              <a:t>multiples</a:t>
            </a:r>
            <a:r>
              <a:rPr lang="en-US" altLang="en-US" sz="3200" dirty="0">
                <a:latin typeface="Comic Sans MS" pitchFamily="66" charset="0"/>
              </a:rPr>
              <a:t> of 4: </a:t>
            </a:r>
            <a:r>
              <a:rPr lang="en-US" altLang="en-US" sz="3200" dirty="0">
                <a:solidFill>
                  <a:srgbClr val="0070C0"/>
                </a:solidFill>
                <a:latin typeface="Comic Sans MS" pitchFamily="66" charset="0"/>
              </a:rPr>
              <a:t>4, 8, 12, 16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C00000"/>
                </a:solidFill>
                <a:latin typeface="Comic Sans MS" pitchFamily="66" charset="0"/>
              </a:rPr>
              <a:t>multiples</a:t>
            </a:r>
            <a:r>
              <a:rPr lang="en-US" altLang="en-US" sz="3200" dirty="0">
                <a:latin typeface="Comic Sans MS" pitchFamily="66" charset="0"/>
              </a:rPr>
              <a:t> of 3: </a:t>
            </a:r>
            <a:r>
              <a:rPr lang="en-US" altLang="en-US" sz="3200" dirty="0">
                <a:solidFill>
                  <a:srgbClr val="C00000"/>
                </a:solidFill>
                <a:latin typeface="Comic Sans MS" pitchFamily="66" charset="0"/>
              </a:rPr>
              <a:t>3, 6, 9, 12</a:t>
            </a:r>
            <a:endParaRPr lang="en-US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1407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3EE6BA6-0D4D-4E2C-A50C-355DB6AF19C5}" type="slidenum">
              <a:rPr lang="en-US" altLang="en-US">
                <a:latin typeface="Comic Sans MS" pitchFamily="66" charset="0"/>
              </a:rPr>
              <a:pPr eaLnBrk="1" hangingPunct="1"/>
              <a:t>4</a:t>
            </a:fld>
            <a:endParaRPr lang="en-US" altLang="en-US">
              <a:latin typeface="Comic Sans MS" pitchFamily="66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741488" y="479425"/>
            <a:ext cx="7032625" cy="590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dirty="0" smtClean="0">
                <a:latin typeface="Comic Sans MS" pitchFamily="66" charset="0"/>
              </a:rPr>
              <a:t>product</a:t>
            </a:r>
            <a:endParaRPr lang="en-US" altLang="en-US" sz="4000" dirty="0">
              <a:latin typeface="Comic Sans MS" pitchFamily="66" charset="0"/>
            </a:endParaRP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4856163" y="6148388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3</a:t>
            </a: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Assessment Anchor </a:t>
            </a:r>
            <a:r>
              <a:rPr lang="en-US" altLang="en-US" sz="1400" dirty="0" smtClean="0">
                <a:latin typeface="Comic Sans MS" pitchFamily="66" charset="0"/>
              </a:rPr>
              <a:t>MO5.A-T</a:t>
            </a:r>
            <a:endParaRPr lang="en-US" altLang="en-US" sz="1400" dirty="0">
              <a:latin typeface="Comic Sans MS" pitchFamily="66" charset="0"/>
            </a:endParaRPr>
          </a:p>
        </p:txBody>
      </p:sp>
      <p:sp>
        <p:nvSpPr>
          <p:cNvPr id="4103" name="Text Box 15"/>
          <p:cNvSpPr txBox="1">
            <a:spLocks noChangeArrowheads="1"/>
          </p:cNvSpPr>
          <p:nvPr/>
        </p:nvSpPr>
        <p:spPr bwMode="auto">
          <a:xfrm>
            <a:off x="1874838" y="6188075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>
                <a:latin typeface="Comic Sans MS" pitchFamily="66" charset="0"/>
              </a:rPr>
              <a:t>©2011-2014 Caryn Dingman www.mrsdingman.com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762918" y="1496219"/>
            <a:ext cx="6989763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Comic Sans MS" pitchFamily="66" charset="0"/>
              </a:rPr>
              <a:t>* a multiple (synonym)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489841" y="2308666"/>
            <a:ext cx="7535917" cy="47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100" dirty="0">
                <a:latin typeface="Comic Sans MS" pitchFamily="66" charset="0"/>
              </a:rPr>
              <a:t>* the answer to a multiplication problem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2220913" y="3581292"/>
            <a:ext cx="65532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Comic Sans MS" pitchFamily="66" charset="0"/>
              </a:rPr>
              <a:t>examples: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FF0000"/>
                </a:solidFill>
                <a:latin typeface="Comic Sans MS" pitchFamily="66" charset="0"/>
              </a:rPr>
              <a:t>products</a:t>
            </a:r>
            <a:r>
              <a:rPr lang="en-US" altLang="en-US" sz="3200" dirty="0">
                <a:latin typeface="Comic Sans MS" pitchFamily="66" charset="0"/>
              </a:rPr>
              <a:t> of 4: </a:t>
            </a:r>
            <a:r>
              <a:rPr lang="en-US" altLang="en-US" sz="3200" dirty="0">
                <a:solidFill>
                  <a:srgbClr val="FF0000"/>
                </a:solidFill>
                <a:latin typeface="Comic Sans MS" pitchFamily="66" charset="0"/>
              </a:rPr>
              <a:t>4, 8, 12, 16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latin typeface="Comic Sans MS" pitchFamily="66" charset="0"/>
              </a:rPr>
              <a:t>products</a:t>
            </a:r>
            <a:r>
              <a:rPr lang="en-US" altLang="en-US" sz="3200" dirty="0">
                <a:latin typeface="Comic Sans MS" pitchFamily="66" charset="0"/>
              </a:rPr>
              <a:t> of 3: </a:t>
            </a:r>
            <a:r>
              <a:rPr lang="en-US" altLang="en-US" sz="3200" dirty="0">
                <a:solidFill>
                  <a:srgbClr val="0070C0"/>
                </a:solidFill>
                <a:latin typeface="Comic Sans MS" pitchFamily="66" charset="0"/>
              </a:rPr>
              <a:t>3, 6, 9, 12</a:t>
            </a:r>
            <a:endParaRPr lang="en-US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0042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3EE6BA6-0D4D-4E2C-A50C-355DB6AF19C5}" type="slidenum">
              <a:rPr lang="en-US" altLang="en-US">
                <a:latin typeface="Comic Sans MS" pitchFamily="66" charset="0"/>
              </a:rPr>
              <a:pPr eaLnBrk="1" hangingPunct="1"/>
              <a:t>5</a:t>
            </a:fld>
            <a:endParaRPr lang="en-US" altLang="en-US">
              <a:latin typeface="Comic Sans MS" pitchFamily="66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741488" y="190675"/>
            <a:ext cx="7032625" cy="590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dirty="0" smtClean="0">
                <a:latin typeface="Comic Sans MS" pitchFamily="66" charset="0"/>
              </a:rPr>
              <a:t>base</a:t>
            </a:r>
            <a:endParaRPr lang="en-US" altLang="en-US" sz="4000" dirty="0">
              <a:latin typeface="Comic Sans MS" pitchFamily="66" charset="0"/>
            </a:endParaRP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4856163" y="6324874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3</a:t>
            </a: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Assessment Anchor </a:t>
            </a:r>
            <a:r>
              <a:rPr lang="en-US" altLang="en-US" sz="1400" dirty="0" smtClean="0">
                <a:latin typeface="Comic Sans MS" pitchFamily="66" charset="0"/>
              </a:rPr>
              <a:t>MO5.A-T</a:t>
            </a:r>
            <a:endParaRPr lang="en-US" altLang="en-US" sz="1400" dirty="0">
              <a:latin typeface="Comic Sans MS" pitchFamily="66" charset="0"/>
            </a:endParaRPr>
          </a:p>
        </p:txBody>
      </p:sp>
      <p:sp>
        <p:nvSpPr>
          <p:cNvPr id="4103" name="Text Box 15"/>
          <p:cNvSpPr txBox="1">
            <a:spLocks noChangeArrowheads="1"/>
          </p:cNvSpPr>
          <p:nvPr/>
        </p:nvSpPr>
        <p:spPr bwMode="auto">
          <a:xfrm>
            <a:off x="1874838" y="6364561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©2011-2014 Caryn Dingman www.mrsdingman.com</a:t>
            </a: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1571625" y="910843"/>
            <a:ext cx="7142163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latin typeface="Comic Sans MS" pitchFamily="66" charset="0"/>
              </a:rPr>
              <a:t>* a number that is multiplied by itself when raised to a power</a:t>
            </a:r>
          </a:p>
        </p:txBody>
      </p:sp>
      <p:sp>
        <p:nvSpPr>
          <p:cNvPr id="12" name="Text Box 39"/>
          <p:cNvSpPr txBox="1">
            <a:spLocks noChangeArrowheads="1"/>
          </p:cNvSpPr>
          <p:nvPr/>
        </p:nvSpPr>
        <p:spPr bwMode="auto">
          <a:xfrm>
            <a:off x="1571625" y="2520950"/>
            <a:ext cx="7572375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latin typeface="Comic Sans MS" pitchFamily="66" charset="0"/>
              </a:rPr>
              <a:t>example: </a:t>
            </a:r>
          </a:p>
        </p:txBody>
      </p:sp>
      <p:sp>
        <p:nvSpPr>
          <p:cNvPr id="15" name="Text Box 41"/>
          <p:cNvSpPr txBox="1">
            <a:spLocks noChangeArrowheads="1"/>
          </p:cNvSpPr>
          <p:nvPr/>
        </p:nvSpPr>
        <p:spPr bwMode="auto">
          <a:xfrm>
            <a:off x="1741488" y="4431097"/>
            <a:ext cx="726757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Comic Sans MS" pitchFamily="66" charset="0"/>
              </a:rPr>
              <a:t>* this means to multiply </a:t>
            </a:r>
            <a:r>
              <a:rPr lang="en-US" altLang="en-US" sz="3200" dirty="0" smtClean="0">
                <a:latin typeface="Comic Sans MS" pitchFamily="66" charset="0"/>
              </a:rPr>
              <a:t>“7” 5 </a:t>
            </a:r>
            <a:r>
              <a:rPr lang="en-US" altLang="en-US" sz="3200" dirty="0">
                <a:latin typeface="Comic Sans MS" pitchFamily="66" charset="0"/>
              </a:rPr>
              <a:t>times</a:t>
            </a:r>
          </a:p>
        </p:txBody>
      </p:sp>
      <p:sp>
        <p:nvSpPr>
          <p:cNvPr id="16" name="Text Box 42"/>
          <p:cNvSpPr txBox="1">
            <a:spLocks noChangeArrowheads="1"/>
          </p:cNvSpPr>
          <p:nvPr/>
        </p:nvSpPr>
        <p:spPr bwMode="auto">
          <a:xfrm>
            <a:off x="1900238" y="5101748"/>
            <a:ext cx="7243762" cy="490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Comic Sans MS" pitchFamily="66" charset="0"/>
              </a:rPr>
              <a:t>* </a:t>
            </a:r>
            <a:r>
              <a:rPr lang="en-US" altLang="en-US" sz="3200" dirty="0" smtClean="0">
                <a:latin typeface="Comic Sans MS" pitchFamily="66" charset="0"/>
              </a:rPr>
              <a:t>7 x 7 x 7 </a:t>
            </a:r>
            <a:r>
              <a:rPr lang="en-US" altLang="en-US" sz="3200" dirty="0">
                <a:latin typeface="Comic Sans MS" pitchFamily="66" charset="0"/>
              </a:rPr>
              <a:t>x</a:t>
            </a:r>
            <a:r>
              <a:rPr lang="en-US" altLang="en-US" sz="3200" dirty="0" smtClean="0">
                <a:latin typeface="Comic Sans MS" pitchFamily="66" charset="0"/>
              </a:rPr>
              <a:t> 7 x 7</a:t>
            </a:r>
            <a:endParaRPr lang="en-US" altLang="en-US" sz="3200" dirty="0">
              <a:latin typeface="Comic Sans MS" pitchFamily="66" charset="0"/>
            </a:endParaRPr>
          </a:p>
        </p:txBody>
      </p:sp>
      <p:pic>
        <p:nvPicPr>
          <p:cNvPr id="10242" name="Picture 2" descr="http://ikaes.com/images/learn-algebra-images/exp03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3331" y="2146766"/>
            <a:ext cx="3457575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10996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3EE6BA6-0D4D-4E2C-A50C-355DB6AF19C5}" type="slidenum">
              <a:rPr lang="en-US" altLang="en-US">
                <a:latin typeface="Comic Sans MS" pitchFamily="66" charset="0"/>
              </a:rPr>
              <a:pPr eaLnBrk="1" hangingPunct="1"/>
              <a:t>6</a:t>
            </a:fld>
            <a:endParaRPr lang="en-US" altLang="en-US">
              <a:latin typeface="Comic Sans MS" pitchFamily="66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741488" y="206441"/>
            <a:ext cx="7032625" cy="590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dirty="0" smtClean="0">
                <a:latin typeface="Comic Sans MS" pitchFamily="66" charset="0"/>
              </a:rPr>
              <a:t>exponent</a:t>
            </a:r>
            <a:endParaRPr lang="en-US" altLang="en-US" sz="4000" dirty="0">
              <a:latin typeface="Comic Sans MS" pitchFamily="66" charset="0"/>
            </a:endParaRP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4856163" y="6362646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3</a:t>
            </a: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Assessment Anchor </a:t>
            </a:r>
            <a:r>
              <a:rPr lang="en-US" altLang="en-US" sz="1400" dirty="0" smtClean="0">
                <a:latin typeface="Comic Sans MS" pitchFamily="66" charset="0"/>
              </a:rPr>
              <a:t>MO5.A-T</a:t>
            </a:r>
            <a:endParaRPr lang="en-US" altLang="en-US" sz="1400" dirty="0">
              <a:latin typeface="Comic Sans MS" pitchFamily="66" charset="0"/>
            </a:endParaRPr>
          </a:p>
        </p:txBody>
      </p:sp>
      <p:sp>
        <p:nvSpPr>
          <p:cNvPr id="4103" name="Text Box 15"/>
          <p:cNvSpPr txBox="1">
            <a:spLocks noChangeArrowheads="1"/>
          </p:cNvSpPr>
          <p:nvPr/>
        </p:nvSpPr>
        <p:spPr bwMode="auto">
          <a:xfrm>
            <a:off x="1874838" y="6418262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©2011-2014 Caryn Dingman www.mrsdingman.com</a:t>
            </a:r>
          </a:p>
        </p:txBody>
      </p:sp>
      <p:sp>
        <p:nvSpPr>
          <p:cNvPr id="12" name="Text Box 39"/>
          <p:cNvSpPr txBox="1">
            <a:spLocks noChangeArrowheads="1"/>
          </p:cNvSpPr>
          <p:nvPr/>
        </p:nvSpPr>
        <p:spPr bwMode="auto">
          <a:xfrm>
            <a:off x="1599844" y="2527903"/>
            <a:ext cx="7572375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latin typeface="Comic Sans MS" pitchFamily="66" charset="0"/>
              </a:rPr>
              <a:t>example: 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549400" y="1084264"/>
            <a:ext cx="7452710" cy="880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Comic Sans MS" pitchFamily="66" charset="0"/>
              </a:rPr>
              <a:t>* a number that tells how many times the base number is used as a factor</a:t>
            </a:r>
          </a:p>
        </p:txBody>
      </p:sp>
      <p:pic>
        <p:nvPicPr>
          <p:cNvPr id="17" name="Picture 6" descr="expon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9450" y="2106395"/>
            <a:ext cx="3494087" cy="231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1747482" y="4795126"/>
            <a:ext cx="74247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Comic Sans MS" pitchFamily="66" charset="0"/>
              </a:rPr>
              <a:t>* this means to multiply 2 “3” times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1871663" y="5356225"/>
            <a:ext cx="72723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Comic Sans MS" pitchFamily="66" charset="0"/>
              </a:rPr>
              <a:t>* 2 X 2 X 2</a:t>
            </a:r>
          </a:p>
        </p:txBody>
      </p:sp>
    </p:spTree>
    <p:extLst>
      <p:ext uri="{BB962C8B-B14F-4D97-AF65-F5344CB8AC3E}">
        <p14:creationId xmlns:p14="http://schemas.microsoft.com/office/powerpoint/2010/main" val="11642110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46932C1-E2C1-4E75-A7CD-4DF2E32649B5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1422400" y="296863"/>
            <a:ext cx="7721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>
                <a:latin typeface="Comic Sans MS" pitchFamily="66" charset="0"/>
              </a:rPr>
              <a:t>exponential notation</a:t>
            </a:r>
          </a:p>
        </p:txBody>
      </p:sp>
      <p:sp>
        <p:nvSpPr>
          <p:cNvPr id="193540" name="Text Box 4"/>
          <p:cNvSpPr txBox="1">
            <a:spLocks noChangeArrowheads="1"/>
          </p:cNvSpPr>
          <p:nvPr/>
        </p:nvSpPr>
        <p:spPr bwMode="auto">
          <a:xfrm>
            <a:off x="1549400" y="1169988"/>
            <a:ext cx="7594600" cy="8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Comic Sans MS" pitchFamily="66" charset="0"/>
              </a:rPr>
              <a:t>* may also be called exponent form OR exponential expression</a:t>
            </a:r>
          </a:p>
        </p:txBody>
      </p:sp>
      <p:pic>
        <p:nvPicPr>
          <p:cNvPr id="193545" name="Picture 9" descr="imagesCARADLZ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488" y="3079750"/>
            <a:ext cx="4800600" cy="275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3541" name="Text Box 5"/>
          <p:cNvSpPr txBox="1">
            <a:spLocks noChangeArrowheads="1"/>
          </p:cNvSpPr>
          <p:nvPr/>
        </p:nvSpPr>
        <p:spPr bwMode="auto">
          <a:xfrm>
            <a:off x="2051050" y="3892550"/>
            <a:ext cx="2390775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latin typeface="Comic Sans MS" pitchFamily="66" charset="0"/>
              </a:rPr>
              <a:t>examples: </a:t>
            </a:r>
          </a:p>
        </p:txBody>
      </p:sp>
      <p:sp>
        <p:nvSpPr>
          <p:cNvPr id="193546" name="Text Box 10"/>
          <p:cNvSpPr txBox="1">
            <a:spLocks noChangeArrowheads="1"/>
          </p:cNvSpPr>
          <p:nvPr/>
        </p:nvSpPr>
        <p:spPr bwMode="auto">
          <a:xfrm>
            <a:off x="5618163" y="2219325"/>
            <a:ext cx="352583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Comic Sans MS" pitchFamily="66" charset="0"/>
              </a:rPr>
              <a:t>exponential notation</a:t>
            </a:r>
          </a:p>
        </p:txBody>
      </p:sp>
      <p:sp>
        <p:nvSpPr>
          <p:cNvPr id="193547" name="Line 11"/>
          <p:cNvSpPr>
            <a:spLocks noChangeShapeType="1"/>
          </p:cNvSpPr>
          <p:nvPr/>
        </p:nvSpPr>
        <p:spPr bwMode="auto">
          <a:xfrm>
            <a:off x="7424738" y="2613025"/>
            <a:ext cx="0" cy="5000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1874838" y="6418262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©2011-2014 Caryn Dingman www.mrsdingman.com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856163" y="6362646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3</a:t>
            </a: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Assessment Anchor </a:t>
            </a:r>
            <a:r>
              <a:rPr lang="en-US" altLang="en-US" sz="1400" dirty="0" smtClean="0">
                <a:latin typeface="Comic Sans MS" pitchFamily="66" charset="0"/>
              </a:rPr>
              <a:t>MO5.A-T</a:t>
            </a:r>
            <a:endParaRPr lang="en-US" altLang="en-US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5960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40" grpId="0"/>
      <p:bldP spid="193541" grpId="0"/>
      <p:bldP spid="193546" grpId="0"/>
      <p:bldP spid="1935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D80EAD9-A694-46B1-BCF2-10F602D5D76B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422400" y="296863"/>
            <a:ext cx="7721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dirty="0">
                <a:latin typeface="Comic Sans MS" pitchFamily="66" charset="0"/>
              </a:rPr>
              <a:t>expanded form (exponents)</a:t>
            </a:r>
          </a:p>
        </p:txBody>
      </p:sp>
      <p:sp>
        <p:nvSpPr>
          <p:cNvPr id="195588" name="Text Box 4"/>
          <p:cNvSpPr txBox="1">
            <a:spLocks noChangeArrowheads="1"/>
          </p:cNvSpPr>
          <p:nvPr/>
        </p:nvSpPr>
        <p:spPr bwMode="auto">
          <a:xfrm>
            <a:off x="1549400" y="1226973"/>
            <a:ext cx="759460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Comic Sans MS" pitchFamily="66" charset="0"/>
              </a:rPr>
              <a:t>* a way to write a number with exponents that shows the base number as a factor</a:t>
            </a:r>
          </a:p>
        </p:txBody>
      </p:sp>
      <p:sp>
        <p:nvSpPr>
          <p:cNvPr id="195590" name="Text Box 6"/>
          <p:cNvSpPr txBox="1">
            <a:spLocks noChangeArrowheads="1"/>
          </p:cNvSpPr>
          <p:nvPr/>
        </p:nvSpPr>
        <p:spPr bwMode="auto">
          <a:xfrm>
            <a:off x="1920875" y="2563813"/>
            <a:ext cx="2085975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latin typeface="Comic Sans MS" pitchFamily="66" charset="0"/>
              </a:rPr>
              <a:t>example: </a:t>
            </a:r>
          </a:p>
        </p:txBody>
      </p:sp>
      <p:pic>
        <p:nvPicPr>
          <p:cNvPr id="195591" name="Picture 7" descr="imagesCAM6Y38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163" y="2384425"/>
            <a:ext cx="4232275" cy="317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5592" name="Text Box 8"/>
          <p:cNvSpPr txBox="1">
            <a:spLocks noChangeArrowheads="1"/>
          </p:cNvSpPr>
          <p:nvPr/>
        </p:nvSpPr>
        <p:spPr bwMode="auto">
          <a:xfrm>
            <a:off x="1741488" y="3550528"/>
            <a:ext cx="3114675" cy="133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>
                <a:latin typeface="Comic Sans MS" pitchFamily="66" charset="0"/>
              </a:rPr>
              <a:t>“2 X 2 X 2 X 2”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 dirty="0">
                <a:latin typeface="Comic Sans MS" pitchFamily="66" charset="0"/>
              </a:rPr>
              <a:t>is expanded form of 2</a:t>
            </a:r>
            <a:r>
              <a:rPr lang="en-US" altLang="en-US" sz="2800" baseline="30000" dirty="0">
                <a:latin typeface="Comic Sans MS" pitchFamily="66" charset="0"/>
              </a:rPr>
              <a:t>4</a:t>
            </a:r>
            <a:endParaRPr lang="en-US" altLang="en-US" sz="2800" dirty="0">
              <a:latin typeface="Comic Sans MS" pitchFamily="66" charset="0"/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1874838" y="6418262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©2011-2014 Caryn Dingman www.mrsdingman.com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856163" y="6362646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3</a:t>
            </a: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Assessment Anchor </a:t>
            </a:r>
            <a:r>
              <a:rPr lang="en-US" altLang="en-US" sz="1400" dirty="0" smtClean="0">
                <a:latin typeface="Comic Sans MS" pitchFamily="66" charset="0"/>
              </a:rPr>
              <a:t>MO5.A-T</a:t>
            </a:r>
            <a:endParaRPr lang="en-US" altLang="en-US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7766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8" grpId="0"/>
      <p:bldP spid="195590" grpId="0"/>
      <p:bldP spid="19559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EA4763-268A-4BC8-9810-CB3AF63C9782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1422400" y="296863"/>
            <a:ext cx="7721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>
                <a:latin typeface="Comic Sans MS" pitchFamily="66" charset="0"/>
              </a:rPr>
              <a:t>standard form (exponents)</a:t>
            </a:r>
          </a:p>
        </p:txBody>
      </p:sp>
      <p:sp>
        <p:nvSpPr>
          <p:cNvPr id="197636" name="Text Box 4"/>
          <p:cNvSpPr txBox="1">
            <a:spLocks noChangeArrowheads="1"/>
          </p:cNvSpPr>
          <p:nvPr/>
        </p:nvSpPr>
        <p:spPr bwMode="auto">
          <a:xfrm>
            <a:off x="1549400" y="1431925"/>
            <a:ext cx="7594600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Comic Sans MS" pitchFamily="66" charset="0"/>
              </a:rPr>
              <a:t>* common way to write a number</a:t>
            </a:r>
          </a:p>
        </p:txBody>
      </p:sp>
      <p:sp>
        <p:nvSpPr>
          <p:cNvPr id="197637" name="Text Box 5"/>
          <p:cNvSpPr txBox="1">
            <a:spLocks noChangeArrowheads="1"/>
          </p:cNvSpPr>
          <p:nvPr/>
        </p:nvSpPr>
        <p:spPr bwMode="auto">
          <a:xfrm>
            <a:off x="1920875" y="2563813"/>
            <a:ext cx="2085975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latin typeface="Comic Sans MS" pitchFamily="66" charset="0"/>
              </a:rPr>
              <a:t>example: </a:t>
            </a:r>
          </a:p>
        </p:txBody>
      </p:sp>
      <p:pic>
        <p:nvPicPr>
          <p:cNvPr id="197638" name="Picture 6" descr="imagesCAM6Y38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4175" y="2471738"/>
            <a:ext cx="4232275" cy="317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7639" name="Text Box 7"/>
          <p:cNvSpPr txBox="1">
            <a:spLocks noChangeArrowheads="1"/>
          </p:cNvSpPr>
          <p:nvPr/>
        </p:nvSpPr>
        <p:spPr bwMode="auto">
          <a:xfrm>
            <a:off x="1698625" y="3548063"/>
            <a:ext cx="2503488" cy="133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latin typeface="Comic Sans MS" pitchFamily="66" charset="0"/>
              </a:rPr>
              <a:t>“16”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latin typeface="Comic Sans MS" pitchFamily="66" charset="0"/>
              </a:rPr>
              <a:t>is standard form of 2</a:t>
            </a:r>
            <a:r>
              <a:rPr lang="en-US" altLang="en-US" sz="2800" baseline="30000">
                <a:latin typeface="Comic Sans MS" pitchFamily="66" charset="0"/>
              </a:rPr>
              <a:t>4</a:t>
            </a:r>
            <a:endParaRPr lang="en-US" altLang="en-US" sz="2800">
              <a:latin typeface="Comic Sans MS" pitchFamily="66" charset="0"/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1874838" y="6418262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©2011-2014 Caryn Dingman www.mrsdingman.com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856163" y="6362646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3</a:t>
            </a: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Assessment Anchor </a:t>
            </a:r>
            <a:r>
              <a:rPr lang="en-US" altLang="en-US" sz="1400" dirty="0" smtClean="0">
                <a:latin typeface="Comic Sans MS" pitchFamily="66" charset="0"/>
              </a:rPr>
              <a:t>MO5.A-T</a:t>
            </a:r>
            <a:endParaRPr lang="en-US" altLang="en-US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0157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6" grpId="0"/>
      <p:bldP spid="197637" grpId="0"/>
      <p:bldP spid="197639" grpId="0"/>
    </p:bldLst>
  </p:timing>
</p:sld>
</file>

<file path=ppt/theme/theme1.xml><?xml version="1.0" encoding="utf-8"?>
<a:theme xmlns:a="http://schemas.openxmlformats.org/drawingml/2006/main" name="Classroom expectations">
  <a:themeElements>
    <a:clrScheme name="Classroom expectation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lassroom expectations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assroom expecta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Classroom expectations</Template>
  <TotalTime>793</TotalTime>
  <Words>504</Words>
  <Application>Microsoft Office PowerPoint</Application>
  <PresentationFormat>On-screen Show (4:3)</PresentationFormat>
  <Paragraphs>114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Classroom expectations</vt:lpstr>
      <vt:lpstr>Math Vocabulary Numbers and Operations M05.A-T  multiplying whole numbers/exponents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Expectations</dc:title>
  <dc:creator>Caryn</dc:creator>
  <cp:lastModifiedBy>Caryn</cp:lastModifiedBy>
  <cp:revision>197</cp:revision>
  <dcterms:created xsi:type="dcterms:W3CDTF">2010-10-25T09:59:57Z</dcterms:created>
  <dcterms:modified xsi:type="dcterms:W3CDTF">2014-07-07T11:38:26Z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TC011589511033</vt:lpwstr>
  </property>
</Properties>
</file>