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1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FF0000"/>
    <a:srgbClr val="0000FF"/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86" autoAdjust="0"/>
  </p:normalViewPr>
  <p:slideViewPr>
    <p:cSldViewPr snapToGrid="0"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F5DA0759-3AF1-48EA-9B7D-DCEE89D0B9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4535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BE9A4-1CD1-47C1-9156-B146B0A8403B}" type="slidenum">
              <a:rPr lang="en-US" altLang="en-US"/>
              <a:pPr eaLnBrk="1" hangingPunct="1"/>
              <a:t>1</a:t>
            </a:fld>
            <a:endParaRPr lang="en-US" altLang="en-US" dirty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6EF63-39A9-47BD-972D-4FF33266B77B}" type="slidenum">
              <a:rPr lang="en-US" altLang="en-US"/>
              <a:pPr eaLnBrk="1" hangingPunct="1"/>
              <a:t>2</a:t>
            </a:fld>
            <a:endParaRPr lang="en-US" altLang="en-US" dirty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80BC0D-9DA4-45C2-BEC1-619CF099D7A3}" type="slidenum">
              <a:rPr lang="en-US" altLang="en-US"/>
              <a:pPr eaLnBrk="1" hangingPunct="1"/>
              <a:t>3</a:t>
            </a:fld>
            <a:endParaRPr lang="en-US" altLang="en-US" dirty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683575-D112-4BD7-B508-BD2BE7DE9793}" type="slidenum">
              <a:rPr lang="en-US" altLang="en-US"/>
              <a:pPr eaLnBrk="1" hangingPunct="1"/>
              <a:t>4</a:t>
            </a:fld>
            <a:endParaRPr lang="en-US" altLang="en-US" dirty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26FE79-383A-4229-BEC5-2149D09D1C53}" type="slidenum">
              <a:rPr lang="en-US" altLang="en-US"/>
              <a:pPr eaLnBrk="1" hangingPunct="1"/>
              <a:t>5</a:t>
            </a:fld>
            <a:endParaRPr lang="en-US" altLang="en-US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156983-F38E-45F1-9DE4-7A19E126E1A8}" type="slidenum">
              <a:rPr lang="en-US" altLang="en-US"/>
              <a:pPr eaLnBrk="1" hangingPunct="1"/>
              <a:t>6</a:t>
            </a:fld>
            <a:endParaRPr lang="en-US" alt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E29981-2848-4C07-BCCD-FBE1DD6B523E}" type="slidenum">
              <a:rPr lang="en-US" altLang="en-US"/>
              <a:pPr eaLnBrk="1" hangingPunct="1"/>
              <a:t>7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E29981-2848-4C07-BCCD-FBE1DD6B523E}" type="slidenum">
              <a:rPr lang="en-US" altLang="en-US"/>
              <a:pPr eaLnBrk="1" hangingPunct="1"/>
              <a:t>8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E29981-2848-4C07-BCCD-FBE1DD6B523E}" type="slidenum">
              <a:rPr lang="en-US" altLang="en-US"/>
              <a:pPr eaLnBrk="1" hangingPunct="1"/>
              <a:t>9</a:t>
            </a:fld>
            <a:endParaRPr lang="en-US" alt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629891-3FBC-42D7-A8D0-5E6A80E382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97578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AE0E7E-7BAA-4EEF-A106-683678326AB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966707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A485A-F484-4601-B33A-704A35A4345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14578360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58D23-DEDF-47F2-92EB-A44B0063ED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593670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FCA0-E6BE-4D62-9534-D3892641983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86381037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B8C39-E7C9-45B4-8DC5-3B1AA888677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932860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E15F4-CE4A-4A78-BC99-08907A1FC8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13190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AA79-9360-4A51-9543-765F48E138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2297784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5BE16-38E8-40F0-9742-E6CF48287E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3305824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4C6E-D647-44BB-875D-ED6F8CACD9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269156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48B1F-8F16-4BA8-BE3C-41F2C799680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686829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2342E15A-D34A-4C98-BA47-E074CCC3BB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7462" y="434975"/>
            <a:ext cx="7883963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>
                <a:solidFill>
                  <a:schemeClr val="tx1"/>
                </a:solidFill>
                <a:latin typeface="Comic Sans MS" panose="030F0702030302020204" pitchFamily="66" charset="0"/>
              </a:rPr>
              <a:t>M05.A-T</a:t>
            </a:r>
            <a:r>
              <a:rPr lang="en-US" dirty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place value whole 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numbers &amp; decimals</a:t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82900" y="2703513"/>
            <a:ext cx="5902325" cy="12731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</a:t>
            </a:r>
            <a:r>
              <a:rPr lang="en-US" altLang="en-US" sz="2000" smtClean="0">
                <a:latin typeface="Comic Sans MS" pitchFamily="66" charset="0"/>
              </a:rPr>
              <a:t>Education </a:t>
            </a:r>
            <a:endParaRPr lang="en-US" altLang="en-US" sz="20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smtClean="0">
                <a:latin typeface="Comic Sans MS" pitchFamily="66" charset="0"/>
              </a:rPr>
              <a:t>Core Assessment </a:t>
            </a:r>
            <a:r>
              <a:rPr lang="en-US" altLang="en-US" sz="2000" dirty="0" smtClean="0">
                <a:latin typeface="Comic Sans MS" pitchFamily="66" charset="0"/>
              </a:rPr>
              <a:t>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1</a:t>
            </a:r>
          </a:p>
        </p:txBody>
      </p:sp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5422900" y="5507038"/>
            <a:ext cx="34385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©2011-2014 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3EE6BA6-0D4D-4E2C-A50C-355DB6AF19C5}" type="slidenum">
              <a:rPr lang="en-US" altLang="en-US">
                <a:latin typeface="Comic Sans MS" pitchFamily="66" charset="0"/>
              </a:rPr>
              <a:pPr eaLnBrk="1" hangingPunct="1"/>
              <a:t>2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digit</a:t>
            </a:r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4856163" y="6148388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1806575" y="1741488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symbol used to show a number</a:t>
            </a:r>
          </a:p>
        </p:txBody>
      </p:sp>
      <p:pic>
        <p:nvPicPr>
          <p:cNvPr id="74772" name="Picture 20" descr="g-pixel-digit-numbers-shap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463" y="2360613"/>
            <a:ext cx="149542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3BA9D8-C565-4967-B35C-E5D43EF54BEB}" type="slidenum">
              <a:rPr lang="en-US" altLang="en-US">
                <a:latin typeface="Comic Sans MS" pitchFamily="66" charset="0"/>
              </a:rPr>
              <a:pPr eaLnBrk="1" hangingPunct="1"/>
              <a:t>3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757363" y="188913"/>
            <a:ext cx="7032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value</a:t>
            </a:r>
          </a:p>
        </p:txBody>
      </p:sp>
      <p:sp>
        <p:nvSpPr>
          <p:cNvPr id="135172" name="Text Box 4"/>
          <p:cNvSpPr txBox="1">
            <a:spLocks noChangeArrowheads="1"/>
          </p:cNvSpPr>
          <p:nvPr/>
        </p:nvSpPr>
        <p:spPr bwMode="auto">
          <a:xfrm>
            <a:off x="1757363" y="889000"/>
            <a:ext cx="698976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how much a digit is worth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1762125" y="1517650"/>
            <a:ext cx="6989763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value decided by position of digit</a:t>
            </a:r>
          </a:p>
        </p:txBody>
      </p:sp>
      <p:pic>
        <p:nvPicPr>
          <p:cNvPr id="135176" name="Picture 8" descr="93679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3008313"/>
            <a:ext cx="4214813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177" name="Line 9"/>
          <p:cNvSpPr>
            <a:spLocks noChangeShapeType="1"/>
          </p:cNvSpPr>
          <p:nvPr/>
        </p:nvSpPr>
        <p:spPr bwMode="auto">
          <a:xfrm flipH="1">
            <a:off x="4953000" y="2616200"/>
            <a:ext cx="1738313" cy="1003300"/>
          </a:xfrm>
          <a:prstGeom prst="line">
            <a:avLst/>
          </a:prstGeom>
          <a:noFill/>
          <a:ln w="28575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135178" name="Text Box 10"/>
          <p:cNvSpPr txBox="1">
            <a:spLocks noChangeArrowheads="1"/>
          </p:cNvSpPr>
          <p:nvPr/>
        </p:nvSpPr>
        <p:spPr bwMode="auto">
          <a:xfrm>
            <a:off x="6691313" y="2306638"/>
            <a:ext cx="2090737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00CCFF"/>
                </a:solidFill>
                <a:latin typeface="Comic Sans MS" pitchFamily="66" charset="0"/>
              </a:rPr>
              <a:t>value = 50</a:t>
            </a:r>
          </a:p>
        </p:txBody>
      </p:sp>
      <p:sp>
        <p:nvSpPr>
          <p:cNvPr id="135171" name="Text Box 3"/>
          <p:cNvSpPr txBox="1">
            <a:spLocks noChangeArrowheads="1"/>
          </p:cNvSpPr>
          <p:nvPr/>
        </p:nvSpPr>
        <p:spPr bwMode="auto">
          <a:xfrm>
            <a:off x="4953000" y="6161088"/>
            <a:ext cx="3039269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1966913" y="2284413"/>
            <a:ext cx="27876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Comic Sans MS" pitchFamily="66" charset="0"/>
              </a:rPr>
              <a:t>value = 3,000</a:t>
            </a:r>
          </a:p>
        </p:txBody>
      </p:sp>
      <p:sp>
        <p:nvSpPr>
          <p:cNvPr id="135180" name="Line 12"/>
          <p:cNvSpPr>
            <a:spLocks noChangeShapeType="1"/>
          </p:cNvSpPr>
          <p:nvPr/>
        </p:nvSpPr>
        <p:spPr bwMode="auto">
          <a:xfrm>
            <a:off x="2708275" y="2744788"/>
            <a:ext cx="849313" cy="8699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5132" name="Text Box 15"/>
          <p:cNvSpPr txBox="1">
            <a:spLocks noChangeArrowheads="1"/>
          </p:cNvSpPr>
          <p:nvPr/>
        </p:nvSpPr>
        <p:spPr bwMode="auto">
          <a:xfrm>
            <a:off x="1617252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/>
      <p:bldP spid="135174" grpId="0"/>
      <p:bldP spid="135177" grpId="0" animBg="1"/>
      <p:bldP spid="135178" grpId="0"/>
      <p:bldP spid="135179" grpId="0"/>
      <p:bldP spid="1351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B31A424-71B6-4B20-90B8-122FD643F3B4}" type="slidenum">
              <a:rPr lang="en-US" altLang="en-US">
                <a:latin typeface="Comic Sans MS" pitchFamily="66" charset="0"/>
              </a:rPr>
              <a:pPr eaLnBrk="1" hangingPunct="1"/>
              <a:t>4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674813" y="204788"/>
            <a:ext cx="70326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standard form</a:t>
            </a:r>
          </a:p>
        </p:txBody>
      </p:sp>
      <p:sp>
        <p:nvSpPr>
          <p:cNvPr id="137219" name="Text Box 3"/>
          <p:cNvSpPr txBox="1">
            <a:spLocks noChangeArrowheads="1"/>
          </p:cNvSpPr>
          <p:nvPr/>
        </p:nvSpPr>
        <p:spPr bwMode="auto">
          <a:xfrm>
            <a:off x="1481959" y="935038"/>
            <a:ext cx="7551682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 smtClean="0">
                <a:latin typeface="Comic Sans MS" pitchFamily="66" charset="0"/>
              </a:rPr>
              <a:t>a way </a:t>
            </a:r>
            <a:r>
              <a:rPr lang="en-US" altLang="en-US" sz="3200" dirty="0">
                <a:latin typeface="Comic Sans MS" pitchFamily="66" charset="0"/>
              </a:rPr>
              <a:t>of writing numbers using digits</a:t>
            </a:r>
          </a:p>
        </p:txBody>
      </p:sp>
      <p:sp>
        <p:nvSpPr>
          <p:cNvPr id="137224" name="Text Box 8"/>
          <p:cNvSpPr txBox="1">
            <a:spLocks noChangeArrowheads="1"/>
          </p:cNvSpPr>
          <p:nvPr/>
        </p:nvSpPr>
        <p:spPr bwMode="auto">
          <a:xfrm>
            <a:off x="4746625" y="6194425"/>
            <a:ext cx="3548063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6150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6151" name="Picture 20" descr="http://www.coolmath.com/prealgebra/02-decimals/images/decimals03-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4070350"/>
            <a:ext cx="36195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24" descr="http://coolmath.com/prealgebra/02-decimals/images/decimals03-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600" y="2116138"/>
            <a:ext cx="32385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5C0CBF-22D5-4C62-939D-2270358757F1}" type="slidenum">
              <a:rPr lang="en-US" altLang="en-US">
                <a:latin typeface="Comic Sans MS" pitchFamily="66" charset="0"/>
              </a:rPr>
              <a:pPr eaLnBrk="1" hangingPunct="1"/>
              <a:t>5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expanded form</a:t>
            </a:r>
          </a:p>
        </p:txBody>
      </p:sp>
      <p:sp>
        <p:nvSpPr>
          <p:cNvPr id="139267" name="Text Box 3"/>
          <p:cNvSpPr txBox="1">
            <a:spLocks noChangeArrowheads="1"/>
          </p:cNvSpPr>
          <p:nvPr/>
        </p:nvSpPr>
        <p:spPr bwMode="auto">
          <a:xfrm>
            <a:off x="1741488" y="1371600"/>
            <a:ext cx="698976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way to write a number</a:t>
            </a:r>
          </a:p>
        </p:txBody>
      </p:sp>
      <p:sp>
        <p:nvSpPr>
          <p:cNvPr id="139268" name="Text Box 4"/>
          <p:cNvSpPr txBox="1">
            <a:spLocks noChangeArrowheads="1"/>
          </p:cNvSpPr>
          <p:nvPr/>
        </p:nvSpPr>
        <p:spPr bwMode="auto">
          <a:xfrm>
            <a:off x="1717675" y="2006600"/>
            <a:ext cx="7426325" cy="490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s</a:t>
            </a:r>
            <a:r>
              <a:rPr lang="en-US" altLang="en-US" sz="3200" dirty="0" smtClean="0">
                <a:latin typeface="Comic Sans MS" pitchFamily="66" charset="0"/>
              </a:rPr>
              <a:t>hows the sum of each place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9270" name="Text Box 6"/>
          <p:cNvSpPr txBox="1">
            <a:spLocks noChangeArrowheads="1"/>
          </p:cNvSpPr>
          <p:nvPr/>
        </p:nvSpPr>
        <p:spPr bwMode="auto">
          <a:xfrm>
            <a:off x="5257800" y="6145213"/>
            <a:ext cx="3050628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7175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7176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3287" y="3019424"/>
            <a:ext cx="65151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7" grpId="0" autoUpdateAnimBg="0"/>
      <p:bldP spid="13926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0B5E18-9DAC-4A09-9144-167AB353CF28}" type="slidenum">
              <a:rPr lang="en-US" altLang="en-US">
                <a:latin typeface="Comic Sans MS" pitchFamily="66" charset="0"/>
              </a:rPr>
              <a:pPr eaLnBrk="1" hangingPunct="1"/>
              <a:t>6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1741488" y="47942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word form</a:t>
            </a:r>
          </a:p>
        </p:txBody>
      </p:sp>
      <p:sp>
        <p:nvSpPr>
          <p:cNvPr id="141315" name="Text Box 3"/>
          <p:cNvSpPr txBox="1">
            <a:spLocks noChangeArrowheads="1"/>
          </p:cNvSpPr>
          <p:nvPr/>
        </p:nvSpPr>
        <p:spPr bwMode="auto">
          <a:xfrm>
            <a:off x="1741488" y="1371600"/>
            <a:ext cx="698976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a way to write a number</a:t>
            </a:r>
          </a:p>
        </p:txBody>
      </p:sp>
      <p:sp>
        <p:nvSpPr>
          <p:cNvPr id="141316" name="Text Box 4"/>
          <p:cNvSpPr txBox="1">
            <a:spLocks noChangeArrowheads="1"/>
          </p:cNvSpPr>
          <p:nvPr/>
        </p:nvSpPr>
        <p:spPr bwMode="auto">
          <a:xfrm>
            <a:off x="1717675" y="2006600"/>
            <a:ext cx="742632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uses words instead of digits</a:t>
            </a:r>
          </a:p>
        </p:txBody>
      </p:sp>
      <p:sp>
        <p:nvSpPr>
          <p:cNvPr id="141318" name="Text Box 6"/>
          <p:cNvSpPr txBox="1">
            <a:spLocks noChangeArrowheads="1"/>
          </p:cNvSpPr>
          <p:nvPr/>
        </p:nvSpPr>
        <p:spPr bwMode="auto">
          <a:xfrm>
            <a:off x="5257799" y="6099503"/>
            <a:ext cx="3145221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41320" name="Picture 8" descr="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488" y="312738"/>
            <a:ext cx="1398587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3090863"/>
            <a:ext cx="59309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/>
      <p:bldP spid="1413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29362D-DF31-4A73-A7F2-ADC7EACA9A90}" type="slidenum">
              <a:rPr lang="en-US" altLang="en-US">
                <a:latin typeface="Comic Sans MS" pitchFamily="66" charset="0"/>
              </a:rPr>
              <a:pPr eaLnBrk="1" hangingPunct="1"/>
              <a:t>7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741487" y="19616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equivalent decimals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396890" y="1018746"/>
            <a:ext cx="7646276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decimals that name the same amount</a:t>
            </a: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257800" y="6167438"/>
            <a:ext cx="29813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pic>
        <p:nvPicPr>
          <p:cNvPr id="143369" name="Picture 9" descr="equivalent%20decim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838" y="1725394"/>
            <a:ext cx="3175000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9224" name="Picture 11" descr="http://www.coolmath.com/prealgebra/02-decimals/images/decimals04-02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7525" y="2095500"/>
            <a:ext cx="16383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0" descr="http://www.fayar.net/east/teacher.web/math/standards/previous/CurrEvStds/images/28059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2173" y="4115347"/>
            <a:ext cx="2819400" cy="1584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29362D-DF31-4A73-A7F2-ADC7EACA9A90}" type="slidenum">
              <a:rPr lang="en-US" altLang="en-US">
                <a:latin typeface="Comic Sans MS" pitchFamily="66" charset="0"/>
              </a:rPr>
              <a:pPr eaLnBrk="1" hangingPunct="1"/>
              <a:t>8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741487" y="19616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comparing </a:t>
            </a:r>
            <a:r>
              <a:rPr lang="en-US" altLang="en-US" sz="4000" dirty="0">
                <a:latin typeface="Comic Sans MS" pitchFamily="66" charset="0"/>
              </a:rPr>
              <a:t>decimals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396890" y="996080"/>
            <a:ext cx="774711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l</a:t>
            </a:r>
            <a:r>
              <a:rPr lang="en-US" altLang="en-US" sz="2800" dirty="0" smtClean="0">
                <a:latin typeface="Comic Sans MS" pitchFamily="66" charset="0"/>
              </a:rPr>
              <a:t>ook for the digit where the value changes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257799" y="6342916"/>
            <a:ext cx="29813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Assessment Anchor </a:t>
            </a:r>
            <a:r>
              <a:rPr lang="en-US" altLang="en-US" sz="1400" dirty="0" smtClean="0">
                <a:latin typeface="Comic Sans MS" pitchFamily="66" charset="0"/>
              </a:rPr>
              <a:t>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1831920" y="6396067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pic>
        <p:nvPicPr>
          <p:cNvPr id="1026" name="Picture 2" descr="https://share.ehs.uen.org/sites/default/files/images/U3L1T2.001_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358" y="4276375"/>
            <a:ext cx="3035429" cy="189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3to11maths.com/uploads/3/0/4/7/3047232/6331223.png?3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7" y="1728883"/>
            <a:ext cx="4262438" cy="3226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2456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29362D-DF31-4A73-A7F2-ADC7EACA9A90}" type="slidenum">
              <a:rPr lang="en-US" altLang="en-US">
                <a:latin typeface="Comic Sans MS" pitchFamily="66" charset="0"/>
              </a:rPr>
              <a:pPr eaLnBrk="1" hangingPunct="1"/>
              <a:t>9</a:t>
            </a:fld>
            <a:endParaRPr lang="en-US" altLang="en-US" dirty="0">
              <a:latin typeface="Comic Sans MS" pitchFamily="66" charset="0"/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1741487" y="196165"/>
            <a:ext cx="7032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ordering </a:t>
            </a:r>
            <a:r>
              <a:rPr lang="en-US" altLang="en-US" sz="4000" dirty="0">
                <a:latin typeface="Comic Sans MS" pitchFamily="66" charset="0"/>
              </a:rPr>
              <a:t>decimals</a:t>
            </a:r>
          </a:p>
        </p:txBody>
      </p:sp>
      <p:sp>
        <p:nvSpPr>
          <p:cNvPr id="143363" name="Text Box 3"/>
          <p:cNvSpPr txBox="1">
            <a:spLocks noChangeArrowheads="1"/>
          </p:cNvSpPr>
          <p:nvPr/>
        </p:nvSpPr>
        <p:spPr bwMode="auto">
          <a:xfrm>
            <a:off x="1396890" y="996488"/>
            <a:ext cx="774711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l</a:t>
            </a:r>
            <a:r>
              <a:rPr lang="en-US" altLang="en-US" sz="2800" dirty="0" smtClean="0">
                <a:latin typeface="Comic Sans MS" pitchFamily="66" charset="0"/>
              </a:rPr>
              <a:t>ine up vertically (one under the other)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43365" name="Text Box 5"/>
          <p:cNvSpPr txBox="1">
            <a:spLocks noChangeArrowheads="1"/>
          </p:cNvSpPr>
          <p:nvPr/>
        </p:nvSpPr>
        <p:spPr bwMode="auto">
          <a:xfrm>
            <a:off x="5257800" y="6167438"/>
            <a:ext cx="2981325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1</a:t>
            </a: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Assessment Anchor MO5.A-T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1874838" y="6188075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>
                <a:latin typeface="Comic Sans MS" pitchFamily="66" charset="0"/>
              </a:rPr>
              <a:t>©2011-2014 Caryn Dingman www.mrsdingman.com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41486" y="1797269"/>
            <a:ext cx="7402513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* add place holder zeroes so each has same number of digits after decimal point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pic>
        <p:nvPicPr>
          <p:cNvPr id="2052" name="Picture 4" descr="http://mathdecimals.weebly.com/uploads/8/6/9/6/8696417/3341986_ori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04" y="3124365"/>
            <a:ext cx="6467475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4131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utoUpdateAnimBg="0"/>
      <p:bldP spid="2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635</TotalTime>
  <Words>252</Words>
  <Application>Microsoft Office PowerPoint</Application>
  <PresentationFormat>On-screen Show (4:3)</PresentationFormat>
  <Paragraphs>70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Classroom expectations</vt:lpstr>
      <vt:lpstr>Math Vocabulary Numbers and Operations M05.A-T  place value whole numbers &amp; decimals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166</cp:revision>
  <dcterms:created xsi:type="dcterms:W3CDTF">2010-10-25T09:59:57Z</dcterms:created>
  <dcterms:modified xsi:type="dcterms:W3CDTF">2014-07-07T11:34:09Z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