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12"/>
  </p:notesMasterIdLst>
  <p:sldIdLst>
    <p:sldId id="256" r:id="rId2"/>
    <p:sldId id="267" r:id="rId3"/>
    <p:sldId id="268" r:id="rId4"/>
    <p:sldId id="269" r:id="rId5"/>
    <p:sldId id="270" r:id="rId6"/>
    <p:sldId id="271" r:id="rId7"/>
    <p:sldId id="273" r:id="rId8"/>
    <p:sldId id="274" r:id="rId9"/>
    <p:sldId id="275" r:id="rId10"/>
    <p:sldId id="272" r:id="rId11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CCFF"/>
    <a:srgbClr val="FF0066"/>
    <a:srgbClr val="0099FF"/>
    <a:srgbClr val="00FFCC"/>
    <a:srgbClr val="00CC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86" autoAdjust="0"/>
  </p:normalViewPr>
  <p:slideViewPr>
    <p:cSldViewPr snapToGrid="0">
      <p:cViewPr>
        <p:scale>
          <a:sx n="60" d="100"/>
          <a:sy n="60" d="100"/>
        </p:scale>
        <p:origin x="-162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F5DA0759-3AF1-48EA-9B7D-DCEE89D0B9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53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3BE9A4-1CD1-47C1-9156-B146B0A8403B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C3780D-6CC5-418F-B9F7-795E8D97B0C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289A6-0273-4802-8934-6677EE7FA2A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F1D176-105A-4D31-8AB1-0CABBE9F517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1473B8-392D-47A7-8511-6C05182E9A6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8D2F49-7E02-4E60-915A-961C6392A37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C3780D-6CC5-418F-B9F7-795E8D97B0C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C3780D-6CC5-418F-B9F7-795E8D97B0C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C3780D-6CC5-418F-B9F7-795E8D97B0C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C3780D-6CC5-418F-B9F7-795E8D97B0C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629891-3FBC-42D7-A8D0-5E6A80E382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75786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E0E7E-7BAA-4EEF-A106-683678326A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667071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A485A-F484-4601-B33A-704A35A434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4578360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58D23-DEDF-47F2-92EB-A44B0063ED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936706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2FCA0-E6BE-4D62-9534-D389264198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381037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B8C39-E7C9-45B4-8DC5-3B1AA88867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328601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E15F4-CE4A-4A78-BC99-08907A1FC8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319001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BAA79-9360-4A51-9543-765F48E138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2297784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5BE16-38E8-40F0-9742-E6CF48287E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3058243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04C6E-D647-44BB-875D-ED6F8CACD9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691569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48B1F-8F16-4BA8-BE3C-41F2C7996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868293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2342E15A-D34A-4C98-BA47-E074CCC3B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1794" y="434975"/>
            <a:ext cx="8309632" cy="2147888"/>
          </a:xfrm>
        </p:spPr>
        <p:txBody>
          <a:bodyPr/>
          <a:lstStyle/>
          <a:p>
            <a:pPr eaLnBrk="1" hangingPunct="1"/>
            <a:r>
              <a:rPr lang="en-US" altLang="en-US" sz="4000" b="0" dirty="0" smtClean="0">
                <a:solidFill>
                  <a:schemeClr val="tx1"/>
                </a:solidFill>
                <a:latin typeface="Comic Sans MS" pitchFamily="66" charset="0"/>
              </a:rPr>
              <a:t>Math Vocabulary</a:t>
            </a:r>
            <a:br>
              <a:rPr lang="en-US" altLang="en-US" sz="4000" b="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  <a:t>Numbers and Operations </a:t>
            </a:r>
            <a:r>
              <a:rPr lang="en-US" b="0" dirty="0">
                <a:solidFill>
                  <a:schemeClr val="tx1"/>
                </a:solidFill>
                <a:latin typeface="Comic Sans MS" panose="030F0702030302020204" pitchFamily="66" charset="0"/>
              </a:rPr>
              <a:t>M05.A-T</a:t>
            </a:r>
            <a:r>
              <a:rPr lang="en-US" dirty="0"/>
              <a:t> </a:t>
            </a:r>
            <a: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  <a:t>dividing whole numbers</a:t>
            </a:r>
            <a:r>
              <a:rPr lang="en-US" altLang="en-US" sz="3200" b="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altLang="en-US" sz="3200" b="0" dirty="0" smtClean="0">
                <a:solidFill>
                  <a:schemeClr val="tx1"/>
                </a:solidFill>
                <a:latin typeface="Comic Sans MS" pitchFamily="66" charset="0"/>
              </a:rPr>
            </a:br>
            <a:endParaRPr lang="en-US" altLang="en-US" sz="1800" b="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80138" y="2703514"/>
            <a:ext cx="6105087" cy="125363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Aligning with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Pennsylvania Department of Education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Core Assessment Anchors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and enVision Math Textbook Topic 4 and Topic 5</a:t>
            </a:r>
          </a:p>
        </p:txBody>
      </p:sp>
      <p:sp>
        <p:nvSpPr>
          <p:cNvPr id="3076" name="Text Box 15"/>
          <p:cNvSpPr txBox="1">
            <a:spLocks noChangeArrowheads="1"/>
          </p:cNvSpPr>
          <p:nvPr/>
        </p:nvSpPr>
        <p:spPr bwMode="auto">
          <a:xfrm>
            <a:off x="5422900" y="5507038"/>
            <a:ext cx="34385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Comic Sans MS" pitchFamily="66" charset="0"/>
              </a:rPr>
              <a:t>©</a:t>
            </a:r>
            <a:r>
              <a:rPr lang="en-US" altLang="en-US" sz="2000" dirty="0" smtClean="0">
                <a:latin typeface="Comic Sans MS" pitchFamily="66" charset="0"/>
              </a:rPr>
              <a:t>2011-2016 </a:t>
            </a:r>
            <a:r>
              <a:rPr lang="en-US" altLang="en-US" sz="2000" dirty="0">
                <a:latin typeface="Comic Sans MS" pitchFamily="66" charset="0"/>
              </a:rPr>
              <a:t>Caryn Dingman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Comic Sans MS" pitchFamily="66" charset="0"/>
              </a:rPr>
              <a:t>www.mrsdingman.com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2520-62E1-4A27-8AF4-0FF3C6BEA12A}" type="slidenum">
              <a:rPr lang="en-US" altLang="en-US">
                <a:latin typeface="Comic Sans MS" panose="030F0702030302020204" pitchFamily="66" charset="0"/>
              </a:rPr>
              <a:pPr/>
              <a:t>10</a:t>
            </a:fld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1741488" y="184216"/>
            <a:ext cx="7032625" cy="590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dirty="0">
                <a:latin typeface="Comic Sans MS" pitchFamily="66" charset="0"/>
              </a:rPr>
              <a:t>p</a:t>
            </a:r>
            <a:r>
              <a:rPr lang="en-US" altLang="en-US" sz="4000" dirty="0" smtClean="0">
                <a:latin typeface="Comic Sans MS" pitchFamily="66" charset="0"/>
              </a:rPr>
              <a:t>atterns to divide</a:t>
            </a:r>
            <a:endParaRPr lang="en-US" altLang="en-US" sz="4000" dirty="0">
              <a:latin typeface="Comic Sans MS" pitchFamily="66" charset="0"/>
            </a:endParaRP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1481957" y="1104643"/>
            <a:ext cx="7551683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 smtClean="0">
                <a:latin typeface="Comic Sans MS" pitchFamily="66" charset="0"/>
              </a:rPr>
              <a:t>* find the whole number fact you know</a:t>
            </a:r>
            <a:endParaRPr lang="en-US" altLang="en-US" sz="3200" dirty="0">
              <a:latin typeface="Comic Sans MS" pitchFamily="66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649947" y="6378574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2011-2016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603330" y="6338886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4 &amp; Topic 5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166" y="1846279"/>
            <a:ext cx="3178969" cy="2107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054" y="4728089"/>
            <a:ext cx="2405063" cy="440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791" y="2429685"/>
            <a:ext cx="1702594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385" y="4519664"/>
            <a:ext cx="1905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29373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CE6C-359B-47F5-B53A-C23C7C9DA8DB}" type="slidenum">
              <a:rPr lang="en-US" altLang="en-US">
                <a:latin typeface="Comic Sans MS" panose="030F0702030302020204" pitchFamily="66" charset="0"/>
              </a:rPr>
              <a:pPr/>
              <a:t>2</a:t>
            </a:fld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1741488" y="196165"/>
            <a:ext cx="7032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dirty="0">
                <a:latin typeface="Comic Sans MS" pitchFamily="66" charset="0"/>
              </a:rPr>
              <a:t>dividend</a:t>
            </a:r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1784350" y="865188"/>
            <a:ext cx="6989763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a number you divide</a:t>
            </a: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1741488" y="1668847"/>
            <a:ext cx="6989763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tells how many in all</a:t>
            </a:r>
          </a:p>
        </p:txBody>
      </p:sp>
      <p:pic>
        <p:nvPicPr>
          <p:cNvPr id="147464" name="Picture 8" descr="divide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206" y="2429703"/>
            <a:ext cx="160020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3756025" y="2793241"/>
            <a:ext cx="2960688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0000"/>
                </a:solidFill>
                <a:latin typeface="Comic Sans MS" pitchFamily="66" charset="0"/>
              </a:rPr>
              <a:t>dividend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501464" y="641826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2011-2016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454847" y="6378573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4 &amp; Topic 5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306" y="4129441"/>
            <a:ext cx="2215991" cy="424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846" y="4599500"/>
            <a:ext cx="1264920" cy="777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498" y="4172780"/>
            <a:ext cx="746760" cy="85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252" y="4129441"/>
            <a:ext cx="21669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57970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/>
      <p:bldP spid="147462" grpId="0"/>
      <p:bldP spid="1474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8B21-B778-4FB6-8B5E-EC75859AED06}" type="slidenum">
              <a:rPr lang="en-US" altLang="en-US">
                <a:latin typeface="Comic Sans MS" panose="030F0702030302020204" pitchFamily="66" charset="0"/>
              </a:rPr>
              <a:pPr/>
              <a:t>3</a:t>
            </a:fld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149506" name="Text Box 2"/>
          <p:cNvSpPr txBox="1">
            <a:spLocks noChangeArrowheads="1"/>
          </p:cNvSpPr>
          <p:nvPr/>
        </p:nvSpPr>
        <p:spPr bwMode="auto">
          <a:xfrm>
            <a:off x="1741488" y="479425"/>
            <a:ext cx="7032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divisor</a:t>
            </a:r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1784350" y="1347788"/>
            <a:ext cx="6989763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* a number used to divide another number</a:t>
            </a:r>
          </a:p>
        </p:txBody>
      </p:sp>
      <p:pic>
        <p:nvPicPr>
          <p:cNvPr id="149513" name="Picture 9" descr="divis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932" y="2851998"/>
            <a:ext cx="156210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514" name="Text Box 10"/>
          <p:cNvSpPr txBox="1">
            <a:spLocks noChangeArrowheads="1"/>
          </p:cNvSpPr>
          <p:nvPr/>
        </p:nvSpPr>
        <p:spPr bwMode="auto">
          <a:xfrm>
            <a:off x="1741488" y="2446309"/>
            <a:ext cx="1852612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0000"/>
                </a:solidFill>
                <a:latin typeface="Comic Sans MS" pitchFamily="66" charset="0"/>
              </a:rPr>
              <a:t>divisor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439901" y="6418261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2011-2016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393284" y="6378573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4 &amp; Topic 5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249" y="5044943"/>
            <a:ext cx="1386840" cy="716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633" y="4515680"/>
            <a:ext cx="2215991" cy="424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315" y="4515680"/>
            <a:ext cx="746760" cy="85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4065" y="5173847"/>
            <a:ext cx="1702594" cy="48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48589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/>
      <p:bldP spid="1495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75C9-8906-4E4A-935C-8B5DF6D83A51}" type="slidenum">
              <a:rPr lang="en-US" altLang="en-US">
                <a:latin typeface="Comic Sans MS" panose="030F0702030302020204" pitchFamily="66" charset="0"/>
              </a:rPr>
              <a:pPr/>
              <a:t>4</a:t>
            </a:fld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1762918" y="211931"/>
            <a:ext cx="7032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dirty="0">
                <a:latin typeface="Comic Sans MS" pitchFamily="66" charset="0"/>
              </a:rPr>
              <a:t>quotient</a:t>
            </a:r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1805780" y="872907"/>
            <a:ext cx="6989763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answer to a division problem </a:t>
            </a:r>
          </a:p>
        </p:txBody>
      </p:sp>
      <p:pic>
        <p:nvPicPr>
          <p:cNvPr id="151560" name="Picture 8" descr="quoti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117" y="2130499"/>
            <a:ext cx="14478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3662917" y="1687565"/>
            <a:ext cx="2481263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0000"/>
                </a:solidFill>
                <a:latin typeface="Comic Sans MS" pitchFamily="66" charset="0"/>
              </a:rPr>
              <a:t>quotient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630971" y="6378574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2011-2016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584354" y="6338886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4 &amp; Topic 5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434" y="3810887"/>
            <a:ext cx="21336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514462" y="4738092"/>
            <a:ext cx="2217683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>
                <a:latin typeface="Comic Sans MS" pitchFamily="66" charset="0"/>
              </a:rPr>
              <a:t>quotient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4202890" y="4280032"/>
            <a:ext cx="0" cy="458060"/>
          </a:xfrm>
          <a:prstGeom prst="straightConnector1">
            <a:avLst/>
          </a:prstGeom>
          <a:solidFill>
            <a:srgbClr val="C0C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489" y="2915537"/>
            <a:ext cx="6286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967" y="3102049"/>
            <a:ext cx="10668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53005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/>
      <p:bldP spid="151561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6F2E-BED6-4C8E-A238-70B1040A800F}" type="slidenum">
              <a:rPr lang="en-US" altLang="en-US">
                <a:latin typeface="Comic Sans MS" panose="030F0702030302020204" pitchFamily="66" charset="0"/>
              </a:rPr>
              <a:pPr/>
              <a:t>5</a:t>
            </a:fld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153602" name="Text Box 2"/>
          <p:cNvSpPr txBox="1">
            <a:spLocks noChangeArrowheads="1"/>
          </p:cNvSpPr>
          <p:nvPr/>
        </p:nvSpPr>
        <p:spPr bwMode="auto">
          <a:xfrm>
            <a:off x="1762918" y="211931"/>
            <a:ext cx="7032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dirty="0">
                <a:latin typeface="Comic Sans MS" pitchFamily="66" charset="0"/>
              </a:rPr>
              <a:t>remainder</a:t>
            </a:r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1784350" y="934710"/>
            <a:ext cx="6989763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a number that may be left after division problem is complete</a:t>
            </a:r>
          </a:p>
        </p:txBody>
      </p:sp>
      <p:pic>
        <p:nvPicPr>
          <p:cNvPr id="153610" name="Picture 10" descr="remainder-7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574" y="2320315"/>
            <a:ext cx="3101975" cy="165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1.bp.blogspot.com/-A49f5Wxxc2s/UFWjK56HaXI/AAAAAAAAA0E/jk7qAA02C7I/s1600/remainder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470" y="3555364"/>
            <a:ext cx="5383530" cy="2823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633298" y="6398417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2011-2016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586681" y="6358729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4 &amp; Topic 5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7941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2520-62E1-4A27-8AF4-0FF3C6BEA12A}" type="slidenum">
              <a:rPr lang="en-US" altLang="en-US">
                <a:latin typeface="Comic Sans MS" panose="030F0702030302020204" pitchFamily="66" charset="0"/>
              </a:rPr>
              <a:pPr/>
              <a:t>6</a:t>
            </a:fld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1741488" y="479425"/>
            <a:ext cx="7032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>
                <a:latin typeface="Comic Sans MS" pitchFamily="66" charset="0"/>
              </a:rPr>
              <a:t>interpret the remainder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1784350" y="1347788"/>
            <a:ext cx="7359650" cy="12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Comic Sans MS" pitchFamily="66" charset="0"/>
              </a:rPr>
              <a:t>* deciding what to do with a number that may be left after division problem is complete</a:t>
            </a:r>
          </a:p>
        </p:txBody>
      </p: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1741488" y="2740025"/>
            <a:ext cx="6965950" cy="139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3 choices:</a:t>
            </a:r>
          </a:p>
          <a:p>
            <a:pPr marL="0" indent="0">
              <a:spcBef>
                <a:spcPct val="50000"/>
              </a:spcBef>
            </a:pPr>
            <a:r>
              <a:rPr lang="en-US" altLang="en-US" sz="2800" dirty="0" smtClean="0">
                <a:latin typeface="Comic Sans MS" pitchFamily="66" charset="0"/>
              </a:rPr>
              <a:t>1.) Drop it: drop the </a:t>
            </a:r>
            <a:r>
              <a:rPr lang="en-US" altLang="en-US" sz="2800" dirty="0">
                <a:latin typeface="Comic Sans MS" pitchFamily="66" charset="0"/>
              </a:rPr>
              <a:t>remainder- do not use it</a:t>
            </a:r>
          </a:p>
        </p:txBody>
      </p:sp>
      <p:sp>
        <p:nvSpPr>
          <p:cNvPr id="155656" name="Text Box 8"/>
          <p:cNvSpPr txBox="1">
            <a:spLocks noChangeArrowheads="1"/>
          </p:cNvSpPr>
          <p:nvPr/>
        </p:nvSpPr>
        <p:spPr bwMode="auto">
          <a:xfrm>
            <a:off x="1784350" y="4317125"/>
            <a:ext cx="7402512" cy="785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 smtClean="0">
                <a:latin typeface="Comic Sans MS" pitchFamily="66" charset="0"/>
              </a:rPr>
              <a:t>2.) Round it: round </a:t>
            </a:r>
            <a:r>
              <a:rPr lang="en-US" altLang="en-US" sz="2800" dirty="0">
                <a:latin typeface="Comic Sans MS" pitchFamily="66" charset="0"/>
              </a:rPr>
              <a:t>the quotient to the next highest whole number</a:t>
            </a:r>
          </a:p>
        </p:txBody>
      </p:sp>
      <p:sp>
        <p:nvSpPr>
          <p:cNvPr id="155657" name="Text Box 9"/>
          <p:cNvSpPr txBox="1">
            <a:spLocks noChangeArrowheads="1"/>
          </p:cNvSpPr>
          <p:nvPr/>
        </p:nvSpPr>
        <p:spPr bwMode="auto">
          <a:xfrm>
            <a:off x="1784350" y="5314212"/>
            <a:ext cx="6943725" cy="781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>
                <a:latin typeface="Comic Sans MS" pitchFamily="66" charset="0"/>
              </a:rPr>
              <a:t>3</a:t>
            </a:r>
            <a:r>
              <a:rPr lang="en-US" altLang="en-US" sz="2800" dirty="0" smtClean="0">
                <a:latin typeface="Comic Sans MS" pitchFamily="66" charset="0"/>
              </a:rPr>
              <a:t>.) Share it: use </a:t>
            </a:r>
            <a:r>
              <a:rPr lang="en-US" altLang="en-US" sz="2800" dirty="0">
                <a:latin typeface="Comic Sans MS" pitchFamily="66" charset="0"/>
              </a:rPr>
              <a:t>the remainder to make a fraction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741488" y="6398417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2011-2016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694871" y="6358729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4 &amp; Topic 5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4860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/>
      <p:bldP spid="155655" grpId="0"/>
      <p:bldP spid="155656" grpId="0"/>
      <p:bldP spid="1556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2520-62E1-4A27-8AF4-0FF3C6BEA12A}" type="slidenum">
              <a:rPr lang="en-US" altLang="en-US">
                <a:latin typeface="Comic Sans MS" panose="030F0702030302020204" pitchFamily="66" charset="0"/>
              </a:rPr>
              <a:pPr/>
              <a:t>7</a:t>
            </a:fld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5199063" y="345418"/>
            <a:ext cx="3944937" cy="1520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dirty="0" smtClean="0">
                <a:latin typeface="Comic Sans MS" pitchFamily="66" charset="0"/>
              </a:rPr>
              <a:t>Round It Example: </a:t>
            </a:r>
          </a:p>
          <a:p>
            <a:pPr algn="ctr">
              <a:spcBef>
                <a:spcPct val="50000"/>
              </a:spcBef>
            </a:pPr>
            <a:r>
              <a:rPr lang="en-US" altLang="en-US" sz="3200" dirty="0" smtClean="0">
                <a:latin typeface="Comic Sans MS" pitchFamily="66" charset="0"/>
              </a:rPr>
              <a:t>interpret </a:t>
            </a:r>
            <a:r>
              <a:rPr lang="en-US" altLang="en-US" sz="3200" dirty="0">
                <a:latin typeface="Comic Sans MS" pitchFamily="66" charset="0"/>
              </a:rPr>
              <a:t>the remainder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741488" y="6398417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2011-2016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694871" y="6358729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4 &amp; Topic 5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488" y="323193"/>
            <a:ext cx="3688080" cy="5852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671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2520-62E1-4A27-8AF4-0FF3C6BEA12A}" type="slidenum">
              <a:rPr lang="en-US" altLang="en-US">
                <a:latin typeface="Comic Sans MS" panose="030F0702030302020204" pitchFamily="66" charset="0"/>
              </a:rPr>
              <a:pPr/>
              <a:t>8</a:t>
            </a:fld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5483980" y="345418"/>
            <a:ext cx="3660020" cy="1520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dirty="0" smtClean="0">
                <a:latin typeface="Comic Sans MS" pitchFamily="66" charset="0"/>
              </a:rPr>
              <a:t>Drop</a:t>
            </a:r>
            <a:r>
              <a:rPr lang="en-US" altLang="en-US" sz="3200" dirty="0" smtClean="0">
                <a:latin typeface="Comic Sans MS" pitchFamily="66" charset="0"/>
              </a:rPr>
              <a:t> It Example: </a:t>
            </a:r>
          </a:p>
          <a:p>
            <a:pPr algn="ctr">
              <a:spcBef>
                <a:spcPct val="50000"/>
              </a:spcBef>
            </a:pPr>
            <a:r>
              <a:rPr lang="en-US" altLang="en-US" sz="3200" dirty="0" smtClean="0">
                <a:latin typeface="Comic Sans MS" pitchFamily="66" charset="0"/>
              </a:rPr>
              <a:t>interpret </a:t>
            </a:r>
            <a:r>
              <a:rPr lang="en-US" altLang="en-US" sz="3200" dirty="0">
                <a:latin typeface="Comic Sans MS" pitchFamily="66" charset="0"/>
              </a:rPr>
              <a:t>the remainder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741488" y="6398417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2011-2016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694871" y="6358729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4 &amp; Topic 5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060" y="211005"/>
            <a:ext cx="3550920" cy="595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39340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2520-62E1-4A27-8AF4-0FF3C6BEA12A}" type="slidenum">
              <a:rPr lang="en-US" altLang="en-US">
                <a:latin typeface="Comic Sans MS" panose="030F0702030302020204" pitchFamily="66" charset="0"/>
              </a:rPr>
              <a:pPr/>
              <a:t>9</a:t>
            </a:fld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5180013" y="345418"/>
            <a:ext cx="3963987" cy="1520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dirty="0" smtClean="0">
                <a:latin typeface="Comic Sans MS" pitchFamily="66" charset="0"/>
              </a:rPr>
              <a:t>Share It Example: </a:t>
            </a:r>
          </a:p>
          <a:p>
            <a:pPr algn="ctr">
              <a:spcBef>
                <a:spcPct val="50000"/>
              </a:spcBef>
            </a:pPr>
            <a:r>
              <a:rPr lang="en-US" altLang="en-US" sz="3200" dirty="0" smtClean="0">
                <a:latin typeface="Comic Sans MS" pitchFamily="66" charset="0"/>
              </a:rPr>
              <a:t>interpret </a:t>
            </a:r>
            <a:r>
              <a:rPr lang="en-US" altLang="en-US" sz="3200" dirty="0">
                <a:latin typeface="Comic Sans MS" pitchFamily="66" charset="0"/>
              </a:rPr>
              <a:t>the remainder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741488" y="6398417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</a:t>
            </a:r>
            <a:r>
              <a:rPr lang="en-US" altLang="en-US" sz="1400" dirty="0" smtClean="0">
                <a:latin typeface="Comic Sans MS" pitchFamily="66" charset="0"/>
              </a:rPr>
              <a:t>2011-2016 </a:t>
            </a:r>
            <a:r>
              <a:rPr lang="en-US" altLang="en-US" sz="1400" dirty="0">
                <a:latin typeface="Comic Sans MS" pitchFamily="66" charset="0"/>
              </a:rPr>
              <a:t>Caryn Dingman www.mrsdingman.com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694871" y="6358729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4 &amp; Topic 5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488" y="122266"/>
            <a:ext cx="3733800" cy="627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0628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room expectations">
  <a:themeElements>
    <a:clrScheme name="Classroom expectation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assroom expectations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assroom expecta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Classroom expectations</Template>
  <TotalTime>901</TotalTime>
  <Words>317</Words>
  <Application>Microsoft Office PowerPoint</Application>
  <PresentationFormat>On-screen Show (4:3)</PresentationFormat>
  <Paragraphs>80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Classroom expectations</vt:lpstr>
      <vt:lpstr>Math Vocabulary Numbers and Operations M05.A-T  dividing whole numbers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Expectations</dc:title>
  <dc:creator>Caryn</dc:creator>
  <cp:lastModifiedBy>Caryn</cp:lastModifiedBy>
  <cp:revision>234</cp:revision>
  <dcterms:created xsi:type="dcterms:W3CDTF">2010-10-25T09:59:57Z</dcterms:created>
  <dcterms:modified xsi:type="dcterms:W3CDTF">2016-10-08T12:38:02Z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