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13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0000CC"/>
    <a:srgbClr val="3333FF"/>
    <a:srgbClr val="FF0066"/>
    <a:srgbClr val="0099FF"/>
    <a:srgbClr val="00FFCC"/>
    <a:srgbClr val="00CC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749" autoAdjust="0"/>
  </p:normalViewPr>
  <p:slideViewPr>
    <p:cSldViewPr snapToGrid="0">
      <p:cViewPr varScale="1">
        <p:scale>
          <a:sx n="66" d="100"/>
          <a:sy n="66" d="100"/>
        </p:scale>
        <p:origin x="-127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E63F19D2-53B2-4B79-AAC7-08A5F2988E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79439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5B4BADB-625B-49F7-A7FA-0B1F76A74D83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27360E2-67C7-4C9F-A274-3417E5050C48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3950A7-D639-4D29-B837-AA6B3BEA5448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C8EFA17-538B-47AE-B6BD-B8E8A4A2D9AC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20D48D-85A3-44CE-9A35-CDCCF2B00B31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C527C0B-8793-4223-A50F-E35BC11AEFB1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4C7544C-7524-406E-BC61-7C483C92F9E7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B1991D-1FEE-4FEE-BB43-9DD77B0EB3A9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222235-E6F5-43CE-9427-5508C03214F3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1632E6C-7894-444C-8308-18D3D03417EB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DBF92D8-1275-47F7-95EE-A19335E6E89F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36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11575" y="2819400"/>
            <a:ext cx="5051425" cy="12954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5E59CA-7E19-4B0D-9757-B15ABE3527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543136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C2E4E-2454-4B53-8EEE-28D23F2BAC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8141252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662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662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8AE8A-6081-4DBE-9062-A155EFBD0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6069911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4234A-3163-4F34-AF06-519BBA2A40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430376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4553F-11F0-425F-B996-84CE60B494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4133377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90AAA-4BD9-4E89-B402-3C0A3F3373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4132553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6A2C8-3938-4114-A8E5-9BDD4565C5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9952202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179CA-7CA1-491A-8B72-EFAECE2142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3599030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644AB-27E6-4111-963A-EBFBE9D53C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5162335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8699F-495A-47E1-A0B4-7B67528CA1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3275031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3901D-56C2-4538-967B-D6969D06B8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731010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395413"/>
            <a:ext cx="70104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 Second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fld id="{2D2362E0-0B1C-4F70-AB67-1799852258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200" i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7813" y="1173163"/>
            <a:ext cx="7429500" cy="1143000"/>
          </a:xfrm>
        </p:spPr>
        <p:txBody>
          <a:bodyPr/>
          <a:lstStyle/>
          <a:p>
            <a:pPr eaLnBrk="1" hangingPunct="1"/>
            <a:r>
              <a:rPr lang="en-US" altLang="en-US" sz="4000" b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en-US" altLang="en-US" sz="4000" b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n-US" altLang="en-US" sz="4000" b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br>
              <a:rPr lang="en-US" altLang="en-US" sz="4000" b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n-US" altLang="en-US" sz="4000" b="0" smtClean="0">
                <a:solidFill>
                  <a:schemeClr val="tx1"/>
                </a:solidFill>
                <a:latin typeface="Comic Sans MS" pitchFamily="66" charset="0"/>
              </a:rPr>
              <a:t>Math Vocabulary</a:t>
            </a:r>
            <a:r>
              <a:rPr lang="en-US" altLang="en-US" sz="3200" b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br>
              <a:rPr lang="en-US" altLang="en-US" sz="3200" b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n-US" altLang="en-US" sz="3200" b="0" smtClean="0">
                <a:solidFill>
                  <a:schemeClr val="tx1"/>
                </a:solidFill>
                <a:latin typeface="Comic Sans MS" pitchFamily="66" charset="0"/>
              </a:rPr>
              <a:t>PACS M05.D-M Measurement &amp; Data </a:t>
            </a:r>
            <a:br>
              <a:rPr lang="en-US" altLang="en-US" sz="3200" b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n-US" altLang="en-US" sz="3000" b="0" smtClean="0">
                <a:solidFill>
                  <a:schemeClr val="tx1"/>
                </a:solidFill>
                <a:latin typeface="Comic Sans MS" pitchFamily="66" charset="0"/>
              </a:rPr>
              <a:t>PACS M06.D-S Statistics &amp; Probability</a:t>
            </a:r>
            <a:r>
              <a:rPr lang="en-US" altLang="en-US" sz="3200" b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en-US" altLang="en-US" sz="3200" b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n-US" altLang="en-US" sz="3200" smtClean="0"/>
              <a:t> </a:t>
            </a:r>
            <a:r>
              <a:rPr lang="en-US" altLang="en-US" sz="3200" b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en-US" altLang="en-US" sz="3200" b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n-US" altLang="en-US" sz="3200" b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en-US" altLang="en-US" sz="3200" b="0" smtClean="0">
                <a:solidFill>
                  <a:schemeClr val="tx1"/>
                </a:solidFill>
                <a:latin typeface="Comic Sans MS" pitchFamily="66" charset="0"/>
              </a:rPr>
            </a:br>
            <a:endParaRPr lang="en-US" altLang="en-US" sz="1800" b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3238" y="3657600"/>
            <a:ext cx="5902325" cy="11572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smtClean="0">
                <a:latin typeface="Comic Sans MS" pitchFamily="66" charset="0"/>
              </a:rPr>
              <a:t>Aligning with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smtClean="0">
                <a:latin typeface="Comic Sans MS" pitchFamily="66" charset="0"/>
              </a:rPr>
              <a:t>Pennsylvania Department of Education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smtClean="0">
                <a:latin typeface="Comic Sans MS" pitchFamily="66" charset="0"/>
              </a:rPr>
              <a:t>Core Assessment Anchors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smtClean="0">
                <a:latin typeface="Comic Sans MS" pitchFamily="66" charset="0"/>
              </a:rPr>
              <a:t>and enVision Math Textbook Topic 18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US" altLang="en-US" sz="2000" smtClean="0">
              <a:latin typeface="Comic Sans MS" pitchFamily="66" charset="0"/>
            </a:endParaRPr>
          </a:p>
        </p:txBody>
      </p:sp>
      <p:sp>
        <p:nvSpPr>
          <p:cNvPr id="3076" name="Text Box 15"/>
          <p:cNvSpPr txBox="1">
            <a:spLocks noChangeArrowheads="1"/>
          </p:cNvSpPr>
          <p:nvPr/>
        </p:nvSpPr>
        <p:spPr bwMode="auto">
          <a:xfrm>
            <a:off x="5561013" y="5457825"/>
            <a:ext cx="343852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>
                <a:latin typeface="Comic Sans MS" pitchFamily="66" charset="0"/>
              </a:rPr>
              <a:t>©2011-2015 Caryn Dingman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000">
                <a:latin typeface="Comic Sans MS" pitchFamily="66" charset="0"/>
              </a:rPr>
              <a:t>www.mrsdingman.com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37463" y="6297613"/>
            <a:ext cx="1371600" cy="45720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DE292C1-9B9C-455D-AE27-13B15D9EF3FB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1422400" y="296863"/>
            <a:ext cx="7721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mode</a:t>
            </a:r>
          </a:p>
        </p:txBody>
      </p:sp>
      <p:sp>
        <p:nvSpPr>
          <p:cNvPr id="178180" name="Text Box 4"/>
          <p:cNvSpPr txBox="1">
            <a:spLocks noChangeArrowheads="1"/>
          </p:cNvSpPr>
          <p:nvPr/>
        </p:nvSpPr>
        <p:spPr bwMode="auto">
          <a:xfrm>
            <a:off x="1857375" y="1212850"/>
            <a:ext cx="7286625" cy="87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* the number that occurs most often in a series</a:t>
            </a:r>
          </a:p>
        </p:txBody>
      </p:sp>
      <p:pic>
        <p:nvPicPr>
          <p:cNvPr id="178183" name="Picture 7" descr="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725" y="2198688"/>
            <a:ext cx="5199063" cy="389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8184" name="Text Box 8"/>
          <p:cNvSpPr txBox="1">
            <a:spLocks noChangeArrowheads="1"/>
          </p:cNvSpPr>
          <p:nvPr/>
        </p:nvSpPr>
        <p:spPr bwMode="auto">
          <a:xfrm>
            <a:off x="7205663" y="2633663"/>
            <a:ext cx="1633537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3333FF"/>
                </a:solidFill>
                <a:latin typeface="Comic Sans MS" pitchFamily="66" charset="0"/>
              </a:rPr>
              <a:t>Mode is 61°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571750" y="6270625"/>
            <a:ext cx="5857875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>
                <a:latin typeface="Comic Sans MS" pitchFamily="66" charset="0"/>
              </a:rPr>
              <a:t>Measurement &amp; Data/ Statistics &amp; Probability/ enVision Topic 18</a:t>
            </a:r>
          </a:p>
          <a:p>
            <a:pPr algn="r" eaLnBrk="1" hangingPunct="1"/>
            <a:r>
              <a:rPr lang="en-US" altLang="en-US" sz="1400">
                <a:latin typeface="Comic Sans MS" pitchFamily="66" charset="0"/>
              </a:rPr>
              <a:t>PA Core Assessment Anchor MO5.D-M and M06.D-S</a:t>
            </a:r>
          </a:p>
        </p:txBody>
      </p:sp>
      <p:sp>
        <p:nvSpPr>
          <p:cNvPr id="12296" name="Text Box 15"/>
          <p:cNvSpPr txBox="1">
            <a:spLocks noChangeArrowheads="1"/>
          </p:cNvSpPr>
          <p:nvPr/>
        </p:nvSpPr>
        <p:spPr bwMode="auto">
          <a:xfrm>
            <a:off x="0" y="6351588"/>
            <a:ext cx="3438525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1400">
                <a:latin typeface="Comic Sans MS" pitchFamily="66" charset="0"/>
              </a:rPr>
              <a:t>©2011-2015 Caryn Dingman www.mrsdingman.com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0" grpId="0"/>
      <p:bldP spid="178184" grpId="0"/>
      <p:bldP spid="9" grpId="0"/>
      <p:bldP spid="9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56812B9-3612-45D0-AA03-00C20C3A13E9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1422400" y="296863"/>
            <a:ext cx="7721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range</a:t>
            </a:r>
          </a:p>
        </p:txBody>
      </p:sp>
      <p:sp>
        <p:nvSpPr>
          <p:cNvPr id="180228" name="Text Box 4"/>
          <p:cNvSpPr txBox="1">
            <a:spLocks noChangeArrowheads="1"/>
          </p:cNvSpPr>
          <p:nvPr/>
        </p:nvSpPr>
        <p:spPr bwMode="auto">
          <a:xfrm>
            <a:off x="1552575" y="1082675"/>
            <a:ext cx="7286625" cy="87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* the difference between the greatest and least numbers in series</a:t>
            </a:r>
          </a:p>
        </p:txBody>
      </p:sp>
      <p:pic>
        <p:nvPicPr>
          <p:cNvPr id="180230" name="Picture 6" descr="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6088" y="2049463"/>
            <a:ext cx="5487987" cy="411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0231" name="Text Box 7"/>
          <p:cNvSpPr txBox="1">
            <a:spLocks noChangeArrowheads="1"/>
          </p:cNvSpPr>
          <p:nvPr/>
        </p:nvSpPr>
        <p:spPr bwMode="auto">
          <a:xfrm>
            <a:off x="7272338" y="2503488"/>
            <a:ext cx="1544637" cy="3767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3333FF"/>
                </a:solidFill>
                <a:latin typeface="Comic Sans MS" pitchFamily="66" charset="0"/>
              </a:rPr>
              <a:t>    </a:t>
            </a:r>
            <a:r>
              <a:rPr lang="en-US" altLang="en-US" sz="2800" b="1">
                <a:solidFill>
                  <a:srgbClr val="3333FF"/>
                </a:solidFill>
                <a:latin typeface="Comic Sans MS" pitchFamily="66" charset="0"/>
              </a:rPr>
              <a:t>61°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 u="sng">
                <a:solidFill>
                  <a:srgbClr val="3333FF"/>
                </a:solidFill>
                <a:latin typeface="Comic Sans MS" pitchFamily="66" charset="0"/>
              </a:rPr>
              <a:t> - 53°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3333FF"/>
                </a:solidFill>
                <a:latin typeface="Comic Sans MS" pitchFamily="66" charset="0"/>
              </a:rPr>
              <a:t>     8°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800" b="1">
              <a:solidFill>
                <a:srgbClr val="3333FF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3333FF"/>
                </a:solidFill>
                <a:latin typeface="Comic Sans MS" pitchFamily="66" charset="0"/>
              </a:rPr>
              <a:t>range: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3333FF"/>
                </a:solidFill>
                <a:latin typeface="Comic Sans MS" pitchFamily="66" charset="0"/>
              </a:rPr>
              <a:t>8°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800" b="1">
              <a:solidFill>
                <a:srgbClr val="3333FF"/>
              </a:solidFill>
              <a:latin typeface="Comic Sans MS" pitchFamily="66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557463" y="6270625"/>
            <a:ext cx="5857875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>
                <a:latin typeface="Comic Sans MS" pitchFamily="66" charset="0"/>
              </a:rPr>
              <a:t>Measurement &amp; Data/ Statistics &amp; Probability/ enVision Topic 18</a:t>
            </a:r>
          </a:p>
          <a:p>
            <a:pPr algn="r" eaLnBrk="1" hangingPunct="1"/>
            <a:r>
              <a:rPr lang="en-US" altLang="en-US" sz="1400">
                <a:latin typeface="Comic Sans MS" pitchFamily="66" charset="0"/>
              </a:rPr>
              <a:t>PA Core Assessment Anchor MO5.D-M and M06.D-S</a:t>
            </a:r>
          </a:p>
        </p:txBody>
      </p:sp>
      <p:sp>
        <p:nvSpPr>
          <p:cNvPr id="13320" name="Text Box 15"/>
          <p:cNvSpPr txBox="1">
            <a:spLocks noChangeArrowheads="1"/>
          </p:cNvSpPr>
          <p:nvPr/>
        </p:nvSpPr>
        <p:spPr bwMode="auto">
          <a:xfrm>
            <a:off x="0" y="6351588"/>
            <a:ext cx="3438525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1400">
                <a:latin typeface="Comic Sans MS" pitchFamily="66" charset="0"/>
              </a:rPr>
              <a:t>©2011-2015 Caryn Dingman www.mrsdingman.com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8" grpId="0"/>
      <p:bldP spid="180231" grpId="0"/>
      <p:bldP spid="9" grpId="0"/>
      <p:bldP spid="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53338" y="6286500"/>
            <a:ext cx="1371600" cy="45720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6F9F27F-A351-484E-981F-D97079BF0167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1422400" y="152400"/>
            <a:ext cx="772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types of graphs</a:t>
            </a: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2833688" y="6264275"/>
            <a:ext cx="5857875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>
                <a:latin typeface="Comic Sans MS" pitchFamily="66" charset="0"/>
              </a:rPr>
              <a:t>Measurement &amp; Data/ Statistics &amp; Probability/ enVision Topic 18</a:t>
            </a:r>
          </a:p>
          <a:p>
            <a:pPr algn="r" eaLnBrk="1" hangingPunct="1"/>
            <a:r>
              <a:rPr lang="en-US" altLang="en-US" sz="1400">
                <a:latin typeface="Comic Sans MS" pitchFamily="66" charset="0"/>
              </a:rPr>
              <a:t>PA Core Assessment Anchor MO5.D-M and M06.D-S</a:t>
            </a:r>
          </a:p>
        </p:txBody>
      </p:sp>
      <p:sp>
        <p:nvSpPr>
          <p:cNvPr id="74781" name="Text Box 29"/>
          <p:cNvSpPr txBox="1">
            <a:spLocks noChangeArrowheads="1"/>
          </p:cNvSpPr>
          <p:nvPr/>
        </p:nvSpPr>
        <p:spPr bwMode="auto">
          <a:xfrm>
            <a:off x="1625600" y="833438"/>
            <a:ext cx="3657600" cy="98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Comic Sans MS" pitchFamily="66" charset="0"/>
              </a:rPr>
              <a:t>* bar graph: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Comic Sans MS" pitchFamily="66" charset="0"/>
              </a:rPr>
              <a:t>compares data</a:t>
            </a:r>
          </a:p>
        </p:txBody>
      </p:sp>
      <p:sp>
        <p:nvSpPr>
          <p:cNvPr id="74782" name="Text Box 30"/>
          <p:cNvSpPr txBox="1">
            <a:spLocks noChangeArrowheads="1"/>
          </p:cNvSpPr>
          <p:nvPr/>
        </p:nvSpPr>
        <p:spPr bwMode="auto">
          <a:xfrm>
            <a:off x="1765300" y="2616200"/>
            <a:ext cx="4508500" cy="98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Comic Sans MS" pitchFamily="66" charset="0"/>
              </a:rPr>
              <a:t>* line graph: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Comic Sans MS" pitchFamily="66" charset="0"/>
              </a:rPr>
              <a:t>shows change over time</a:t>
            </a:r>
          </a:p>
        </p:txBody>
      </p:sp>
      <p:sp>
        <p:nvSpPr>
          <p:cNvPr id="74783" name="Text Box 31"/>
          <p:cNvSpPr txBox="1">
            <a:spLocks noChangeArrowheads="1"/>
          </p:cNvSpPr>
          <p:nvPr/>
        </p:nvSpPr>
        <p:spPr bwMode="auto">
          <a:xfrm>
            <a:off x="1885950" y="4541838"/>
            <a:ext cx="3698875" cy="154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Comic Sans MS" pitchFamily="66" charset="0"/>
              </a:rPr>
              <a:t>* circle graph: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Comic Sans MS" pitchFamily="66" charset="0"/>
              </a:rPr>
              <a:t>shows parts of whole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Comic Sans MS" pitchFamily="66" charset="0"/>
              </a:rPr>
              <a:t>also called pie chart</a:t>
            </a:r>
          </a:p>
        </p:txBody>
      </p:sp>
      <p:pic>
        <p:nvPicPr>
          <p:cNvPr id="74785" name="Picture 33" descr="View Detail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500" y="2441575"/>
            <a:ext cx="1679575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786" name="Picture 34" descr="MC90029089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913" y="731838"/>
            <a:ext cx="1808162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787" name="Picture 35" descr="MC900354232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513" y="4324350"/>
            <a:ext cx="2195512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7" name="Text Box 15"/>
          <p:cNvSpPr txBox="1">
            <a:spLocks noChangeArrowheads="1"/>
          </p:cNvSpPr>
          <p:nvPr/>
        </p:nvSpPr>
        <p:spPr bwMode="auto">
          <a:xfrm>
            <a:off x="0" y="6351588"/>
            <a:ext cx="3438525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1400">
                <a:latin typeface="Comic Sans MS" pitchFamily="66" charset="0"/>
              </a:rPr>
              <a:t>©2011-2015 Caryn Dingman www.mrsdingman.com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/>
      <p:bldP spid="74755" grpId="1"/>
      <p:bldP spid="74781" grpId="0"/>
      <p:bldP spid="74782" grpId="0"/>
      <p:bldP spid="7478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D2EF95B-6129-4A8C-832E-2DD61C5DEBF9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422400" y="296863"/>
            <a:ext cx="7721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scale</a:t>
            </a:r>
          </a:p>
        </p:txBody>
      </p:sp>
      <p:sp>
        <p:nvSpPr>
          <p:cNvPr id="163850" name="Text Box 10"/>
          <p:cNvSpPr txBox="1">
            <a:spLocks noChangeArrowheads="1"/>
          </p:cNvSpPr>
          <p:nvPr/>
        </p:nvSpPr>
        <p:spPr bwMode="auto">
          <a:xfrm>
            <a:off x="1422400" y="798513"/>
            <a:ext cx="77216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* series, or group, of numbers</a:t>
            </a:r>
          </a:p>
        </p:txBody>
      </p:sp>
      <p:sp>
        <p:nvSpPr>
          <p:cNvPr id="163852" name="Text Box 12"/>
          <p:cNvSpPr txBox="1">
            <a:spLocks noChangeArrowheads="1"/>
          </p:cNvSpPr>
          <p:nvPr/>
        </p:nvSpPr>
        <p:spPr bwMode="auto">
          <a:xfrm>
            <a:off x="1574800" y="1427163"/>
            <a:ext cx="7569200" cy="87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* numbers placed at fixed spots along one of the axis, or lines, of a graph</a:t>
            </a:r>
          </a:p>
        </p:txBody>
      </p:sp>
      <p:pic>
        <p:nvPicPr>
          <p:cNvPr id="163854" name="Picture 14" descr="&lt;----0---1---2---3---4---5---&g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788" y="3379788"/>
            <a:ext cx="4191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56" name="Picture 16" descr="&lt;---0---10---20---30---40---50---&gt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3038" y="3379788"/>
            <a:ext cx="4191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57" name="Text Box 17"/>
          <p:cNvSpPr txBox="1">
            <a:spLocks noChangeArrowheads="1"/>
          </p:cNvSpPr>
          <p:nvPr/>
        </p:nvSpPr>
        <p:spPr bwMode="auto">
          <a:xfrm>
            <a:off x="1597025" y="2513013"/>
            <a:ext cx="7546975" cy="126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* changing distance between these fixed spots can make data easier to read on graph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758950" y="6272213"/>
            <a:ext cx="5857875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>
                <a:latin typeface="Comic Sans MS" pitchFamily="66" charset="0"/>
              </a:rPr>
              <a:t>Measurement &amp; Data/ Statistics &amp; Probability/ enVision Topic 18</a:t>
            </a:r>
          </a:p>
          <a:p>
            <a:pPr algn="r" eaLnBrk="1" hangingPunct="1"/>
            <a:r>
              <a:rPr lang="en-US" altLang="en-US" sz="1400">
                <a:latin typeface="Comic Sans MS" pitchFamily="66" charset="0"/>
              </a:rPr>
              <a:t>PA Core Assessment Anchor MO5.D-M and M06.D-S</a:t>
            </a:r>
          </a:p>
        </p:txBody>
      </p:sp>
      <p:sp>
        <p:nvSpPr>
          <p:cNvPr id="5130" name="Text Box 15"/>
          <p:cNvSpPr txBox="1">
            <a:spLocks noChangeArrowheads="1"/>
          </p:cNvSpPr>
          <p:nvPr/>
        </p:nvSpPr>
        <p:spPr bwMode="auto">
          <a:xfrm>
            <a:off x="1249363" y="5624513"/>
            <a:ext cx="3438525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1400">
                <a:latin typeface="Comic Sans MS" pitchFamily="66" charset="0"/>
              </a:rPr>
              <a:t>©2011-2015 Caryn Dingman www.mrsdingman.com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0" grpId="0"/>
      <p:bldP spid="163852" grpId="0"/>
      <p:bldP spid="163857" grpId="0"/>
      <p:bldP spid="11" grpId="0"/>
      <p:bldP spid="1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16825" y="6324600"/>
            <a:ext cx="1371600" cy="45720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3FD10DF-F22A-4341-9393-D0A55E6C7F24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1422400" y="211138"/>
            <a:ext cx="7721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interval</a:t>
            </a:r>
          </a:p>
        </p:txBody>
      </p:sp>
      <p:sp>
        <p:nvSpPr>
          <p:cNvPr id="165892" name="Text Box 4"/>
          <p:cNvSpPr txBox="1">
            <a:spLocks noChangeArrowheads="1"/>
          </p:cNvSpPr>
          <p:nvPr/>
        </p:nvSpPr>
        <p:spPr bwMode="auto">
          <a:xfrm>
            <a:off x="1422400" y="798513"/>
            <a:ext cx="772160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Comic Sans MS" pitchFamily="66" charset="0"/>
              </a:rPr>
              <a:t>* distance between numbers on scale of graph</a:t>
            </a:r>
          </a:p>
        </p:txBody>
      </p:sp>
      <p:sp>
        <p:nvSpPr>
          <p:cNvPr id="165893" name="Text Box 5"/>
          <p:cNvSpPr txBox="1">
            <a:spLocks noChangeArrowheads="1"/>
          </p:cNvSpPr>
          <p:nvPr/>
        </p:nvSpPr>
        <p:spPr bwMode="auto">
          <a:xfrm>
            <a:off x="1574800" y="1863725"/>
            <a:ext cx="7569200" cy="43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Comic Sans MS" pitchFamily="66" charset="0"/>
              </a:rPr>
              <a:t>*separates the distance into equal parts</a:t>
            </a:r>
          </a:p>
        </p:txBody>
      </p:sp>
      <p:pic>
        <p:nvPicPr>
          <p:cNvPr id="165894" name="Picture 6" descr="&lt;----0---1---2---3---4---5---&g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1475" y="3433763"/>
            <a:ext cx="4191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5895" name="Picture 7" descr="&lt;---0---10---20---30---40---50---&gt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3650" y="3433763"/>
            <a:ext cx="4191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5896" name="Text Box 8"/>
          <p:cNvSpPr txBox="1">
            <a:spLocks noChangeArrowheads="1"/>
          </p:cNvSpPr>
          <p:nvPr/>
        </p:nvSpPr>
        <p:spPr bwMode="auto">
          <a:xfrm>
            <a:off x="1603375" y="2571750"/>
            <a:ext cx="7546975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Comic Sans MS" pitchFamily="66" charset="0"/>
              </a:rPr>
              <a:t>*difference between 2 numbers next to each other on scale is the interval</a:t>
            </a:r>
          </a:p>
        </p:txBody>
      </p:sp>
      <p:sp>
        <p:nvSpPr>
          <p:cNvPr id="165897" name="Text Box 9"/>
          <p:cNvSpPr txBox="1">
            <a:spLocks noChangeArrowheads="1"/>
          </p:cNvSpPr>
          <p:nvPr/>
        </p:nvSpPr>
        <p:spPr bwMode="auto">
          <a:xfrm>
            <a:off x="6348413" y="4395788"/>
            <a:ext cx="22415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interval is 10</a:t>
            </a:r>
          </a:p>
        </p:txBody>
      </p:sp>
      <p:sp>
        <p:nvSpPr>
          <p:cNvPr id="165898" name="Line 10"/>
          <p:cNvSpPr>
            <a:spLocks noChangeShapeType="1"/>
          </p:cNvSpPr>
          <p:nvPr/>
        </p:nvSpPr>
        <p:spPr bwMode="auto">
          <a:xfrm flipH="1">
            <a:off x="5586413" y="4745038"/>
            <a:ext cx="1023937" cy="5889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65899" name="Text Box 11"/>
          <p:cNvSpPr txBox="1">
            <a:spLocks noChangeArrowheads="1"/>
          </p:cNvSpPr>
          <p:nvPr/>
        </p:nvSpPr>
        <p:spPr bwMode="auto">
          <a:xfrm>
            <a:off x="2036763" y="3786188"/>
            <a:ext cx="2198687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interval is 1</a:t>
            </a:r>
          </a:p>
        </p:txBody>
      </p:sp>
      <p:sp>
        <p:nvSpPr>
          <p:cNvPr id="165900" name="Line 12"/>
          <p:cNvSpPr>
            <a:spLocks noChangeShapeType="1"/>
          </p:cNvSpPr>
          <p:nvPr/>
        </p:nvSpPr>
        <p:spPr bwMode="auto">
          <a:xfrm>
            <a:off x="2954338" y="4114800"/>
            <a:ext cx="1066800" cy="11112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732088" y="6327775"/>
            <a:ext cx="5857875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>
                <a:latin typeface="Comic Sans MS" pitchFamily="66" charset="0"/>
              </a:rPr>
              <a:t>Measurement &amp; Data/ Statistics &amp; Probability/ enVision Topic 18</a:t>
            </a:r>
          </a:p>
          <a:p>
            <a:pPr algn="r" eaLnBrk="1" hangingPunct="1"/>
            <a:r>
              <a:rPr lang="en-US" altLang="en-US" sz="1400">
                <a:latin typeface="Comic Sans MS" pitchFamily="66" charset="0"/>
              </a:rPr>
              <a:t>PA Core Assessment Anchor MO5.D-M and M06.D-S</a:t>
            </a:r>
          </a:p>
        </p:txBody>
      </p:sp>
      <p:sp>
        <p:nvSpPr>
          <p:cNvPr id="6158" name="Text Box 15"/>
          <p:cNvSpPr txBox="1">
            <a:spLocks noChangeArrowheads="1"/>
          </p:cNvSpPr>
          <p:nvPr/>
        </p:nvSpPr>
        <p:spPr bwMode="auto">
          <a:xfrm>
            <a:off x="0" y="6376988"/>
            <a:ext cx="3438525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1400">
                <a:latin typeface="Comic Sans MS" pitchFamily="66" charset="0"/>
              </a:rPr>
              <a:t>©2011-2015 Caryn Dingman www.mrsdingman.com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2" grpId="0"/>
      <p:bldP spid="165893" grpId="0"/>
      <p:bldP spid="165896" grpId="0"/>
      <p:bldP spid="165897" grpId="0"/>
      <p:bldP spid="165898" grpId="0" animBg="1"/>
      <p:bldP spid="165899" grpId="0"/>
      <p:bldP spid="165900" grpId="0" animBg="1"/>
      <p:bldP spid="15" grpId="0"/>
      <p:bldP spid="1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E933C98-7EAE-4217-A565-39B276B6D54F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422400" y="296863"/>
            <a:ext cx="7721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mean</a:t>
            </a:r>
          </a:p>
        </p:txBody>
      </p:sp>
      <p:sp>
        <p:nvSpPr>
          <p:cNvPr id="167940" name="Text Box 4"/>
          <p:cNvSpPr txBox="1">
            <a:spLocks noChangeArrowheads="1"/>
          </p:cNvSpPr>
          <p:nvPr/>
        </p:nvSpPr>
        <p:spPr bwMode="auto">
          <a:xfrm>
            <a:off x="1857375" y="1212850"/>
            <a:ext cx="728662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* average</a:t>
            </a:r>
          </a:p>
        </p:txBody>
      </p:sp>
      <p:sp>
        <p:nvSpPr>
          <p:cNvPr id="167949" name="Text Box 13"/>
          <p:cNvSpPr txBox="1">
            <a:spLocks noChangeArrowheads="1"/>
          </p:cNvSpPr>
          <p:nvPr/>
        </p:nvSpPr>
        <p:spPr bwMode="auto">
          <a:xfrm>
            <a:off x="1857375" y="2082800"/>
            <a:ext cx="7286625" cy="87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* a number that best represents all numbers in a series, or group</a:t>
            </a:r>
          </a:p>
        </p:txBody>
      </p:sp>
      <p:sp>
        <p:nvSpPr>
          <p:cNvPr id="167950" name="Text Box 14"/>
          <p:cNvSpPr txBox="1">
            <a:spLocks noChangeArrowheads="1"/>
          </p:cNvSpPr>
          <p:nvPr/>
        </p:nvSpPr>
        <p:spPr bwMode="auto">
          <a:xfrm>
            <a:off x="1857375" y="3389313"/>
            <a:ext cx="7286625" cy="216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* to find average, or mean: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1.) add all numbers in series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2.) divide that sum by how many numbers are in series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571750" y="6207125"/>
            <a:ext cx="5857875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>
                <a:latin typeface="Comic Sans MS" pitchFamily="66" charset="0"/>
              </a:rPr>
              <a:t>Measurement &amp; Data/ Statistics &amp; Probability/ enVision Topic 18</a:t>
            </a:r>
          </a:p>
          <a:p>
            <a:pPr algn="r" eaLnBrk="1" hangingPunct="1"/>
            <a:r>
              <a:rPr lang="en-US" altLang="en-US" sz="1400">
                <a:latin typeface="Comic Sans MS" pitchFamily="66" charset="0"/>
              </a:rPr>
              <a:t>PA Core Assessment Anchor MO5.D-M and M06.D-S</a:t>
            </a:r>
          </a:p>
        </p:txBody>
      </p:sp>
      <p:sp>
        <p:nvSpPr>
          <p:cNvPr id="7176" name="Text Box 15"/>
          <p:cNvSpPr txBox="1">
            <a:spLocks noChangeArrowheads="1"/>
          </p:cNvSpPr>
          <p:nvPr/>
        </p:nvSpPr>
        <p:spPr bwMode="auto">
          <a:xfrm>
            <a:off x="0" y="6418263"/>
            <a:ext cx="3438525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1400">
                <a:latin typeface="Comic Sans MS" pitchFamily="66" charset="0"/>
              </a:rPr>
              <a:t>©2011-2015 Caryn Dingman www.mrsdingman.com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40" grpId="0"/>
      <p:bldP spid="167949" grpId="0"/>
      <p:bldP spid="167950" grpId="0"/>
      <p:bldP spid="9" grpId="0"/>
      <p:bldP spid="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77138" y="6334125"/>
            <a:ext cx="1371600" cy="45720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8A3989A-F62E-4798-81FD-33C01DA92543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1422400" y="296863"/>
            <a:ext cx="7721600" cy="53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>
                <a:latin typeface="Comic Sans MS" pitchFamily="66" charset="0"/>
              </a:rPr>
              <a:t>example: finding average or mean</a:t>
            </a:r>
          </a:p>
        </p:txBody>
      </p:sp>
      <p:pic>
        <p:nvPicPr>
          <p:cNvPr id="169992" name="Picture 8" descr="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700" y="979488"/>
            <a:ext cx="5916613" cy="443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9993" name="Text Box 9"/>
          <p:cNvSpPr txBox="1">
            <a:spLocks noChangeArrowheads="1"/>
          </p:cNvSpPr>
          <p:nvPr/>
        </p:nvSpPr>
        <p:spPr bwMode="auto">
          <a:xfrm>
            <a:off x="7750175" y="1174750"/>
            <a:ext cx="1023938" cy="418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400" b="1">
              <a:solidFill>
                <a:srgbClr val="3333FF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3333FF"/>
                </a:solidFill>
                <a:latin typeface="Comic Sans MS" pitchFamily="66" charset="0"/>
              </a:rPr>
              <a:t> 58°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3333FF"/>
                </a:solidFill>
                <a:latin typeface="Comic Sans MS" pitchFamily="66" charset="0"/>
              </a:rPr>
              <a:t> 61°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3333FF"/>
                </a:solidFill>
                <a:latin typeface="Comic Sans MS" pitchFamily="66" charset="0"/>
              </a:rPr>
              <a:t> 61°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3333FF"/>
                </a:solidFill>
                <a:latin typeface="Comic Sans MS" pitchFamily="66" charset="0"/>
              </a:rPr>
              <a:t> 55°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3333FF"/>
                </a:solidFill>
                <a:latin typeface="Comic Sans MS" pitchFamily="66" charset="0"/>
              </a:rPr>
              <a:t> 53°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3333FF"/>
                </a:solidFill>
                <a:latin typeface="Comic Sans MS" pitchFamily="66" charset="0"/>
              </a:rPr>
              <a:t> 61°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u="sng">
                <a:solidFill>
                  <a:srgbClr val="3333FF"/>
                </a:solidFill>
                <a:latin typeface="Comic Sans MS" pitchFamily="66" charset="0"/>
              </a:rPr>
              <a:t>+54</a:t>
            </a:r>
            <a:r>
              <a:rPr lang="en-US" altLang="en-US" sz="2400" b="1">
                <a:solidFill>
                  <a:srgbClr val="3333FF"/>
                </a:solidFill>
                <a:latin typeface="Comic Sans MS" pitchFamily="66" charset="0"/>
              </a:rPr>
              <a:t>°</a:t>
            </a:r>
            <a:endParaRPr lang="en-US" altLang="en-US" sz="2400" b="1" u="sng">
              <a:solidFill>
                <a:srgbClr val="3333FF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3333FF"/>
                </a:solidFill>
                <a:latin typeface="Comic Sans MS" pitchFamily="66" charset="0"/>
              </a:rPr>
              <a:t>403°</a:t>
            </a:r>
          </a:p>
        </p:txBody>
      </p:sp>
      <p:sp>
        <p:nvSpPr>
          <p:cNvPr id="169994" name="Text Box 10"/>
          <p:cNvSpPr txBox="1">
            <a:spLocks noChangeArrowheads="1"/>
          </p:cNvSpPr>
          <p:nvPr/>
        </p:nvSpPr>
        <p:spPr bwMode="auto">
          <a:xfrm>
            <a:off x="1871663" y="5722938"/>
            <a:ext cx="70104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3300"/>
                </a:solidFill>
                <a:latin typeface="Comic Sans MS" pitchFamily="66" charset="0"/>
              </a:rPr>
              <a:t>403 </a:t>
            </a:r>
            <a:r>
              <a:rPr lang="en-US" altLang="en-US" sz="2400" b="1">
                <a:solidFill>
                  <a:srgbClr val="FF3300"/>
                </a:solidFill>
                <a:latin typeface="Comic Sans MS" pitchFamily="66" charset="0"/>
                <a:cs typeface="Arial" charset="0"/>
              </a:rPr>
              <a:t>÷ 7 = average temperature is about 58°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746375" y="6200775"/>
            <a:ext cx="5857875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>
                <a:latin typeface="Comic Sans MS" pitchFamily="66" charset="0"/>
              </a:rPr>
              <a:t>Measurement &amp; Data/ Statistics &amp; Probability/ enVision Topic 18</a:t>
            </a:r>
          </a:p>
          <a:p>
            <a:pPr algn="r" eaLnBrk="1" hangingPunct="1"/>
            <a:r>
              <a:rPr lang="en-US" altLang="en-US" sz="1400">
                <a:latin typeface="Comic Sans MS" pitchFamily="66" charset="0"/>
              </a:rPr>
              <a:t>PA Core Assessment Anchor MO5.D-M and M06.D-S</a:t>
            </a:r>
          </a:p>
        </p:txBody>
      </p:sp>
      <p:sp>
        <p:nvSpPr>
          <p:cNvPr id="8200" name="Text Box 15"/>
          <p:cNvSpPr txBox="1">
            <a:spLocks noChangeArrowheads="1"/>
          </p:cNvSpPr>
          <p:nvPr/>
        </p:nvSpPr>
        <p:spPr bwMode="auto">
          <a:xfrm>
            <a:off x="0" y="6351588"/>
            <a:ext cx="3438525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1400">
                <a:latin typeface="Comic Sans MS" pitchFamily="66" charset="0"/>
              </a:rPr>
              <a:t>©2011-2015 Caryn Dingman www.mrsdingman.com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93" grpId="0"/>
      <p:bldP spid="169994" grpId="0"/>
      <p:bldP spid="9" grpId="0"/>
      <p:bldP spid="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08888" y="6334125"/>
            <a:ext cx="1371600" cy="45720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A7CCD4-6C6D-413B-839D-4FBFB14A1C3A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1422400" y="296863"/>
            <a:ext cx="7721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median</a:t>
            </a:r>
          </a:p>
        </p:txBody>
      </p:sp>
      <p:sp>
        <p:nvSpPr>
          <p:cNvPr id="172036" name="Text Box 4"/>
          <p:cNvSpPr txBox="1">
            <a:spLocks noChangeArrowheads="1"/>
          </p:cNvSpPr>
          <p:nvPr/>
        </p:nvSpPr>
        <p:spPr bwMode="auto">
          <a:xfrm>
            <a:off x="1857375" y="1212850"/>
            <a:ext cx="7286625" cy="87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* number in the middle of an ORDERED series, or group</a:t>
            </a:r>
          </a:p>
        </p:txBody>
      </p:sp>
      <p:sp>
        <p:nvSpPr>
          <p:cNvPr id="172038" name="Text Box 6"/>
          <p:cNvSpPr txBox="1">
            <a:spLocks noChangeArrowheads="1"/>
          </p:cNvSpPr>
          <p:nvPr/>
        </p:nvSpPr>
        <p:spPr bwMode="auto">
          <a:xfrm>
            <a:off x="1857375" y="2365375"/>
            <a:ext cx="7286625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* to find median: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1.) order numbers from LEAST to GREATEST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2.) Cross out numbers on each end until only one number is left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3.) number that’s left is median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732088" y="6207125"/>
            <a:ext cx="5857875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>
                <a:latin typeface="Comic Sans MS" pitchFamily="66" charset="0"/>
              </a:rPr>
              <a:t>Measurement &amp; Data/ Statistics &amp; Probability/ enVision Topic 18</a:t>
            </a:r>
          </a:p>
          <a:p>
            <a:pPr algn="r" eaLnBrk="1" hangingPunct="1"/>
            <a:r>
              <a:rPr lang="en-US" altLang="en-US" sz="1400">
                <a:latin typeface="Comic Sans MS" pitchFamily="66" charset="0"/>
              </a:rPr>
              <a:t>PA Core Assessment Anchor MO5.D-M and M06.D-S</a:t>
            </a:r>
          </a:p>
        </p:txBody>
      </p:sp>
      <p:sp>
        <p:nvSpPr>
          <p:cNvPr id="9223" name="Text Box 15"/>
          <p:cNvSpPr txBox="1">
            <a:spLocks noChangeArrowheads="1"/>
          </p:cNvSpPr>
          <p:nvPr/>
        </p:nvSpPr>
        <p:spPr bwMode="auto">
          <a:xfrm>
            <a:off x="0" y="6351588"/>
            <a:ext cx="3438525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1400">
                <a:latin typeface="Comic Sans MS" pitchFamily="66" charset="0"/>
              </a:rPr>
              <a:t>©2011-2015 Caryn Dingman www.mrsdingman.com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6" grpId="0"/>
      <p:bldP spid="172038" grpId="0"/>
      <p:bldP spid="8" grpId="0"/>
      <p:bldP spid="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B5A7AD8-B9BB-4F3B-95DD-DF78AC86E117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1422400" y="296863"/>
            <a:ext cx="7721600" cy="1214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example: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finding median when series total is odd</a:t>
            </a:r>
          </a:p>
        </p:txBody>
      </p:sp>
      <p:pic>
        <p:nvPicPr>
          <p:cNvPr id="174087" name="Picture 7" descr="ANd9GcRM7QDqU2GyzQvJXfF2L37BmksyBJ5r-BvQhBKfd-x4QxDSe7rJ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275" y="1743075"/>
            <a:ext cx="3482975" cy="391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088" name="Text Box 8"/>
          <p:cNvSpPr txBox="1">
            <a:spLocks noChangeArrowheads="1"/>
          </p:cNvSpPr>
          <p:nvPr/>
        </p:nvSpPr>
        <p:spPr bwMode="auto">
          <a:xfrm>
            <a:off x="3287713" y="3090863"/>
            <a:ext cx="3921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X</a:t>
            </a:r>
          </a:p>
        </p:txBody>
      </p:sp>
      <p:sp>
        <p:nvSpPr>
          <p:cNvPr id="174089" name="Text Box 9"/>
          <p:cNvSpPr txBox="1">
            <a:spLocks noChangeArrowheads="1"/>
          </p:cNvSpPr>
          <p:nvPr/>
        </p:nvSpPr>
        <p:spPr bwMode="auto">
          <a:xfrm>
            <a:off x="6357938" y="3090863"/>
            <a:ext cx="3921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X</a:t>
            </a:r>
          </a:p>
        </p:txBody>
      </p:sp>
      <p:sp>
        <p:nvSpPr>
          <p:cNvPr id="174090" name="Text Box 10"/>
          <p:cNvSpPr txBox="1">
            <a:spLocks noChangeArrowheads="1"/>
          </p:cNvSpPr>
          <p:nvPr/>
        </p:nvSpPr>
        <p:spPr bwMode="auto">
          <a:xfrm>
            <a:off x="3832225" y="3178175"/>
            <a:ext cx="3921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X</a:t>
            </a:r>
          </a:p>
        </p:txBody>
      </p:sp>
      <p:sp>
        <p:nvSpPr>
          <p:cNvPr id="174091" name="Text Box 11"/>
          <p:cNvSpPr txBox="1">
            <a:spLocks noChangeArrowheads="1"/>
          </p:cNvSpPr>
          <p:nvPr/>
        </p:nvSpPr>
        <p:spPr bwMode="auto">
          <a:xfrm>
            <a:off x="5856288" y="3048000"/>
            <a:ext cx="3921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X</a:t>
            </a:r>
          </a:p>
        </p:txBody>
      </p:sp>
      <p:sp>
        <p:nvSpPr>
          <p:cNvPr id="174092" name="Text Box 12"/>
          <p:cNvSpPr txBox="1">
            <a:spLocks noChangeArrowheads="1"/>
          </p:cNvSpPr>
          <p:nvPr/>
        </p:nvSpPr>
        <p:spPr bwMode="auto">
          <a:xfrm>
            <a:off x="4332288" y="3200400"/>
            <a:ext cx="3921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X</a:t>
            </a:r>
          </a:p>
        </p:txBody>
      </p:sp>
      <p:sp>
        <p:nvSpPr>
          <p:cNvPr id="174093" name="Text Box 13"/>
          <p:cNvSpPr txBox="1">
            <a:spLocks noChangeArrowheads="1"/>
          </p:cNvSpPr>
          <p:nvPr/>
        </p:nvSpPr>
        <p:spPr bwMode="auto">
          <a:xfrm>
            <a:off x="5292725" y="3155950"/>
            <a:ext cx="3921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X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795463" y="6207125"/>
            <a:ext cx="5857875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>
                <a:latin typeface="Comic Sans MS" pitchFamily="66" charset="0"/>
              </a:rPr>
              <a:t>Measurement &amp; Data/ Statistics &amp; Probability/ enVision Topic 18</a:t>
            </a:r>
          </a:p>
          <a:p>
            <a:pPr algn="r" eaLnBrk="1" hangingPunct="1"/>
            <a:r>
              <a:rPr lang="en-US" altLang="en-US" sz="1400">
                <a:latin typeface="Comic Sans MS" pitchFamily="66" charset="0"/>
              </a:rPr>
              <a:t>PA Core Assessment Anchor MO5.D-M and M06.D-S</a:t>
            </a:r>
          </a:p>
        </p:txBody>
      </p:sp>
      <p:sp>
        <p:nvSpPr>
          <p:cNvPr id="10252" name="Text Box 15"/>
          <p:cNvSpPr txBox="1">
            <a:spLocks noChangeArrowheads="1"/>
          </p:cNvSpPr>
          <p:nvPr/>
        </p:nvSpPr>
        <p:spPr bwMode="auto">
          <a:xfrm>
            <a:off x="5705475" y="5684838"/>
            <a:ext cx="3438525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1400">
                <a:latin typeface="Comic Sans MS" pitchFamily="66" charset="0"/>
              </a:rPr>
              <a:t>©2011-2015 Caryn Dingman www.mrsdingman.com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8" grpId="0"/>
      <p:bldP spid="174089" grpId="0"/>
      <p:bldP spid="174090" grpId="0"/>
      <p:bldP spid="174091" grpId="0"/>
      <p:bldP spid="174092" grpId="0"/>
      <p:bldP spid="174093" grpId="0"/>
      <p:bldP spid="13" grpId="0"/>
      <p:bldP spid="1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FFB55D2-2470-4048-AA5F-30A8298CE0F5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pic>
        <p:nvPicPr>
          <p:cNvPr id="176140" name="Picture 12" descr="ANd9GcT3ZrFbMMArf67j7AH8wtr27T_a8T_SUQtfuMp-o3pq-OAh3GDsH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213" y="1719263"/>
            <a:ext cx="3787775" cy="426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ext Box 2"/>
          <p:cNvSpPr txBox="1">
            <a:spLocks noChangeArrowheads="1"/>
          </p:cNvSpPr>
          <p:nvPr/>
        </p:nvSpPr>
        <p:spPr bwMode="auto">
          <a:xfrm>
            <a:off x="1270000" y="296863"/>
            <a:ext cx="7874000" cy="1214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example: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finding median when series total is even</a:t>
            </a:r>
          </a:p>
        </p:txBody>
      </p:sp>
      <p:sp>
        <p:nvSpPr>
          <p:cNvPr id="176133" name="Text Box 5"/>
          <p:cNvSpPr txBox="1">
            <a:spLocks noChangeArrowheads="1"/>
          </p:cNvSpPr>
          <p:nvPr/>
        </p:nvSpPr>
        <p:spPr bwMode="auto">
          <a:xfrm>
            <a:off x="2962275" y="2662238"/>
            <a:ext cx="3921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X</a:t>
            </a:r>
          </a:p>
        </p:txBody>
      </p:sp>
      <p:sp>
        <p:nvSpPr>
          <p:cNvPr id="176134" name="Text Box 6"/>
          <p:cNvSpPr txBox="1">
            <a:spLocks noChangeArrowheads="1"/>
          </p:cNvSpPr>
          <p:nvPr/>
        </p:nvSpPr>
        <p:spPr bwMode="auto">
          <a:xfrm>
            <a:off x="6229350" y="2641600"/>
            <a:ext cx="3921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X</a:t>
            </a:r>
          </a:p>
        </p:txBody>
      </p:sp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3438525" y="2622550"/>
            <a:ext cx="3921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X</a:t>
            </a:r>
          </a:p>
        </p:txBody>
      </p:sp>
      <p:sp>
        <p:nvSpPr>
          <p:cNvPr id="176136" name="Text Box 8"/>
          <p:cNvSpPr txBox="1">
            <a:spLocks noChangeArrowheads="1"/>
          </p:cNvSpPr>
          <p:nvPr/>
        </p:nvSpPr>
        <p:spPr bwMode="auto">
          <a:xfrm>
            <a:off x="5724525" y="2598738"/>
            <a:ext cx="3921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X</a:t>
            </a:r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3833813" y="2620963"/>
            <a:ext cx="3921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X</a:t>
            </a:r>
          </a:p>
        </p:txBody>
      </p:sp>
      <p:sp>
        <p:nvSpPr>
          <p:cNvPr id="176138" name="Text Box 10"/>
          <p:cNvSpPr txBox="1">
            <a:spLocks noChangeArrowheads="1"/>
          </p:cNvSpPr>
          <p:nvPr/>
        </p:nvSpPr>
        <p:spPr bwMode="auto">
          <a:xfrm>
            <a:off x="5272088" y="2641600"/>
            <a:ext cx="3921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X</a:t>
            </a:r>
          </a:p>
        </p:txBody>
      </p:sp>
      <p:sp>
        <p:nvSpPr>
          <p:cNvPr id="176141" name="Text Box 13"/>
          <p:cNvSpPr txBox="1">
            <a:spLocks noChangeArrowheads="1"/>
          </p:cNvSpPr>
          <p:nvPr/>
        </p:nvSpPr>
        <p:spPr bwMode="auto">
          <a:xfrm>
            <a:off x="6813550" y="2438400"/>
            <a:ext cx="2330450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3333FF"/>
                </a:solidFill>
                <a:latin typeface="Comic Sans MS" pitchFamily="66" charset="0"/>
              </a:rPr>
              <a:t> 4 + 5 = 9</a:t>
            </a:r>
          </a:p>
        </p:txBody>
      </p:sp>
      <p:sp>
        <p:nvSpPr>
          <p:cNvPr id="176142" name="Text Box 14"/>
          <p:cNvSpPr txBox="1">
            <a:spLocks noChangeArrowheads="1"/>
          </p:cNvSpPr>
          <p:nvPr/>
        </p:nvSpPr>
        <p:spPr bwMode="auto">
          <a:xfrm>
            <a:off x="6681788" y="3287713"/>
            <a:ext cx="2462212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3333FF"/>
                </a:solidFill>
                <a:latin typeface="Comic Sans MS" pitchFamily="66" charset="0"/>
              </a:rPr>
              <a:t> 9 </a:t>
            </a:r>
            <a:r>
              <a:rPr lang="en-US" altLang="en-US" sz="2800" b="1">
                <a:solidFill>
                  <a:srgbClr val="3333FF"/>
                </a:solidFill>
                <a:latin typeface="Comic Sans MS" pitchFamily="66" charset="0"/>
                <a:cs typeface="Arial" charset="0"/>
              </a:rPr>
              <a:t>÷ 2 = 4.5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571750" y="6207125"/>
            <a:ext cx="5857875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>
                <a:latin typeface="Comic Sans MS" pitchFamily="66" charset="0"/>
              </a:rPr>
              <a:t>Measurement &amp; Data/ Statistics &amp; Probability/ enVision Topic 18</a:t>
            </a:r>
          </a:p>
          <a:p>
            <a:pPr algn="r" eaLnBrk="1" hangingPunct="1"/>
            <a:r>
              <a:rPr lang="en-US" altLang="en-US" sz="1400">
                <a:latin typeface="Comic Sans MS" pitchFamily="66" charset="0"/>
              </a:rPr>
              <a:t>PA Core Assessment Anchor MO5.D-M and M06.D-S</a:t>
            </a:r>
          </a:p>
        </p:txBody>
      </p:sp>
      <p:sp>
        <p:nvSpPr>
          <p:cNvPr id="11278" name="Text Box 15"/>
          <p:cNvSpPr txBox="1">
            <a:spLocks noChangeArrowheads="1"/>
          </p:cNvSpPr>
          <p:nvPr/>
        </p:nvSpPr>
        <p:spPr bwMode="auto">
          <a:xfrm>
            <a:off x="0" y="6351588"/>
            <a:ext cx="3438525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1400">
                <a:latin typeface="Comic Sans MS" pitchFamily="66" charset="0"/>
              </a:rPr>
              <a:t>©2011-2015 Caryn Dingman www.mrsdingman.com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3" grpId="0"/>
      <p:bldP spid="176134" grpId="0"/>
      <p:bldP spid="176135" grpId="0"/>
      <p:bldP spid="176136" grpId="0"/>
      <p:bldP spid="176137" grpId="0"/>
      <p:bldP spid="176138" grpId="0"/>
      <p:bldP spid="176141" grpId="0"/>
      <p:bldP spid="176142" grpId="0"/>
      <p:bldP spid="15" grpId="0"/>
      <p:bldP spid="15" grpId="1"/>
    </p:bldLst>
  </p:timing>
</p:sld>
</file>

<file path=ppt/theme/theme1.xml><?xml version="1.0" encoding="utf-8"?>
<a:theme xmlns:a="http://schemas.openxmlformats.org/drawingml/2006/main" name="Classroom expectations">
  <a:themeElements>
    <a:clrScheme name="Classroom expectation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lassroom expectations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assroom expecta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Classroom expectations</Template>
  <TotalTime>970</TotalTime>
  <Words>591</Words>
  <Application>Microsoft Office PowerPoint</Application>
  <PresentationFormat>On-screen Show (4:3)</PresentationFormat>
  <Paragraphs>128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Tahoma</vt:lpstr>
      <vt:lpstr>Wingdings</vt:lpstr>
      <vt:lpstr>Comic Sans MS</vt:lpstr>
      <vt:lpstr>Classroom expectations</vt:lpstr>
      <vt:lpstr>   Math Vocabulary  PACS M05.D-M Measurement &amp; Data  PACS M06.D-S Statistics &amp; Probability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Classroom Expectations</dc:title>
  <dc:creator>Caryn</dc:creator>
  <cp:lastModifiedBy>Caryn</cp:lastModifiedBy>
  <cp:revision>222</cp:revision>
  <dcterms:created xsi:type="dcterms:W3CDTF">2010-10-25T09:59:57Z</dcterms:created>
  <dcterms:modified xsi:type="dcterms:W3CDTF">2015-05-04T09:12:53Z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TC011589511033</vt:lpwstr>
  </property>
</Properties>
</file>