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315D08B7-BA52-42C2-809C-CCAF2D3BEC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790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D789-257A-4F9C-B854-9D957EA3023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E60D5-F566-4363-AFC5-E49B23EF952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B27E4-D346-4841-B465-3C130D70F1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EB191-3BA6-4B29-85C7-C0C12F8A1B8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5B964-AC7F-4388-A77E-BC1B18D6D79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FC032-E8A6-4462-B36E-C8BE05A6914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B51A2-8382-4AE3-9A2E-B4C24DA8ECF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CF531E-FF1E-4B14-96F2-2973ACD2DE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EEB18-9816-429D-8B8E-D862476CC2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1273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4EDEA-6BE9-4E5F-8A17-FD6F49A307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76692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5DD45-4AE5-462D-BFF5-9AF2FD29C4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373733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10C37-AEA8-4F25-A660-44965BA83B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47832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CB691-A668-410B-A75D-BAF6CE3D24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93747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C4644-38F0-4C58-85D3-D24A5ABBD8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795377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E0091-20A3-49E1-877E-CF11F223CF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1346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79D46-615F-434B-A334-8F515AE0AA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165139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0299C-5E0C-4C8B-8FD6-A59CFCA48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34667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F543E-C50F-4F81-B3B2-25D1220D7B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71880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B6BB4145-158F-4535-8863-E22C29A517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3300" y="1035051"/>
            <a:ext cx="7429500" cy="1143000"/>
          </a:xfrm>
        </p:spPr>
        <p:txBody>
          <a:bodyPr/>
          <a:lstStyle/>
          <a:p>
            <a:r>
              <a:rPr lang="en-US" altLang="en-US" sz="4000" b="0" dirty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4000" b="0" dirty="0">
                <a:solidFill>
                  <a:schemeClr val="tx1"/>
                </a:solidFill>
                <a:latin typeface="Comic Sans MS" pitchFamily="66" charset="0"/>
              </a:rPr>
              <a:t>Geometry </a:t>
            </a:r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M5.C-G</a:t>
            </a:r>
            <a:r>
              <a:rPr lang="en-US" altLang="en-US" sz="3200" b="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2900" y="2703513"/>
            <a:ext cx="5902325" cy="110966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>
                <a:latin typeface="Comic Sans MS" pitchFamily="66" charset="0"/>
              </a:rPr>
              <a:t>Aligning with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>
                <a:latin typeface="Comic Sans MS" pitchFamily="66" charset="0"/>
              </a:rPr>
              <a:t>Pennsylvania Department of Education </a:t>
            </a:r>
            <a:endParaRPr lang="en-US" altLang="en-US" sz="20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</a:t>
            </a:r>
            <a:r>
              <a:rPr lang="en-US" altLang="en-US" sz="2000" dirty="0">
                <a:latin typeface="Comic Sans MS" pitchFamily="66" charset="0"/>
              </a:rPr>
              <a:t>enVision Math </a:t>
            </a:r>
            <a:r>
              <a:rPr lang="en-US" altLang="en-US" sz="2000" dirty="0" smtClean="0">
                <a:latin typeface="Comic Sans MS" pitchFamily="66" charset="0"/>
              </a:rPr>
              <a:t>Textbook Topic </a:t>
            </a:r>
            <a:r>
              <a:rPr lang="en-US" altLang="en-US" sz="2000" dirty="0">
                <a:latin typeface="Comic Sans MS" pitchFamily="66" charset="0"/>
              </a:rPr>
              <a:t>8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833938" y="5551489"/>
            <a:ext cx="397623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©</a:t>
            </a:r>
            <a:r>
              <a:rPr lang="en-US" altLang="en-US" sz="2000" dirty="0" smtClean="0">
                <a:latin typeface="Comic Sans MS" pitchFamily="66" charset="0"/>
              </a:rPr>
              <a:t>2010-2015 </a:t>
            </a:r>
            <a:r>
              <a:rPr lang="en-US" altLang="en-US" sz="2000" dirty="0">
                <a:latin typeface="Comic Sans MS" pitchFamily="66" charset="0"/>
              </a:rPr>
              <a:t>Caryn Dingman 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3B2-BF66-4F6B-86AB-724D68FC33B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polygon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4426857" y="6192156"/>
            <a:ext cx="38685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sz="1400" dirty="0" smtClean="0">
                <a:latin typeface="Comic Sans MS" pitchFamily="66" charset="0"/>
              </a:rPr>
              <a:t>enVision </a:t>
            </a:r>
            <a:r>
              <a:rPr lang="en-US" altLang="en-US" sz="1400" dirty="0">
                <a:latin typeface="Comic Sans MS" pitchFamily="66" charset="0"/>
              </a:rPr>
              <a:t>Topic 8</a:t>
            </a:r>
          </a:p>
          <a:p>
            <a:pPr algn="r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M5.C-G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719263" y="126206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closed plane figure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741488" y="1914525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having 3 or more straight sides</a:t>
            </a:r>
          </a:p>
        </p:txBody>
      </p:sp>
      <p:sp>
        <p:nvSpPr>
          <p:cNvPr id="98313" name="AutoShape 9" descr="9k="/>
          <p:cNvSpPr>
            <a:spLocks noChangeAspect="1" noChangeArrowheads="1"/>
          </p:cNvSpPr>
          <p:nvPr/>
        </p:nvSpPr>
        <p:spPr bwMode="auto">
          <a:xfrm>
            <a:off x="3957638" y="2814638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5" name="Picture 11" descr="ANd9GcR6elknXcYeWo4IpLF-HZdIMpsHX5Rvc72aAc57k7Q0Kz0Mujc&amp;t=1&amp;h=167&amp;w=167&amp;usg=___Q-KP2J--qtJISMpqeJNsTGN93E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630613"/>
            <a:ext cx="2446338" cy="24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2133600" y="3135313"/>
            <a:ext cx="265588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examples: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775" y="6238221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/>
      <p:bldP spid="98309" grpId="0"/>
      <p:bldP spid="98310" grpId="0"/>
      <p:bldP spid="983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EC0-98C2-4A65-A7C2-F154779DE88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quadrilateral</a:t>
            </a:r>
          </a:p>
        </p:txBody>
      </p:sp>
      <p:sp>
        <p:nvSpPr>
          <p:cNvPr id="100356" name="AutoShape 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719263" y="126206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closed plane figure (polygon)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1698625" y="2089150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has 4 sides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1698625" y="283051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examples:</a:t>
            </a:r>
          </a:p>
        </p:txBody>
      </p:sp>
      <p:pic>
        <p:nvPicPr>
          <p:cNvPr id="100361" name="Picture 9" descr="ANd9GcS13wPyOZRGjDPE2QgZSCBiGDIijc4sfSIpqntapOa1CMv8nkc&amp;t=1&amp;h=171&amp;w=217&amp;usg=__1BhBhxNbpNfVBpqbfiwoAqIR04c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089150"/>
            <a:ext cx="40132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26857" y="6192156"/>
            <a:ext cx="38685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sz="1400" dirty="0" smtClean="0">
                <a:latin typeface="Comic Sans MS" pitchFamily="66" charset="0"/>
              </a:rPr>
              <a:t>enVision </a:t>
            </a:r>
            <a:r>
              <a:rPr lang="en-US" altLang="en-US" sz="1400" dirty="0">
                <a:latin typeface="Comic Sans MS" pitchFamily="66" charset="0"/>
              </a:rPr>
              <a:t>Topic 8</a:t>
            </a:r>
          </a:p>
          <a:p>
            <a:pPr algn="r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M5.C-G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501775" y="6238221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/>
      <p:bldP spid="100358" grpId="0"/>
      <p:bldP spid="10035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6354-A032-408C-B609-8865A286B9C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parallelogram</a:t>
            </a:r>
          </a:p>
        </p:txBody>
      </p:sp>
      <p:sp>
        <p:nvSpPr>
          <p:cNvPr id="102404" name="AutoShape 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1698625" y="1458913"/>
            <a:ext cx="70326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a closed plane figure (polygon)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1698625" y="2176463"/>
            <a:ext cx="70326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has 4 sides (quadrilateral)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741488" y="2938463"/>
            <a:ext cx="70326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pair of opposite sides are parallel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1741488" y="3765550"/>
            <a:ext cx="7402512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pair of opposite sides are congruent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1785938" y="4614863"/>
            <a:ext cx="17414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example: </a:t>
            </a:r>
          </a:p>
        </p:txBody>
      </p:sp>
      <p:pic>
        <p:nvPicPr>
          <p:cNvPr id="102411" name="Picture 11" descr="ANd9GcSajycq_D37LeTxait7jObGoeZgbHfa_PoPVltwBeekl8BggDc&amp;t=1&amp;usg=__J3VHDw2ZJ_nXvGN8fmPvbpM0JeM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4400550"/>
            <a:ext cx="2736850" cy="148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426857" y="6192156"/>
            <a:ext cx="38685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sz="1400" dirty="0" smtClean="0">
                <a:latin typeface="Comic Sans MS" pitchFamily="66" charset="0"/>
              </a:rPr>
              <a:t>enVision </a:t>
            </a:r>
            <a:r>
              <a:rPr lang="en-US" altLang="en-US" sz="1400" dirty="0">
                <a:latin typeface="Comic Sans MS" pitchFamily="66" charset="0"/>
              </a:rPr>
              <a:t>Topic 8</a:t>
            </a:r>
          </a:p>
          <a:p>
            <a:pPr algn="r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M5.C-G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501775" y="6238221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  <p:bldP spid="102406" grpId="0"/>
      <p:bldP spid="102407" grpId="0"/>
      <p:bldP spid="102408" grpId="0"/>
      <p:bldP spid="10240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21AB-1422-43B3-B2EE-80BE09EF96D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rhombus</a:t>
            </a:r>
          </a:p>
        </p:txBody>
      </p:sp>
      <p:sp>
        <p:nvSpPr>
          <p:cNvPr id="104452" name="AutoShape 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1698625" y="145891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closed plane figure (polygon)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1698625" y="217646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has 4 sides (quadrilateral)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1741488" y="2938463"/>
            <a:ext cx="74025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opposite sides are parallel (parallelogram)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1741488" y="3765550"/>
            <a:ext cx="740251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4 sides are congruent </a:t>
            </a:r>
            <a:r>
              <a:rPr lang="en-US" altLang="en-US" sz="2800">
                <a:latin typeface="Comic Sans MS" pitchFamily="66" charset="0"/>
              </a:rPr>
              <a:t>(equal in length)</a:t>
            </a:r>
          </a:p>
        </p:txBody>
      </p:sp>
      <p:pic>
        <p:nvPicPr>
          <p:cNvPr id="104458" name="Picture 10" descr="ANd9GcTW_U5I2hNSKUe3uyWfmyn0dt_mTIYLOPe_uVx5GIyYY4F238E&amp;t=1&amp;h=187&amp;w=199&amp;usg=__C9WWjtQvxyVwCIShLkC1W9h2e1U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4408035"/>
            <a:ext cx="1971675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1916113" y="4679950"/>
            <a:ext cx="195897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example: 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426857" y="6192156"/>
            <a:ext cx="38685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sz="1400" dirty="0" smtClean="0">
                <a:latin typeface="Comic Sans MS" pitchFamily="66" charset="0"/>
              </a:rPr>
              <a:t>enVision </a:t>
            </a:r>
            <a:r>
              <a:rPr lang="en-US" altLang="en-US" sz="1400" dirty="0">
                <a:latin typeface="Comic Sans MS" pitchFamily="66" charset="0"/>
              </a:rPr>
              <a:t>Topic 8</a:t>
            </a:r>
          </a:p>
          <a:p>
            <a:pPr algn="r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M5.C-G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501775" y="6238221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  <p:bldP spid="104454" grpId="0"/>
      <p:bldP spid="104455" grpId="0"/>
      <p:bldP spid="104456" grpId="0"/>
      <p:bldP spid="104459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A95A3-78F4-4EA3-BFBF-1B5EF9A55A2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trapezoid</a:t>
            </a:r>
          </a:p>
        </p:txBody>
      </p:sp>
      <p:sp>
        <p:nvSpPr>
          <p:cNvPr id="106500" name="AutoShape 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698625" y="145891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closed plane figure (polygon)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698625" y="2176463"/>
            <a:ext cx="7032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has 4 sides (quadrilateral)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1741488" y="2828925"/>
            <a:ext cx="740251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has only ONE pair of parallel sides</a:t>
            </a:r>
            <a:endParaRPr lang="en-US" altLang="en-US" sz="2800">
              <a:latin typeface="Comic Sans MS" pitchFamily="66" charset="0"/>
            </a:endParaRPr>
          </a:p>
        </p:txBody>
      </p:sp>
      <p:pic>
        <p:nvPicPr>
          <p:cNvPr id="106506" name="Picture 10" descr="ANd9GcTcGyGzBTDSpyJ2z1Sj3uPlhbJ6pJuz_oiBUOUuVRvAe53tWCI&amp;t=1&amp;usg=__1b_L3PvHCoK9jbi4HUfzPe3Uve8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481388"/>
            <a:ext cx="3468688" cy="227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1916113" y="3481388"/>
            <a:ext cx="26765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example: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426857" y="6192156"/>
            <a:ext cx="38685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sz="1400" dirty="0" smtClean="0">
                <a:latin typeface="Comic Sans MS" pitchFamily="66" charset="0"/>
              </a:rPr>
              <a:t>enVision </a:t>
            </a:r>
            <a:r>
              <a:rPr lang="en-US" altLang="en-US" sz="1400" dirty="0">
                <a:latin typeface="Comic Sans MS" pitchFamily="66" charset="0"/>
              </a:rPr>
              <a:t>Topic 8</a:t>
            </a:r>
          </a:p>
          <a:p>
            <a:pPr algn="r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M5.C-G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775" y="6238221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  <p:bldP spid="106502" grpId="0"/>
      <p:bldP spid="106504" grpId="0"/>
      <p:bldP spid="10650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6477-B423-4B7B-948D-48CDE0152AB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741488" y="308769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quadrilateral chart</a:t>
            </a:r>
          </a:p>
        </p:txBody>
      </p:sp>
      <p:sp>
        <p:nvSpPr>
          <p:cNvPr id="108548" name="AutoShape 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4426857" y="6192156"/>
            <a:ext cx="38685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sz="1400" dirty="0" smtClean="0">
                <a:latin typeface="Comic Sans MS" pitchFamily="66" charset="0"/>
              </a:rPr>
              <a:t>enVision </a:t>
            </a:r>
            <a:r>
              <a:rPr lang="en-US" altLang="en-US" sz="1400" dirty="0">
                <a:latin typeface="Comic Sans MS" pitchFamily="66" charset="0"/>
              </a:rPr>
              <a:t>Topic 8</a:t>
            </a:r>
          </a:p>
          <a:p>
            <a:pPr algn="r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M5.C-G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501775" y="6238221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2010-2015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pic>
        <p:nvPicPr>
          <p:cNvPr id="108564" name="Picture 20" descr="http://www.woodlynne.k12.nj.us/webpages/modonnell/photos/937812/Quadrilatera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194" y="912157"/>
            <a:ext cx="5326064" cy="532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302</TotalTime>
  <Words>239</Words>
  <Application>Microsoft Office PowerPoint</Application>
  <PresentationFormat>On-screen Show (4:3)</PresentationFormat>
  <Paragraphs>64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Wingdings</vt:lpstr>
      <vt:lpstr>Comic Sans MS</vt:lpstr>
      <vt:lpstr>Classroom expectations</vt:lpstr>
      <vt:lpstr>Math Vocabulary Geometry M5.C-G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70</cp:revision>
  <dcterms:created xsi:type="dcterms:W3CDTF">2010-10-25T09:59:57Z</dcterms:created>
  <dcterms:modified xsi:type="dcterms:W3CDTF">2015-03-10T10:12:33Z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