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12"/>
  </p:notesMasterIdLst>
  <p:sldIdLst>
    <p:sldId id="256" r:id="rId2"/>
    <p:sldId id="266" r:id="rId3"/>
    <p:sldId id="267" r:id="rId4"/>
    <p:sldId id="268" r:id="rId5"/>
    <p:sldId id="269" r:id="rId6"/>
    <p:sldId id="270" r:id="rId7"/>
    <p:sldId id="274" r:id="rId8"/>
    <p:sldId id="275" r:id="rId9"/>
    <p:sldId id="276" r:id="rId10"/>
    <p:sldId id="277" r:id="rId11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99FF"/>
    <a:srgbClr val="00FFCC"/>
    <a:srgbClr val="00CC99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836" autoAdjust="0"/>
  </p:normalViewPr>
  <p:slideViewPr>
    <p:cSldViewPr snapToGrid="0">
      <p:cViewPr varScale="1">
        <p:scale>
          <a:sx n="66" d="100"/>
          <a:sy n="66" d="100"/>
        </p:scale>
        <p:origin x="-12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BF2043B6-12F3-43C7-B4E1-B16E823B2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9116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50CC1FF-9D04-4DF2-9DDB-1CFED7141C32}" type="slidenum">
              <a:rPr lang="en-US" altLang="en-US" smtClean="0"/>
              <a:pPr eaLnBrk="1" hangingPunct="1"/>
              <a:t>1</a:t>
            </a:fld>
            <a:endParaRPr lang="en-US" altLang="en-US" smtClean="0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9A2A3FC-ED00-4C2F-9115-482E8AFF993F}" type="slidenum">
              <a:rPr lang="en-US" altLang="en-US" smtClean="0"/>
              <a:pPr eaLnBrk="1" hangingPunct="1"/>
              <a:t>10</a:t>
            </a:fld>
            <a:endParaRPr lang="en-US" altLang="en-US" smtClean="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1DF8DF-101B-4E94-B1E4-CC0AD49E8458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9A6E668-17A5-40C9-9BC7-E715CFEBDDB6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A599462-2977-46F2-A4E3-F51ECE8AC213}" type="slidenum">
              <a:rPr lang="en-US" altLang="en-US" smtClean="0"/>
              <a:pPr eaLnBrk="1" hangingPunct="1"/>
              <a:t>4</a:t>
            </a:fld>
            <a:endParaRPr lang="en-US" altLang="en-US" smtClean="0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8A1B5D0-9E54-49B6-A8DA-F524CC7023F7}" type="slidenum">
              <a:rPr lang="en-US" altLang="en-US" smtClean="0"/>
              <a:pPr eaLnBrk="1" hangingPunct="1"/>
              <a:t>5</a:t>
            </a:fld>
            <a:endParaRPr lang="en-US" altLang="en-US" smtClean="0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1E0D389-0625-42AF-AB13-12182FECB840}" type="slidenum">
              <a:rPr lang="en-US" altLang="en-US" smtClean="0"/>
              <a:pPr eaLnBrk="1" hangingPunct="1"/>
              <a:t>6</a:t>
            </a:fld>
            <a:endParaRPr lang="en-US" altLang="en-US" smtClean="0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134C8B-55A1-4260-9D86-8123B5FC200B}" type="slidenum">
              <a:rPr lang="en-US" altLang="en-US" smtClean="0"/>
              <a:pPr eaLnBrk="1" hangingPunct="1"/>
              <a:t>7</a:t>
            </a:fld>
            <a:endParaRPr lang="en-US" altLang="en-US" smtClean="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9A2A3FC-ED00-4C2F-9115-482E8AFF993F}" type="slidenum">
              <a:rPr lang="en-US" altLang="en-US" smtClean="0"/>
              <a:pPr eaLnBrk="1" hangingPunct="1"/>
              <a:t>8</a:t>
            </a:fld>
            <a:endParaRPr lang="en-US" altLang="en-US" smtClean="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9A2A3FC-ED00-4C2F-9115-482E8AFF993F}" type="slidenum">
              <a:rPr lang="en-US" altLang="en-US" smtClean="0"/>
              <a:pPr eaLnBrk="1" hangingPunct="1"/>
              <a:t>9</a:t>
            </a:fld>
            <a:endParaRPr lang="en-US" altLang="en-US" smtClean="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11575" y="2819400"/>
            <a:ext cx="5051425" cy="12954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8C169-5A42-4F5F-8DEC-60E02A4578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758217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09805-3E83-4BE5-AB1B-846D5DDA67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779931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662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662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CC355-83CF-4B6C-9752-C2F4FE25BA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444563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413F6-AAD2-4399-9A10-D8B334D46E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922316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65D15-3158-4C9B-8CFC-653510F4C1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07361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57EED-218D-454B-9C80-3C3B7E9830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857621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1DEF9-9F6F-41B4-BA06-8728CF53A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55301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DC48B-E0FB-4E80-8B09-682E025419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040396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E7887-5264-4137-A382-11C848640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896845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23990-1C4B-4FC9-B40A-72BBFCC7F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910019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AE9CB-6FC1-41E3-B3D7-941890DEC3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2399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395413"/>
            <a:ext cx="7010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 Second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09825FC4-8096-4153-A778-BAB3CCA591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ransition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200" i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gif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15"/>
          <p:cNvSpPr txBox="1">
            <a:spLocks noChangeArrowheads="1"/>
          </p:cNvSpPr>
          <p:nvPr/>
        </p:nvSpPr>
        <p:spPr bwMode="auto">
          <a:xfrm>
            <a:off x="4833938" y="5551489"/>
            <a:ext cx="396171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dirty="0">
                <a:latin typeface="Comic Sans MS" pitchFamily="66" charset="0"/>
              </a:rPr>
              <a:t>©</a:t>
            </a:r>
            <a:r>
              <a:rPr lang="en-US" altLang="en-US" sz="2000" dirty="0" smtClean="0">
                <a:latin typeface="Comic Sans MS" pitchFamily="66" charset="0"/>
              </a:rPr>
              <a:t>2010-2014 </a:t>
            </a:r>
            <a:r>
              <a:rPr lang="en-US" altLang="en-US" sz="2000" dirty="0">
                <a:latin typeface="Comic Sans MS" pitchFamily="66" charset="0"/>
              </a:rPr>
              <a:t>Caryn Dingman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000" dirty="0">
                <a:latin typeface="Comic Sans MS" pitchFamily="66" charset="0"/>
              </a:rPr>
              <a:t>www.mrsdingman.com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51794" y="434975"/>
            <a:ext cx="8309632" cy="2147888"/>
          </a:xfrm>
        </p:spPr>
        <p:txBody>
          <a:bodyPr/>
          <a:lstStyle/>
          <a:p>
            <a:pPr eaLnBrk="1" hangingPunct="1"/>
            <a:r>
              <a:rPr lang="en-US" altLang="en-US" sz="4000" b="0" dirty="0" smtClean="0">
                <a:solidFill>
                  <a:schemeClr val="tx1"/>
                </a:solidFill>
                <a:latin typeface="Comic Sans MS" pitchFamily="66" charset="0"/>
              </a:rPr>
              <a:t>Math Vocabulary</a:t>
            </a:r>
            <a:br>
              <a:rPr lang="en-US" altLang="en-US" sz="4000" b="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altLang="en-US" b="0" dirty="0" smtClean="0">
                <a:solidFill>
                  <a:schemeClr val="tx1"/>
                </a:solidFill>
                <a:latin typeface="Comic Sans MS" pitchFamily="66" charset="0"/>
              </a:rPr>
              <a:t>Numbers and Operations </a:t>
            </a:r>
            <a:r>
              <a:rPr lang="en-US" b="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M05.A-F</a:t>
            </a:r>
            <a:r>
              <a:rPr lang="en-US" dirty="0" smtClean="0"/>
              <a:t> </a:t>
            </a:r>
            <a:r>
              <a:rPr lang="en-US" altLang="en-US" b="0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n-US" altLang="en-US" b="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altLang="en-US" b="0" dirty="0" smtClean="0">
                <a:solidFill>
                  <a:schemeClr val="tx1"/>
                </a:solidFill>
                <a:latin typeface="Comic Sans MS" pitchFamily="66" charset="0"/>
              </a:rPr>
              <a:t>fractions &amp; decimals</a:t>
            </a:r>
            <a:r>
              <a:rPr lang="en-US" altLang="en-US" sz="3200" b="0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n-US" altLang="en-US" sz="3200" b="0" dirty="0" smtClean="0">
                <a:solidFill>
                  <a:schemeClr val="tx1"/>
                </a:solidFill>
                <a:latin typeface="Comic Sans MS" pitchFamily="66" charset="0"/>
              </a:rPr>
            </a:br>
            <a:endParaRPr lang="en-US" altLang="en-US" sz="1800" b="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80138" y="2703514"/>
            <a:ext cx="6105087" cy="1253632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Aligning with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Pennsylvania Department of Education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Core Assessment Anchors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and enVision Math Textbook Topic </a:t>
            </a:r>
            <a:r>
              <a:rPr lang="en-US" altLang="en-US" sz="2000" dirty="0">
                <a:latin typeface="Comic Sans MS" pitchFamily="66" charset="0"/>
              </a:rPr>
              <a:t>9</a:t>
            </a:r>
            <a:endParaRPr lang="en-US" altLang="en-US" sz="2000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47C7AAA-B9D7-4C32-9A91-13757A378DB0}" type="slidenum">
              <a:rPr lang="en-US" altLang="en-US" smtClean="0"/>
              <a:pPr eaLnBrk="1" hangingPunct="1"/>
              <a:t>10</a:t>
            </a:fld>
            <a:endParaRPr lang="en-US" altLang="en-US" smtClean="0"/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1458913" y="190160"/>
            <a:ext cx="7685087" cy="540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dirty="0">
                <a:latin typeface="Comic Sans MS" pitchFamily="66" charset="0"/>
              </a:rPr>
              <a:t>c</a:t>
            </a:r>
            <a:r>
              <a:rPr lang="en-US" altLang="en-US" sz="3600" dirty="0" smtClean="0">
                <a:latin typeface="Comic Sans MS" pitchFamily="66" charset="0"/>
              </a:rPr>
              <a:t>onnecting fractions &amp; decimals</a:t>
            </a:r>
            <a:endParaRPr lang="en-US" altLang="en-US" sz="3600" dirty="0">
              <a:latin typeface="Comic Sans MS" pitchFamily="66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1501464" y="641826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2010-2014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649788" y="6378571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9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</a:t>
            </a:r>
            <a:r>
              <a:rPr lang="en-US" altLang="en-US" sz="1400" dirty="0">
                <a:latin typeface="Comic Sans MS" pitchFamily="66" charset="0"/>
              </a:rPr>
              <a:t>Anchor </a:t>
            </a:r>
            <a:r>
              <a:rPr lang="en-US" altLang="en-US" sz="1400" dirty="0" smtClean="0">
                <a:latin typeface="Comic Sans MS" pitchFamily="66" charset="0"/>
              </a:rPr>
              <a:t>MO5.A-F</a:t>
            </a:r>
            <a:endParaRPr lang="en-US" altLang="en-US" sz="1400" dirty="0">
              <a:latin typeface="Comic Sans MS" pitchFamily="66" charset="0"/>
            </a:endParaRPr>
          </a:p>
        </p:txBody>
      </p:sp>
      <p:pic>
        <p:nvPicPr>
          <p:cNvPr id="54274" name="Picture 2" descr="http://mathematicsi.com/wp-content/uploads/2011/12/converting-fractions-to-decimals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3797" y="1091953"/>
            <a:ext cx="4711111" cy="177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76" name="Picture 4" descr="http://www.mathsisfun.com/definitions/images/decimal-fraction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5403" y="1412199"/>
            <a:ext cx="1880235" cy="873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78" name="Picture 6" descr="http://www.aldenschools.org/webpages/BNeidel/imageGallery/7-13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626" y="3500244"/>
            <a:ext cx="2803929" cy="1850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80" name="Picture 8" descr="https://share.ehs.uen.org/sites/default/files/images/U3L1T1.001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385" y="3260872"/>
            <a:ext cx="3568254" cy="2768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51283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C5CA6F-7598-4303-B53D-7496CB1909C7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719263" y="261938"/>
            <a:ext cx="7032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fraction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590675" y="957263"/>
            <a:ext cx="7553325" cy="43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Comic Sans MS" pitchFamily="66" charset="0"/>
              </a:rPr>
              <a:t>* describes one or more PARTS of a whole</a:t>
            </a:r>
          </a:p>
        </p:txBody>
      </p:sp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1631950" y="1609725"/>
            <a:ext cx="751205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whole can be a region</a:t>
            </a:r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1765300" y="3603625"/>
            <a:ext cx="65532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examples:</a:t>
            </a:r>
          </a:p>
        </p:txBody>
      </p:sp>
      <p:sp>
        <p:nvSpPr>
          <p:cNvPr id="114695" name="Text Box 7"/>
          <p:cNvSpPr txBox="1">
            <a:spLocks noChangeArrowheads="1"/>
          </p:cNvSpPr>
          <p:nvPr/>
        </p:nvSpPr>
        <p:spPr bwMode="auto">
          <a:xfrm>
            <a:off x="1631950" y="2241550"/>
            <a:ext cx="751205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whole can be a set</a:t>
            </a:r>
          </a:p>
        </p:txBody>
      </p:sp>
      <p:sp>
        <p:nvSpPr>
          <p:cNvPr id="114696" name="Text Box 8"/>
          <p:cNvSpPr txBox="1">
            <a:spLocks noChangeArrowheads="1"/>
          </p:cNvSpPr>
          <p:nvPr/>
        </p:nvSpPr>
        <p:spPr bwMode="auto">
          <a:xfrm>
            <a:off x="1631950" y="2851150"/>
            <a:ext cx="751205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whole can be a segment</a:t>
            </a:r>
          </a:p>
        </p:txBody>
      </p:sp>
      <p:pic>
        <p:nvPicPr>
          <p:cNvPr id="114702" name="Picture 14" descr="ANd9GcT4LjS8NITGPFu-CGzboTtduHMs7Z0aQ0qJUXGe8-Y8GjPPlrT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4205288"/>
            <a:ext cx="2600325" cy="197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4704" name="Picture 16" descr="ANd9GcSlIc34EwkjDIyqntYQmlKQoAvnBcFDm907oZ-lix5IzAZv9Ww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138" y="3965575"/>
            <a:ext cx="3198812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4706" name="Picture 18" descr="ANd9GcQTwsQiGpAMnmllaRkRCjOBtb9fBbAfpYwDxX1uj-JuiibCHgg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575" y="5491171"/>
            <a:ext cx="3450431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1501464" y="641826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2010-2014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649788" y="6378571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9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</a:t>
            </a:r>
            <a:r>
              <a:rPr lang="en-US" altLang="en-US" sz="1400" dirty="0">
                <a:latin typeface="Comic Sans MS" pitchFamily="66" charset="0"/>
              </a:rPr>
              <a:t>Anchor </a:t>
            </a:r>
            <a:r>
              <a:rPr lang="en-US" altLang="en-US" sz="1400" dirty="0" smtClean="0">
                <a:latin typeface="Comic Sans MS" pitchFamily="66" charset="0"/>
              </a:rPr>
              <a:t>MO5.A-F</a:t>
            </a:r>
            <a:endParaRPr lang="en-US" altLang="en-US" sz="1400" dirty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  <p:bldP spid="114693" grpId="0"/>
      <p:bldP spid="114694" grpId="0"/>
      <p:bldP spid="114695" grpId="0"/>
      <p:bldP spid="11469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F458099-6607-4160-A20A-A37B085B169C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1741488" y="479425"/>
            <a:ext cx="70326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numerator</a:t>
            </a:r>
          </a:p>
        </p:txBody>
      </p:sp>
      <p:sp>
        <p:nvSpPr>
          <p:cNvPr id="116741" name="Text Box 5"/>
          <p:cNvSpPr txBox="1">
            <a:spLocks noChangeArrowheads="1"/>
          </p:cNvSpPr>
          <p:nvPr/>
        </p:nvSpPr>
        <p:spPr bwMode="auto">
          <a:xfrm>
            <a:off x="1631950" y="1195388"/>
            <a:ext cx="751205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* top part of fraction</a:t>
            </a:r>
          </a:p>
        </p:txBody>
      </p:sp>
      <p:sp>
        <p:nvSpPr>
          <p:cNvPr id="116742" name="Text Box 6"/>
          <p:cNvSpPr txBox="1">
            <a:spLocks noChangeArrowheads="1"/>
          </p:cNvSpPr>
          <p:nvPr/>
        </p:nvSpPr>
        <p:spPr bwMode="auto">
          <a:xfrm>
            <a:off x="1763713" y="4125913"/>
            <a:ext cx="6553200" cy="214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>
                <a:latin typeface="Comic Sans MS" pitchFamily="66" charset="0"/>
              </a:rPr>
              <a:t>example: </a:t>
            </a:r>
            <a:r>
              <a:rPr lang="en-US" altLang="en-US" sz="4000">
                <a:solidFill>
                  <a:srgbClr val="FF0066"/>
                </a:solidFill>
                <a:latin typeface="Comic Sans MS" pitchFamily="66" charset="0"/>
              </a:rPr>
              <a:t>3</a:t>
            </a:r>
            <a:r>
              <a:rPr lang="en-US" altLang="en-US" sz="4000">
                <a:latin typeface="Comic Sans MS" pitchFamily="66" charset="0"/>
              </a:rPr>
              <a:t>/5</a:t>
            </a:r>
          </a:p>
          <a:p>
            <a:pPr eaLnBrk="1" hangingPunct="1"/>
            <a:r>
              <a:rPr lang="en-US" altLang="en-US" sz="4000">
                <a:solidFill>
                  <a:srgbClr val="FF0066"/>
                </a:solidFill>
                <a:latin typeface="Comic Sans MS" pitchFamily="66" charset="0"/>
              </a:rPr>
              <a:t>3</a:t>
            </a:r>
            <a:r>
              <a:rPr lang="en-US" altLang="en-US" sz="4000">
                <a:latin typeface="Comic Sans MS" pitchFamily="66" charset="0"/>
              </a:rPr>
              <a:t> out of 5 parts</a:t>
            </a:r>
          </a:p>
          <a:p>
            <a:pPr eaLnBrk="1" hangingPunct="1">
              <a:spcBef>
                <a:spcPct val="50000"/>
              </a:spcBef>
            </a:pPr>
            <a:endParaRPr lang="en-US" altLang="en-US" sz="4800">
              <a:latin typeface="Comic Sans MS" pitchFamily="66" charset="0"/>
            </a:endParaRPr>
          </a:p>
        </p:txBody>
      </p:sp>
      <p:sp>
        <p:nvSpPr>
          <p:cNvPr id="116743" name="Text Box 7"/>
          <p:cNvSpPr txBox="1">
            <a:spLocks noChangeArrowheads="1"/>
          </p:cNvSpPr>
          <p:nvPr/>
        </p:nvSpPr>
        <p:spPr bwMode="auto">
          <a:xfrm>
            <a:off x="1631950" y="2698750"/>
            <a:ext cx="751205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* shows how many equal parts OUT OF total parts</a:t>
            </a:r>
          </a:p>
        </p:txBody>
      </p:sp>
      <p:sp>
        <p:nvSpPr>
          <p:cNvPr id="116745" name="Text Box 9"/>
          <p:cNvSpPr txBox="1">
            <a:spLocks noChangeArrowheads="1"/>
          </p:cNvSpPr>
          <p:nvPr/>
        </p:nvSpPr>
        <p:spPr bwMode="auto">
          <a:xfrm>
            <a:off x="1631950" y="1957388"/>
            <a:ext cx="751205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* shown above the fraction bar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1501464" y="641826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2010-2014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649788" y="6378571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9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</a:t>
            </a:r>
            <a:r>
              <a:rPr lang="en-US" altLang="en-US" sz="1400" dirty="0">
                <a:latin typeface="Comic Sans MS" pitchFamily="66" charset="0"/>
              </a:rPr>
              <a:t>Anchor </a:t>
            </a:r>
            <a:r>
              <a:rPr lang="en-US" altLang="en-US" sz="1400" dirty="0" smtClean="0">
                <a:latin typeface="Comic Sans MS" pitchFamily="66" charset="0"/>
              </a:rPr>
              <a:t>MO5.A-F</a:t>
            </a:r>
            <a:endParaRPr lang="en-US" altLang="en-US" sz="1400" dirty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1" grpId="0"/>
      <p:bldP spid="116742" grpId="0"/>
      <p:bldP spid="116743" grpId="0"/>
      <p:bldP spid="1167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17679E1-3836-4540-B493-E4EDFDF7E621}" type="slidenum">
              <a:rPr lang="en-US" altLang="en-US" smtClean="0"/>
              <a:pPr eaLnBrk="1" hangingPunct="1"/>
              <a:t>4</a:t>
            </a:fld>
            <a:endParaRPr lang="en-US" altLang="en-US" smtClean="0"/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1741488" y="479425"/>
            <a:ext cx="70326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latin typeface="Comic Sans MS" pitchFamily="66" charset="0"/>
              </a:rPr>
              <a:t>denominator</a:t>
            </a: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1631950" y="1195388"/>
            <a:ext cx="751205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* bottom part of fraction</a:t>
            </a:r>
          </a:p>
        </p:txBody>
      </p:sp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1828800" y="3406775"/>
            <a:ext cx="65532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example: </a:t>
            </a:r>
            <a:r>
              <a:rPr lang="en-US" altLang="en-US" sz="4800" baseline="30000" dirty="0">
                <a:latin typeface="Comic Sans MS" pitchFamily="66" charset="0"/>
              </a:rPr>
              <a:t>3</a:t>
            </a:r>
            <a:r>
              <a:rPr lang="en-US" altLang="en-US" sz="4800" dirty="0">
                <a:latin typeface="Comic Sans MS" pitchFamily="66" charset="0"/>
              </a:rPr>
              <a:t>/</a:t>
            </a:r>
            <a:r>
              <a:rPr lang="en-US" altLang="en-US" sz="4800" baseline="-25000" dirty="0">
                <a:solidFill>
                  <a:srgbClr val="FF0066"/>
                </a:solidFill>
                <a:latin typeface="Comic Sans MS" pitchFamily="66" charset="0"/>
              </a:rPr>
              <a:t>5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800" baseline="-25000" dirty="0">
                <a:latin typeface="Comic Sans MS" pitchFamily="66" charset="0"/>
              </a:rPr>
              <a:t>3 out of </a:t>
            </a:r>
            <a:r>
              <a:rPr lang="en-US" altLang="en-US" sz="4800" baseline="-25000" dirty="0">
                <a:solidFill>
                  <a:srgbClr val="FF0066"/>
                </a:solidFill>
                <a:latin typeface="Comic Sans MS" pitchFamily="66" charset="0"/>
              </a:rPr>
              <a:t>5</a:t>
            </a:r>
            <a:r>
              <a:rPr lang="en-US" altLang="en-US" sz="4800" baseline="-25000" dirty="0">
                <a:latin typeface="Comic Sans MS" pitchFamily="66" charset="0"/>
              </a:rPr>
              <a:t> </a:t>
            </a:r>
            <a:r>
              <a:rPr lang="en-US" altLang="en-US" sz="4800" baseline="-25000" dirty="0" smtClean="0">
                <a:latin typeface="Comic Sans MS" pitchFamily="66" charset="0"/>
              </a:rPr>
              <a:t>parts</a:t>
            </a:r>
            <a:endParaRPr lang="en-US" altLang="en-US" sz="4800" baseline="-25000" dirty="0">
              <a:latin typeface="Comic Sans MS" pitchFamily="66" charset="0"/>
            </a:endParaRPr>
          </a:p>
        </p:txBody>
      </p:sp>
      <p:sp>
        <p:nvSpPr>
          <p:cNvPr id="118790" name="Text Box 6"/>
          <p:cNvSpPr txBox="1">
            <a:spLocks noChangeArrowheads="1"/>
          </p:cNvSpPr>
          <p:nvPr/>
        </p:nvSpPr>
        <p:spPr bwMode="auto">
          <a:xfrm>
            <a:off x="1631950" y="2566988"/>
            <a:ext cx="751205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Comic Sans MS" pitchFamily="66" charset="0"/>
              </a:rPr>
              <a:t>* represents TOTAL number of equal parts</a:t>
            </a:r>
          </a:p>
        </p:txBody>
      </p:sp>
      <p:sp>
        <p:nvSpPr>
          <p:cNvPr id="118791" name="Text Box 7"/>
          <p:cNvSpPr txBox="1">
            <a:spLocks noChangeArrowheads="1"/>
          </p:cNvSpPr>
          <p:nvPr/>
        </p:nvSpPr>
        <p:spPr bwMode="auto">
          <a:xfrm>
            <a:off x="1631950" y="1892300"/>
            <a:ext cx="751205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* shown below the fraction bar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1501464" y="641826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2010-2014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649788" y="6378571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9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</a:t>
            </a:r>
            <a:r>
              <a:rPr lang="en-US" altLang="en-US" sz="1400" dirty="0">
                <a:latin typeface="Comic Sans MS" pitchFamily="66" charset="0"/>
              </a:rPr>
              <a:t>Anchor </a:t>
            </a:r>
            <a:r>
              <a:rPr lang="en-US" altLang="en-US" sz="1400" dirty="0" smtClean="0">
                <a:latin typeface="Comic Sans MS" pitchFamily="66" charset="0"/>
              </a:rPr>
              <a:t>MO5.A-F</a:t>
            </a:r>
            <a:endParaRPr lang="en-US" altLang="en-US" sz="1400" dirty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/>
      <p:bldP spid="118789" grpId="0"/>
      <p:bldP spid="118790" grpId="0"/>
      <p:bldP spid="11879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60A807-E898-4A3E-A8FD-EF3F809EA1DA}" type="slidenum">
              <a:rPr lang="en-US" altLang="en-US" smtClean="0"/>
              <a:pPr eaLnBrk="1" hangingPunct="1"/>
              <a:t>5</a:t>
            </a:fld>
            <a:endParaRPr lang="en-US" altLang="en-US" smtClean="0"/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1712912" y="204674"/>
            <a:ext cx="70326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>
                <a:latin typeface="Comic Sans MS" pitchFamily="66" charset="0"/>
              </a:rPr>
              <a:t>improper fraction</a:t>
            </a:r>
          </a:p>
        </p:txBody>
      </p:sp>
      <p:sp>
        <p:nvSpPr>
          <p:cNvPr id="120836" name="Text Box 4"/>
          <p:cNvSpPr txBox="1">
            <a:spLocks noChangeArrowheads="1"/>
          </p:cNvSpPr>
          <p:nvPr/>
        </p:nvSpPr>
        <p:spPr bwMode="auto">
          <a:xfrm>
            <a:off x="1631950" y="977900"/>
            <a:ext cx="7512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000" dirty="0">
                <a:latin typeface="Comic Sans MS" pitchFamily="66" charset="0"/>
              </a:rPr>
              <a:t>* numerator is larger than denominator</a:t>
            </a:r>
          </a:p>
        </p:txBody>
      </p:sp>
      <p:sp>
        <p:nvSpPr>
          <p:cNvPr id="120839" name="Text Box 7"/>
          <p:cNvSpPr txBox="1">
            <a:spLocks noChangeArrowheads="1"/>
          </p:cNvSpPr>
          <p:nvPr/>
        </p:nvSpPr>
        <p:spPr bwMode="auto">
          <a:xfrm>
            <a:off x="1631950" y="1652815"/>
            <a:ext cx="7512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000" dirty="0">
                <a:latin typeface="Comic Sans MS" pitchFamily="66" charset="0"/>
              </a:rPr>
              <a:t>* can be changed to a mixed number</a:t>
            </a:r>
          </a:p>
        </p:txBody>
      </p:sp>
      <p:pic>
        <p:nvPicPr>
          <p:cNvPr id="120841" name="Picture 9" descr="ANd9GcT2wDCUjDmyBChKesC0cASJQ1kQbOlGUvX3BE8Gf_y6qNi6BzV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439" y="4684958"/>
            <a:ext cx="16002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1501464" y="641826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2010-2014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649788" y="6378571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9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</a:t>
            </a:r>
            <a:r>
              <a:rPr lang="en-US" altLang="en-US" sz="1400" dirty="0">
                <a:latin typeface="Comic Sans MS" pitchFamily="66" charset="0"/>
              </a:rPr>
              <a:t>Anchor </a:t>
            </a:r>
            <a:r>
              <a:rPr lang="en-US" altLang="en-US" sz="1400" dirty="0" smtClean="0">
                <a:latin typeface="Comic Sans MS" pitchFamily="66" charset="0"/>
              </a:rPr>
              <a:t>MO5.A-F</a:t>
            </a:r>
            <a:endParaRPr lang="en-US" altLang="en-US" sz="1400" dirty="0">
              <a:latin typeface="Comic Sans MS" pitchFamily="66" charset="0"/>
            </a:endParaRPr>
          </a:p>
        </p:txBody>
      </p:sp>
      <p:pic>
        <p:nvPicPr>
          <p:cNvPr id="10252" name="Picture 12" descr="http://www.mathexpression.com/image-files/convert-improper-fracti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484" y="2665686"/>
            <a:ext cx="3729038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6" grpId="0" autoUpdateAnimBg="0"/>
      <p:bldP spid="12083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11D1829-452C-403D-86A9-3EC2F9EE636C}" type="slidenum">
              <a:rPr lang="en-US" altLang="en-US" smtClean="0"/>
              <a:pPr eaLnBrk="1" hangingPunct="1"/>
              <a:t>6</a:t>
            </a:fld>
            <a:endParaRPr lang="en-US" altLang="en-US" smtClean="0"/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1763713" y="102281"/>
            <a:ext cx="7032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>
                <a:latin typeface="Comic Sans MS" pitchFamily="66" charset="0"/>
              </a:rPr>
              <a:t>mixed number</a:t>
            </a:r>
          </a:p>
        </p:txBody>
      </p:sp>
      <p:sp>
        <p:nvSpPr>
          <p:cNvPr id="122884" name="Text Box 4"/>
          <p:cNvSpPr txBox="1">
            <a:spLocks noChangeArrowheads="1"/>
          </p:cNvSpPr>
          <p:nvPr/>
        </p:nvSpPr>
        <p:spPr bwMode="auto">
          <a:xfrm>
            <a:off x="1631950" y="769257"/>
            <a:ext cx="7512050" cy="43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Comic Sans MS" pitchFamily="66" charset="0"/>
              </a:rPr>
              <a:t>* a whole number AND a fraction</a:t>
            </a:r>
          </a:p>
        </p:txBody>
      </p:sp>
      <p:sp>
        <p:nvSpPr>
          <p:cNvPr id="122895" name="Text Box 15"/>
          <p:cNvSpPr txBox="1">
            <a:spLocks noChangeArrowheads="1"/>
          </p:cNvSpPr>
          <p:nvPr/>
        </p:nvSpPr>
        <p:spPr bwMode="auto">
          <a:xfrm>
            <a:off x="1631950" y="1370013"/>
            <a:ext cx="7512050" cy="43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Comic Sans MS" pitchFamily="66" charset="0"/>
              </a:rPr>
              <a:t>* can be changed to an improper fraction</a:t>
            </a:r>
          </a:p>
        </p:txBody>
      </p:sp>
      <p:pic>
        <p:nvPicPr>
          <p:cNvPr id="122899" name="Picture 19" descr="ANd9GcTAACal3lIvqcjWEuXYfFOshpSNAEDwdxQBPe8y7G26PmebaH4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819" y="4351462"/>
            <a:ext cx="253365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10" descr="http://mrslaugsfourthgrade.weebly.com/uploads/1/4/7/4/14749530/7223031_ori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464" y="1807056"/>
            <a:ext cx="4541996" cy="2283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1501464" y="641826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2010-2014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4649788" y="6378571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9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</a:t>
            </a:r>
            <a:r>
              <a:rPr lang="en-US" altLang="en-US" sz="1400" dirty="0">
                <a:latin typeface="Comic Sans MS" pitchFamily="66" charset="0"/>
              </a:rPr>
              <a:t>Anchor </a:t>
            </a:r>
            <a:r>
              <a:rPr lang="en-US" altLang="en-US" sz="1400" dirty="0" smtClean="0">
                <a:latin typeface="Comic Sans MS" pitchFamily="66" charset="0"/>
              </a:rPr>
              <a:t>MO5.A-F</a:t>
            </a:r>
            <a:endParaRPr lang="en-US" altLang="en-US" sz="1400" dirty="0">
              <a:latin typeface="Comic Sans MS" pitchFamily="66" charset="0"/>
            </a:endParaRPr>
          </a:p>
        </p:txBody>
      </p:sp>
      <p:pic>
        <p:nvPicPr>
          <p:cNvPr id="11275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8" y="4488543"/>
            <a:ext cx="3813334" cy="155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4" grpId="0" autoUpdateAnimBg="0"/>
      <p:bldP spid="12289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7CAD4F-C7D8-4420-9EC6-A8A0A5785048}" type="slidenum">
              <a:rPr lang="en-US" altLang="en-US" smtClean="0"/>
              <a:pPr eaLnBrk="1" hangingPunct="1"/>
              <a:t>7</a:t>
            </a:fld>
            <a:endParaRPr lang="en-US" altLang="en-US" smtClean="0"/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458913" y="189706"/>
            <a:ext cx="76850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>
                <a:latin typeface="Comic Sans MS" pitchFamily="66" charset="0"/>
              </a:rPr>
              <a:t>equivalent fractions</a:t>
            </a:r>
          </a:p>
        </p:txBody>
      </p:sp>
      <p:sp>
        <p:nvSpPr>
          <p:cNvPr id="131076" name="Text Box 4"/>
          <p:cNvSpPr txBox="1">
            <a:spLocks noChangeArrowheads="1"/>
          </p:cNvSpPr>
          <p:nvPr/>
        </p:nvSpPr>
        <p:spPr bwMode="auto">
          <a:xfrm>
            <a:off x="1501464" y="1011915"/>
            <a:ext cx="751205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fractions that are equal</a:t>
            </a:r>
          </a:p>
        </p:txBody>
      </p:sp>
      <p:pic>
        <p:nvPicPr>
          <p:cNvPr id="131082" name="Picture 10" descr="ANd9GcTGz-nBXd0b9EdXEseI15gCbXeU4KxZYQoehjngGHU8IL5i-NTP9CdBZmN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406" y="1979484"/>
            <a:ext cx="26955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1501464" y="641826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2010-2014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649788" y="6378571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9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</a:t>
            </a:r>
            <a:r>
              <a:rPr lang="en-US" altLang="en-US" sz="1400" dirty="0">
                <a:latin typeface="Comic Sans MS" pitchFamily="66" charset="0"/>
              </a:rPr>
              <a:t>Anchor </a:t>
            </a:r>
            <a:r>
              <a:rPr lang="en-US" altLang="en-US" sz="1400" dirty="0" smtClean="0">
                <a:latin typeface="Comic Sans MS" pitchFamily="66" charset="0"/>
              </a:rPr>
              <a:t>MO5.A-F</a:t>
            </a:r>
            <a:endParaRPr lang="en-US" altLang="en-US" sz="1400" dirty="0">
              <a:latin typeface="Comic Sans MS" pitchFamily="66" charset="0"/>
            </a:endParaRPr>
          </a:p>
        </p:txBody>
      </p:sp>
      <p:pic>
        <p:nvPicPr>
          <p:cNvPr id="14345" name="Picture 9" descr="https://www.det.nsw.edu.au/eppcontent/glossary/app/resource/image/56.png?w=47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646" y="4056098"/>
            <a:ext cx="3604260" cy="2156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7" name="Picture 11" descr="http://www.green-planet-solar-energy.com/images/an-equivalent-fraction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8389" y="1929589"/>
            <a:ext cx="3095625" cy="3541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47C7AAA-B9D7-4C32-9A91-13757A378DB0}" type="slidenum">
              <a:rPr lang="en-US" altLang="en-US" smtClean="0"/>
              <a:pPr eaLnBrk="1" hangingPunct="1"/>
              <a:t>8</a:t>
            </a:fld>
            <a:endParaRPr lang="en-US" altLang="en-US" smtClean="0"/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1458913" y="190160"/>
            <a:ext cx="7685087" cy="590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>
                <a:latin typeface="Comic Sans MS" pitchFamily="66" charset="0"/>
              </a:rPr>
              <a:t>g</a:t>
            </a:r>
            <a:r>
              <a:rPr lang="en-US" altLang="en-US" sz="4000" dirty="0" smtClean="0">
                <a:latin typeface="Comic Sans MS" pitchFamily="66" charset="0"/>
              </a:rPr>
              <a:t>reatest common factor</a:t>
            </a:r>
            <a:endParaRPr lang="en-US" altLang="en-US" sz="4000" dirty="0">
              <a:latin typeface="Comic Sans MS" pitchFamily="66" charset="0"/>
            </a:endParaRPr>
          </a:p>
        </p:txBody>
      </p:sp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1631950" y="1200491"/>
            <a:ext cx="751205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also called </a:t>
            </a:r>
            <a:r>
              <a:rPr lang="en-US" altLang="en-US" sz="3200" dirty="0" smtClean="0">
                <a:latin typeface="Comic Sans MS" pitchFamily="66" charset="0"/>
              </a:rPr>
              <a:t>GCF</a:t>
            </a:r>
            <a:endParaRPr lang="en-US" altLang="en-US" sz="3200" dirty="0">
              <a:latin typeface="Comic Sans MS" pitchFamily="66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1501464" y="641826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2010-2014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649788" y="6378571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9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</a:t>
            </a:r>
            <a:r>
              <a:rPr lang="en-US" altLang="en-US" sz="1400" dirty="0">
                <a:latin typeface="Comic Sans MS" pitchFamily="66" charset="0"/>
              </a:rPr>
              <a:t>Anchor </a:t>
            </a:r>
            <a:r>
              <a:rPr lang="en-US" altLang="en-US" sz="1400" dirty="0" smtClean="0">
                <a:latin typeface="Comic Sans MS" pitchFamily="66" charset="0"/>
              </a:rPr>
              <a:t>MO5.A-F</a:t>
            </a:r>
            <a:endParaRPr lang="en-US" altLang="en-US" sz="1400" dirty="0">
              <a:latin typeface="Comic Sans MS" pitchFamily="66" charset="0"/>
            </a:endParaRPr>
          </a:p>
        </p:txBody>
      </p:sp>
      <p:pic>
        <p:nvPicPr>
          <p:cNvPr id="15372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2" y="2149796"/>
            <a:ext cx="6643688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15373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599" y="5111623"/>
            <a:ext cx="6843713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47C7AAA-B9D7-4C32-9A91-13757A378DB0}" type="slidenum">
              <a:rPr lang="en-US" altLang="en-US" smtClean="0"/>
              <a:pPr eaLnBrk="1" hangingPunct="1"/>
              <a:t>9</a:t>
            </a:fld>
            <a:endParaRPr lang="en-US" altLang="en-US" smtClean="0"/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1458913" y="190160"/>
            <a:ext cx="76850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>
                <a:latin typeface="Comic Sans MS" pitchFamily="66" charset="0"/>
              </a:rPr>
              <a:t>simplest form</a:t>
            </a:r>
          </a:p>
        </p:txBody>
      </p:sp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1631950" y="852148"/>
            <a:ext cx="751205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also called lowest terms</a:t>
            </a:r>
          </a:p>
        </p:txBody>
      </p:sp>
      <p:pic>
        <p:nvPicPr>
          <p:cNvPr id="133130" name="Picture 10" descr="ANd9GcTjtcTfhIjWtMz3wi5Tg513kvlo91z6dcvAQmJb7hA86vbctM_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5" y="5030672"/>
            <a:ext cx="2500313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33" name="Text Box 13"/>
          <p:cNvSpPr txBox="1">
            <a:spLocks noChangeArrowheads="1"/>
          </p:cNvSpPr>
          <p:nvPr/>
        </p:nvSpPr>
        <p:spPr bwMode="auto">
          <a:xfrm>
            <a:off x="1631950" y="1417298"/>
            <a:ext cx="751205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Comic Sans MS" pitchFamily="66" charset="0"/>
              </a:rPr>
              <a:t>* directions may ask to “reduce”</a:t>
            </a:r>
          </a:p>
        </p:txBody>
      </p:sp>
      <p:pic>
        <p:nvPicPr>
          <p:cNvPr id="15371" name="Picture 11" descr="http://www.studyzone.org/testprep/math4/d/simp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112" y="2016011"/>
            <a:ext cx="49815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1501464" y="641826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</a:t>
            </a:r>
            <a:r>
              <a:rPr lang="en-US" altLang="en-US" sz="1400" dirty="0" smtClean="0">
                <a:latin typeface="Comic Sans MS" pitchFamily="66" charset="0"/>
              </a:rPr>
              <a:t>2010-2014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649788" y="6378571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9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</a:t>
            </a:r>
            <a:r>
              <a:rPr lang="en-US" altLang="en-US" sz="1400" dirty="0">
                <a:latin typeface="Comic Sans MS" pitchFamily="66" charset="0"/>
              </a:rPr>
              <a:t>Anchor </a:t>
            </a:r>
            <a:r>
              <a:rPr lang="en-US" altLang="en-US" sz="1400" dirty="0" smtClean="0">
                <a:latin typeface="Comic Sans MS" pitchFamily="66" charset="0"/>
              </a:rPr>
              <a:t>MO5.A-F</a:t>
            </a:r>
            <a:endParaRPr lang="en-US" altLang="en-US" sz="1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7283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4" grpId="0" autoUpdateAnimBg="0"/>
      <p:bldP spid="133133" grpId="0" autoUpdateAnimBg="0"/>
    </p:bldLst>
  </p:timing>
</p:sld>
</file>

<file path=ppt/theme/theme1.xml><?xml version="1.0" encoding="utf-8"?>
<a:theme xmlns:a="http://schemas.openxmlformats.org/drawingml/2006/main" name="Classroom expectations">
  <a:themeElements>
    <a:clrScheme name="Classroom expectation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lassroom expectations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assroom expecta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Classroom expectations</Template>
  <TotalTime>496</TotalTime>
  <Words>311</Words>
  <Application>Microsoft Office PowerPoint</Application>
  <PresentationFormat>On-screen Show (4:3)</PresentationFormat>
  <Paragraphs>85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Tahoma</vt:lpstr>
      <vt:lpstr>Wingdings</vt:lpstr>
      <vt:lpstr>Comic Sans MS</vt:lpstr>
      <vt:lpstr>Classroom expectations</vt:lpstr>
      <vt:lpstr>Math Vocabulary Numbers and Operations M05.A-F  fractions &amp; decimals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Classroom Expectations</dc:title>
  <dc:creator>Caryn</dc:creator>
  <cp:lastModifiedBy>Caryn</cp:lastModifiedBy>
  <cp:revision>144</cp:revision>
  <dcterms:created xsi:type="dcterms:W3CDTF">2010-10-25T09:59:57Z</dcterms:created>
  <dcterms:modified xsi:type="dcterms:W3CDTF">2014-07-11T10:36:35Z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TC011589511033</vt:lpwstr>
  </property>
</Properties>
</file>