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9"/>
  </p:notesMasterIdLst>
  <p:sldIdLst>
    <p:sldId id="256" r:id="rId2"/>
    <p:sldId id="270" r:id="rId3"/>
    <p:sldId id="271" r:id="rId4"/>
    <p:sldId id="272" r:id="rId5"/>
    <p:sldId id="275" r:id="rId6"/>
    <p:sldId id="273" r:id="rId7"/>
    <p:sldId id="274" r:id="rId8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99FF"/>
    <a:srgbClr val="00FFCC"/>
    <a:srgbClr val="00CC99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836" autoAdjust="0"/>
  </p:normalViewPr>
  <p:slideViewPr>
    <p:cSldViewPr snapToGrid="0">
      <p:cViewPr varScale="1">
        <p:scale>
          <a:sx n="66" d="100"/>
          <a:sy n="66" d="100"/>
        </p:scale>
        <p:origin x="-12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BF2043B6-12F3-43C7-B4E1-B16E823B2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9116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50CC1FF-9D04-4DF2-9DDB-1CFED7141C32}" type="slidenum">
              <a:rPr lang="en-US" altLang="en-US" smtClean="0"/>
              <a:pPr eaLnBrk="1" hangingPunct="1"/>
              <a:t>1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1DF8DF-101B-4E94-B1E4-CC0AD49E8458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1DF8DF-101B-4E94-B1E4-CC0AD49E8458}" type="slidenum">
              <a:rPr lang="en-US" altLang="en-US" smtClean="0"/>
              <a:pPr eaLnBrk="1" hangingPunct="1"/>
              <a:t>3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1DF8DF-101B-4E94-B1E4-CC0AD49E8458}" type="slidenum">
              <a:rPr lang="en-US" altLang="en-US" smtClean="0"/>
              <a:pPr eaLnBrk="1" hangingPunct="1"/>
              <a:t>4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1DF8DF-101B-4E94-B1E4-CC0AD49E8458}" type="slidenum">
              <a:rPr lang="en-US" altLang="en-US" smtClean="0"/>
              <a:pPr eaLnBrk="1" hangingPunct="1"/>
              <a:t>5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1DF8DF-101B-4E94-B1E4-CC0AD49E8458}" type="slidenum">
              <a:rPr lang="en-US" altLang="en-US" smtClean="0"/>
              <a:pPr eaLnBrk="1" hangingPunct="1"/>
              <a:t>6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1DF8DF-101B-4E94-B1E4-CC0AD49E8458}" type="slidenum">
              <a:rPr lang="en-US" altLang="en-US" smtClean="0"/>
              <a:pPr eaLnBrk="1" hangingPunct="1"/>
              <a:t>7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11575" y="2819400"/>
            <a:ext cx="5051425" cy="12954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8C169-5A42-4F5F-8DEC-60E02A4578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758217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09805-3E83-4BE5-AB1B-846D5DDA67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779931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662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662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CC355-83CF-4B6C-9752-C2F4FE25BA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444563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413F6-AAD2-4399-9A10-D8B334D46E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922316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65D15-3158-4C9B-8CFC-653510F4C1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07361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57EED-218D-454B-9C80-3C3B7E9830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857621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1DEF9-9F6F-41B4-BA06-8728CF53A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55301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DC48B-E0FB-4E80-8B09-682E025419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040396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E7887-5264-4137-A382-11C848640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896845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23990-1C4B-4FC9-B40A-72BBFCC7FB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910019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AE9CB-6FC1-41E3-B3D7-941890DEC3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2399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395413"/>
            <a:ext cx="7010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 Second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09825FC4-8096-4153-A778-BAB3CCA591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ransition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200" i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15"/>
          <p:cNvSpPr txBox="1">
            <a:spLocks noChangeArrowheads="1"/>
          </p:cNvSpPr>
          <p:nvPr/>
        </p:nvSpPr>
        <p:spPr bwMode="auto">
          <a:xfrm>
            <a:off x="4833938" y="5551489"/>
            <a:ext cx="396171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dirty="0" smtClean="0">
                <a:latin typeface="Comic Sans MS" pitchFamily="66" charset="0"/>
              </a:rPr>
              <a:t>©</a:t>
            </a:r>
            <a:r>
              <a:rPr lang="en-US" altLang="en-US" sz="2000" dirty="0" smtClean="0">
                <a:latin typeface="Comic Sans MS" pitchFamily="66" charset="0"/>
              </a:rPr>
              <a:t>2014-2015 </a:t>
            </a:r>
            <a:r>
              <a:rPr lang="en-US" altLang="en-US" sz="2000" dirty="0">
                <a:latin typeface="Comic Sans MS" pitchFamily="66" charset="0"/>
              </a:rPr>
              <a:t>Caryn Dingman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000" dirty="0">
                <a:latin typeface="Comic Sans MS" pitchFamily="66" charset="0"/>
              </a:rPr>
              <a:t>www.mrsdingman.com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51794" y="434975"/>
            <a:ext cx="8309632" cy="2147888"/>
          </a:xfrm>
        </p:spPr>
        <p:txBody>
          <a:bodyPr/>
          <a:lstStyle/>
          <a:p>
            <a:pPr eaLnBrk="1" hangingPunct="1"/>
            <a:r>
              <a:rPr lang="en-US" altLang="en-US" sz="4000" b="0" dirty="0" smtClean="0">
                <a:solidFill>
                  <a:schemeClr val="tx1"/>
                </a:solidFill>
                <a:latin typeface="Comic Sans MS" pitchFamily="66" charset="0"/>
              </a:rPr>
              <a:t>Math Vocabulary</a:t>
            </a:r>
            <a:br>
              <a:rPr lang="en-US" altLang="en-US" sz="4000" b="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altLang="en-US" b="0" dirty="0" smtClean="0">
                <a:solidFill>
                  <a:schemeClr val="tx1"/>
                </a:solidFill>
                <a:latin typeface="Comic Sans MS" pitchFamily="66" charset="0"/>
              </a:rPr>
              <a:t>Numbers and Operations </a:t>
            </a:r>
            <a:r>
              <a:rPr lang="en-US" b="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M05.A-F</a:t>
            </a:r>
            <a:r>
              <a:rPr lang="en-US" dirty="0" smtClean="0"/>
              <a:t> </a:t>
            </a:r>
            <a:r>
              <a:rPr lang="en-US" altLang="en-US" b="0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en-US" altLang="en-US" b="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altLang="en-US" sz="3000" b="0" dirty="0" smtClean="0">
                <a:solidFill>
                  <a:schemeClr val="tx1"/>
                </a:solidFill>
                <a:latin typeface="Comic Sans MS" pitchFamily="66" charset="0"/>
              </a:rPr>
              <a:t>multiply &amp; divide fractions &amp; mixed numbers</a:t>
            </a:r>
            <a:r>
              <a:rPr lang="en-US" altLang="en-US" sz="3200" b="0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en-US" altLang="en-US" sz="3200" b="0" dirty="0" smtClean="0">
                <a:solidFill>
                  <a:schemeClr val="tx1"/>
                </a:solidFill>
                <a:latin typeface="Comic Sans MS" pitchFamily="66" charset="0"/>
              </a:rPr>
            </a:br>
            <a:endParaRPr lang="en-US" altLang="en-US" sz="1800" b="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80138" y="2703514"/>
            <a:ext cx="6105087" cy="1253632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Aligning with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Pennsylvania Department of Education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Core Assessment Anchors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and enVision Math Textbook Topic 11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C5CA6F-7598-4303-B53D-7496CB1909C7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501464" y="145825"/>
            <a:ext cx="7642535" cy="490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m</a:t>
            </a:r>
            <a:r>
              <a:rPr lang="en-US" altLang="en-US" sz="3200" dirty="0" smtClean="0">
                <a:latin typeface="Comic Sans MS" pitchFamily="66" charset="0"/>
              </a:rPr>
              <a:t>ultiply fractions &amp; whole numbers</a:t>
            </a:r>
            <a:endParaRPr lang="en-US" altLang="en-US" sz="3200" dirty="0">
              <a:latin typeface="Comic Sans MS" pitchFamily="66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1501464" y="6418261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 smtClean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2014-2015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649788" y="6378571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11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</a:t>
            </a:r>
            <a:r>
              <a:rPr lang="en-US" altLang="en-US" sz="1400" dirty="0">
                <a:latin typeface="Comic Sans MS" pitchFamily="66" charset="0"/>
              </a:rPr>
              <a:t>Anchor </a:t>
            </a:r>
            <a:r>
              <a:rPr lang="en-US" altLang="en-US" sz="1400" dirty="0" smtClean="0">
                <a:latin typeface="Comic Sans MS" pitchFamily="66" charset="0"/>
              </a:rPr>
              <a:t>MO5.A-F</a:t>
            </a:r>
            <a:endParaRPr lang="en-US" altLang="en-US" sz="1400" dirty="0">
              <a:latin typeface="Comic Sans MS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819" y="1539866"/>
            <a:ext cx="4643438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333" y="936604"/>
            <a:ext cx="976313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761" y="869938"/>
            <a:ext cx="2250281" cy="702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http://pad1.whstatic.com/images/thumb/f/f1/Multiply-Fractions-With-Whole-Numbers-Step-1.jpg/670px-Multiply-Fractions-With-Whole-Numbers-Step-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813" y="4253443"/>
            <a:ext cx="2552700" cy="1916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pad3.whstatic.com/images/thumb/d/d9/Multiply-Fractions-With-Whole-Numbers-Step-2.jpg/670px-Multiply-Fractions-With-Whole-Numbers-Step-2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666" y="4253443"/>
            <a:ext cx="2552700" cy="1916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ttp://i.ehow.com/images/a04/io/dk/multiply-fraction-whole-number-1.2-800X800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4220" y="936604"/>
            <a:ext cx="2049780" cy="2282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15059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C5CA6F-7598-4303-B53D-7496CB1909C7}" type="slidenum">
              <a:rPr lang="en-US" altLang="en-US" smtClean="0"/>
              <a:pPr eaLnBrk="1" hangingPunct="1"/>
              <a:t>3</a:t>
            </a:fld>
            <a:endParaRPr lang="en-US" altLang="en-US" smtClean="0"/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501464" y="145825"/>
            <a:ext cx="7642535" cy="490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m</a:t>
            </a:r>
            <a:r>
              <a:rPr lang="en-US" altLang="en-US" sz="3200" dirty="0" smtClean="0">
                <a:latin typeface="Comic Sans MS" pitchFamily="66" charset="0"/>
              </a:rPr>
              <a:t>ultiply 2 fractions</a:t>
            </a:r>
            <a:endParaRPr lang="en-US" altLang="en-US" sz="3200" dirty="0">
              <a:latin typeface="Comic Sans MS" pitchFamily="66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1501464" y="6418261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 smtClean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2014-2015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649788" y="6378571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11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</a:t>
            </a:r>
            <a:r>
              <a:rPr lang="en-US" altLang="en-US" sz="1400" dirty="0">
                <a:latin typeface="Comic Sans MS" pitchFamily="66" charset="0"/>
              </a:rPr>
              <a:t>Anchor </a:t>
            </a:r>
            <a:r>
              <a:rPr lang="en-US" altLang="en-US" sz="1400" dirty="0" smtClean="0">
                <a:latin typeface="Comic Sans MS" pitchFamily="66" charset="0"/>
              </a:rPr>
              <a:t>MO5.A-F</a:t>
            </a:r>
            <a:endParaRPr lang="en-US" altLang="en-US" sz="1400" dirty="0">
              <a:latin typeface="Comic Sans MS" pitchFamily="66" charset="0"/>
            </a:endParaRPr>
          </a:p>
        </p:txBody>
      </p:sp>
      <p:pic>
        <p:nvPicPr>
          <p:cNvPr id="2050" name="Picture 2" descr="http://www.helpingwithmath.com/images/fra_ex1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726" y="1480433"/>
            <a:ext cx="4800600" cy="382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852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C5CA6F-7598-4303-B53D-7496CB1909C7}" type="slidenum">
              <a:rPr lang="en-US" altLang="en-US" smtClean="0"/>
              <a:pPr eaLnBrk="1" hangingPunct="1"/>
              <a:t>4</a:t>
            </a:fld>
            <a:endParaRPr lang="en-US" altLang="en-US" smtClean="0"/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501464" y="145825"/>
            <a:ext cx="7642535" cy="490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m</a:t>
            </a:r>
            <a:r>
              <a:rPr lang="en-US" altLang="en-US" sz="3200" dirty="0" smtClean="0">
                <a:latin typeface="Comic Sans MS" pitchFamily="66" charset="0"/>
              </a:rPr>
              <a:t>ultiply mixed numbers</a:t>
            </a:r>
            <a:endParaRPr lang="en-US" altLang="en-US" sz="3200" dirty="0">
              <a:latin typeface="Comic Sans MS" pitchFamily="66" charset="0"/>
            </a:endParaRP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631949" y="975398"/>
            <a:ext cx="7553325" cy="440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smtClean="0">
                <a:latin typeface="Comic Sans MS" pitchFamily="66" charset="0"/>
              </a:rPr>
              <a:t>1.) change to improper fractions</a:t>
            </a:r>
            <a:endParaRPr lang="en-US" altLang="en-US" sz="2800" dirty="0">
              <a:latin typeface="Comic Sans MS" pitchFamily="66" charset="0"/>
            </a:endParaRPr>
          </a:p>
        </p:txBody>
      </p:sp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1673224" y="2914224"/>
            <a:ext cx="7512050" cy="43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smtClean="0">
                <a:latin typeface="Comic Sans MS" pitchFamily="66" charset="0"/>
              </a:rPr>
              <a:t>4.)  </a:t>
            </a:r>
            <a:r>
              <a:rPr lang="en-US" altLang="en-US" sz="2800" dirty="0">
                <a:latin typeface="Comic Sans MS" pitchFamily="66" charset="0"/>
              </a:rPr>
              <a:t>s</a:t>
            </a:r>
            <a:r>
              <a:rPr lang="en-US" altLang="en-US" sz="2800" dirty="0" smtClean="0">
                <a:latin typeface="Comic Sans MS" pitchFamily="66" charset="0"/>
              </a:rPr>
              <a:t>implify product</a:t>
            </a:r>
            <a:endParaRPr lang="en-US" altLang="en-US" sz="2800" dirty="0">
              <a:latin typeface="Comic Sans MS" pitchFamily="66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1501464" y="6418261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 smtClean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2014-2015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649788" y="6378571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11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</a:t>
            </a:r>
            <a:r>
              <a:rPr lang="en-US" altLang="en-US" sz="1400" dirty="0">
                <a:latin typeface="Comic Sans MS" pitchFamily="66" charset="0"/>
              </a:rPr>
              <a:t>Anchor </a:t>
            </a:r>
            <a:r>
              <a:rPr lang="en-US" altLang="en-US" sz="1400" dirty="0" smtClean="0">
                <a:latin typeface="Comic Sans MS" pitchFamily="66" charset="0"/>
              </a:rPr>
              <a:t>MO5.A-F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631949" y="1581759"/>
            <a:ext cx="7512050" cy="440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smtClean="0">
                <a:latin typeface="Comic Sans MS" pitchFamily="66" charset="0"/>
              </a:rPr>
              <a:t>2.) </a:t>
            </a:r>
            <a:r>
              <a:rPr lang="en-US" altLang="en-US" sz="2800" dirty="0">
                <a:latin typeface="Comic Sans MS" pitchFamily="66" charset="0"/>
              </a:rPr>
              <a:t>m</a:t>
            </a:r>
            <a:r>
              <a:rPr lang="en-US" altLang="en-US" sz="2800" dirty="0" smtClean="0">
                <a:latin typeface="Comic Sans MS" pitchFamily="66" charset="0"/>
              </a:rPr>
              <a:t>ultiply numerators</a:t>
            </a:r>
            <a:endParaRPr lang="en-US" altLang="en-US" sz="2800" dirty="0">
              <a:latin typeface="Comic Sans MS" pitchFamily="66" charset="0"/>
            </a:endParaRPr>
          </a:p>
        </p:txBody>
      </p:sp>
      <p:pic>
        <p:nvPicPr>
          <p:cNvPr id="1026" name="Picture 2" descr="http://www.mathsisfun.com/images/mixed-fraction-multiply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4979" y="3708496"/>
            <a:ext cx="4744879" cy="2520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652586" y="2286436"/>
            <a:ext cx="7512050" cy="440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smtClean="0">
                <a:latin typeface="Comic Sans MS" pitchFamily="66" charset="0"/>
              </a:rPr>
              <a:t>3.) multiply denominators</a:t>
            </a:r>
            <a:endParaRPr lang="en-US" altLang="en-US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52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  <p:bldP spid="114693" grpId="0"/>
      <p:bldP spid="15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C5CA6F-7598-4303-B53D-7496CB1909C7}" type="slidenum">
              <a:rPr lang="en-US" altLang="en-US" smtClean="0"/>
              <a:pPr eaLnBrk="1" hangingPunct="1"/>
              <a:t>5</a:t>
            </a:fld>
            <a:endParaRPr lang="en-US" altLang="en-US" smtClean="0"/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501464" y="145825"/>
            <a:ext cx="7642535" cy="490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u</a:t>
            </a:r>
            <a:r>
              <a:rPr lang="en-US" altLang="en-US" sz="3200" dirty="0" smtClean="0">
                <a:latin typeface="Comic Sans MS" pitchFamily="66" charset="0"/>
              </a:rPr>
              <a:t>nit fraction</a:t>
            </a:r>
            <a:endParaRPr lang="en-US" altLang="en-US" sz="3200" dirty="0">
              <a:latin typeface="Comic Sans MS" pitchFamily="66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1501464" y="6418261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 smtClean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2014-2015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649788" y="6378571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11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</a:t>
            </a:r>
            <a:r>
              <a:rPr lang="en-US" altLang="en-US" sz="1400" dirty="0">
                <a:latin typeface="Comic Sans MS" pitchFamily="66" charset="0"/>
              </a:rPr>
              <a:t>Anchor </a:t>
            </a:r>
            <a:r>
              <a:rPr lang="en-US" altLang="en-US" sz="1400" dirty="0" smtClean="0">
                <a:latin typeface="Comic Sans MS" pitchFamily="66" charset="0"/>
              </a:rPr>
              <a:t>MO5.A-F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01464" y="986971"/>
            <a:ext cx="7511907" cy="440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* </a:t>
            </a:r>
            <a:r>
              <a:rPr lang="en-US" sz="2800" dirty="0" smtClean="0">
                <a:latin typeface="Comic Sans MS" panose="030F0702030302020204" pitchFamily="66" charset="0"/>
              </a:rPr>
              <a:t>any </a:t>
            </a:r>
            <a:r>
              <a:rPr lang="en-US" sz="2800" dirty="0" smtClean="0">
                <a:latin typeface="Comic Sans MS" panose="030F0702030302020204" pitchFamily="66" charset="0"/>
              </a:rPr>
              <a:t>fraction with a “1” in the numerator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http://www.theschoolrun.com/sites/theschoolrun.com/files/styles/188-148/public/article_images/what_are_unit_fractions.png?itok=7O8B9tZ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5135" y="2218393"/>
            <a:ext cx="268605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www.mathsisfun.com/definitions/images/unit-fraction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276" y="2369457"/>
            <a:ext cx="189547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39666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C5CA6F-7598-4303-B53D-7496CB1909C7}" type="slidenum">
              <a:rPr lang="en-US" altLang="en-US" smtClean="0"/>
              <a:pPr eaLnBrk="1" hangingPunct="1"/>
              <a:t>6</a:t>
            </a:fld>
            <a:endParaRPr lang="en-US" altLang="en-US" smtClean="0"/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501464" y="145825"/>
            <a:ext cx="7642535" cy="490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smtClean="0">
                <a:latin typeface="Comic Sans MS" pitchFamily="66" charset="0"/>
              </a:rPr>
              <a:t>divide whole number by unit fraction</a:t>
            </a:r>
            <a:endParaRPr lang="en-US" altLang="en-US" sz="3200" dirty="0">
              <a:latin typeface="Comic Sans MS" pitchFamily="66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1501464" y="6418261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 smtClean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2014-2015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649788" y="6378571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11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</a:t>
            </a:r>
            <a:r>
              <a:rPr lang="en-US" altLang="en-US" sz="1400" dirty="0">
                <a:latin typeface="Comic Sans MS" pitchFamily="66" charset="0"/>
              </a:rPr>
              <a:t>Anchor </a:t>
            </a:r>
            <a:r>
              <a:rPr lang="en-US" altLang="en-US" sz="1400" dirty="0" smtClean="0">
                <a:latin typeface="Comic Sans MS" pitchFamily="66" charset="0"/>
              </a:rPr>
              <a:t>MO5.A-F</a:t>
            </a:r>
            <a:endParaRPr lang="en-US" altLang="en-US" sz="1400" dirty="0">
              <a:latin typeface="Comic Sans MS" pitchFamily="66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8733" y="2948429"/>
            <a:ext cx="3772853" cy="1692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399" y="4233065"/>
            <a:ext cx="3813334" cy="2145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399" y="636665"/>
            <a:ext cx="3691414" cy="84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398" y="1480104"/>
            <a:ext cx="4448175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852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C5CA6F-7598-4303-B53D-7496CB1909C7}" type="slidenum">
              <a:rPr lang="en-US" altLang="en-US" smtClean="0"/>
              <a:pPr eaLnBrk="1" hangingPunct="1"/>
              <a:t>7</a:t>
            </a:fld>
            <a:endParaRPr lang="en-US" altLang="en-US" smtClean="0"/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501464" y="145825"/>
            <a:ext cx="7642535" cy="490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smtClean="0">
                <a:latin typeface="Comic Sans MS" pitchFamily="66" charset="0"/>
              </a:rPr>
              <a:t>reciprocal</a:t>
            </a:r>
            <a:endParaRPr lang="en-US" altLang="en-US" sz="3200" dirty="0">
              <a:latin typeface="Comic Sans MS" pitchFamily="66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1501464" y="6418261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 smtClean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2014-2015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649788" y="6378571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11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</a:t>
            </a:r>
            <a:r>
              <a:rPr lang="en-US" altLang="en-US" sz="1400" dirty="0">
                <a:latin typeface="Comic Sans MS" pitchFamily="66" charset="0"/>
              </a:rPr>
              <a:t>Anchor </a:t>
            </a:r>
            <a:r>
              <a:rPr lang="en-US" altLang="en-US" sz="1400" dirty="0" smtClean="0">
                <a:latin typeface="Comic Sans MS" pitchFamily="66" charset="0"/>
              </a:rPr>
              <a:t>MO5.A-F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01464" y="986971"/>
            <a:ext cx="7511907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* one </a:t>
            </a:r>
            <a:r>
              <a:rPr lang="en-US" sz="2800" dirty="0" smtClean="0">
                <a:latin typeface="Comic Sans MS" panose="030F0702030302020204" pitchFamily="66" charset="0"/>
              </a:rPr>
              <a:t>fraction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dirty="0">
                <a:latin typeface="Comic Sans MS" panose="030F0702030302020204" pitchFamily="66" charset="0"/>
              </a:rPr>
              <a:t>is the reciprocal of another if their product is 1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227" y="1879128"/>
            <a:ext cx="4300538" cy="176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 descr="http://www.mathatube.com/images/reciprcal_of_a_fractio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2963" y="4052433"/>
            <a:ext cx="2295525" cy="81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s://www.det.nsw.edu.au/eppcontent/glossary/app/resource/image/2413.png?w=47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046" y="3848555"/>
            <a:ext cx="4505325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58838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Classroom expectations">
  <a:themeElements>
    <a:clrScheme name="Classroom expectation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lassroom expectations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assroom expecta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Classroom expectations</Template>
  <TotalTime>734</TotalTime>
  <Words>175</Words>
  <Application>Microsoft Office PowerPoint</Application>
  <PresentationFormat>On-screen Show (4:3)</PresentationFormat>
  <Paragraphs>50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Classroom expectations</vt:lpstr>
      <vt:lpstr>Math Vocabulary Numbers and Operations M05.A-F  multiply &amp; divide fractions &amp; mixed numbers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Classroom Expectations</dc:title>
  <dc:creator>Caryn</dc:creator>
  <cp:lastModifiedBy>Caryn</cp:lastModifiedBy>
  <cp:revision>204</cp:revision>
  <dcterms:created xsi:type="dcterms:W3CDTF">2010-10-25T09:59:57Z</dcterms:created>
  <dcterms:modified xsi:type="dcterms:W3CDTF">2015-01-12T10:50:59Z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TC011589511033</vt:lpwstr>
  </property>
</Properties>
</file>