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7" r:id="rId1"/>
  </p:sldMasterIdLst>
  <p:notesMasterIdLst>
    <p:notesMasterId r:id="rId12"/>
  </p:notesMasterIdLst>
  <p:sldIdLst>
    <p:sldId id="256" r:id="rId2"/>
    <p:sldId id="270" r:id="rId3"/>
    <p:sldId id="266" r:id="rId4"/>
    <p:sldId id="267" r:id="rId5"/>
    <p:sldId id="268" r:id="rId6"/>
    <p:sldId id="269" r:id="rId7"/>
    <p:sldId id="271" r:id="rId8"/>
    <p:sldId id="272" r:id="rId9"/>
    <p:sldId id="273" r:id="rId10"/>
    <p:sldId id="274" r:id="rId11"/>
  </p:sldIdLst>
  <p:sldSz cx="9144000" cy="6858000" type="screen4x3"/>
  <p:notesSz cx="6858000" cy="9144000"/>
  <p:defaultTextStyle>
    <a:defPPr>
      <a:defRPr lang="en-US"/>
    </a:defPPr>
    <a:lvl1pPr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lnSpc>
        <a:spcPct val="80000"/>
      </a:lnSpc>
      <a:spcBef>
        <a:spcPct val="2000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  <a:srgbClr val="0099FF"/>
    <a:srgbClr val="00FFCC"/>
    <a:srgbClr val="00CC99"/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 autoAdjust="0"/>
    <p:restoredTop sz="94836" autoAdjust="0"/>
  </p:normalViewPr>
  <p:slideViewPr>
    <p:cSldViewPr snapToGrid="0">
      <p:cViewPr varScale="1">
        <p:scale>
          <a:sx n="66" d="100"/>
          <a:sy n="66" d="100"/>
        </p:scale>
        <p:origin x="-127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614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14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14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200"/>
            </a:lvl1pPr>
          </a:lstStyle>
          <a:p>
            <a:pPr>
              <a:defRPr/>
            </a:pPr>
            <a:fld id="{BF2043B6-12F3-43C7-B4E1-B16E823B2E1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191168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450CC1FF-9D04-4DF2-9DDB-1CFED7141C32}" type="slidenum">
              <a:rPr lang="en-US" altLang="en-US" smtClean="0"/>
              <a:pPr eaLnBrk="1" hangingPunct="1"/>
              <a:t>1</a:t>
            </a:fld>
            <a:endParaRPr lang="en-US" altLang="en-US" smtClean="0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711DF8DF-101B-4E94-B1E4-CC0AD49E8458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>
              <a:buFontTx/>
              <a:buChar char="•"/>
            </a:pPr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1295400"/>
            <a:ext cx="8229600" cy="1143000"/>
          </a:xfrm>
        </p:spPr>
        <p:txBody>
          <a:bodyPr/>
          <a:lstStyle>
            <a:lvl1pPr algn="r">
              <a:defRPr sz="36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711575" y="2819400"/>
            <a:ext cx="5051425" cy="1295400"/>
          </a:xfrm>
        </p:spPr>
        <p:txBody>
          <a:bodyPr/>
          <a:lstStyle>
            <a:lvl1pPr marL="0" indent="0" algn="r">
              <a:buFontTx/>
              <a:buNone/>
              <a:defRPr/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3048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934200" y="64008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18C169-5A42-4F5F-8DEC-60E02A4578C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7758217"/>
      </p:ext>
    </p:extLst>
  </p:cSld>
  <p:clrMapOvr>
    <a:masterClrMapping/>
  </p:clrMapOvr>
  <p:transition>
    <p:fade thruBlk="1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909805-3E83-4BE5-AB1B-846D5DDA672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0779931"/>
      </p:ext>
    </p:extLst>
  </p:cSld>
  <p:clrMapOvr>
    <a:masterClrMapping/>
  </p:clrMapOvr>
  <p:transition>
    <p:fade thruBlk="1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10400" y="304800"/>
            <a:ext cx="1752600" cy="5662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752600" y="304800"/>
            <a:ext cx="5105400" cy="5662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4CC355-83CF-4B6C-9752-C2F4FE25BAF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6444563"/>
      </p:ext>
    </p:extLst>
  </p:cSld>
  <p:clrMapOvr>
    <a:masterClrMapping/>
  </p:clrMapOvr>
  <p:transition>
    <p:fade thruBlk="1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C413F6-AAD2-4399-9A10-D8B334D46E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9922316"/>
      </p:ext>
    </p:extLst>
  </p:cSld>
  <p:clrMapOvr>
    <a:masterClrMapping/>
  </p:clrMapOvr>
  <p:transition>
    <p:fade thruBlk="1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065D15-3158-4C9B-8CFC-653510F4C1D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107361"/>
      </p:ext>
    </p:extLst>
  </p:cSld>
  <p:clrMapOvr>
    <a:masterClrMapping/>
  </p:clrMapOvr>
  <p:transition>
    <p:fade thruBlk="1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7526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0" y="1395413"/>
            <a:ext cx="34290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57EED-218D-454B-9C80-3C3B7E9830C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857621"/>
      </p:ext>
    </p:extLst>
  </p:cSld>
  <p:clrMapOvr>
    <a:masterClrMapping/>
  </p:clrMapOvr>
  <p:transition>
    <p:fade thruBlk="1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A1DEF9-9F6F-41B4-BA06-8728CF53AF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0855301"/>
      </p:ext>
    </p:extLst>
  </p:cSld>
  <p:clrMapOvr>
    <a:masterClrMapping/>
  </p:clrMapOvr>
  <p:transition>
    <p:fade thruBlk="1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1DC48B-E0FB-4E80-8B09-682E025419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0040396"/>
      </p:ext>
    </p:extLst>
  </p:cSld>
  <p:clrMapOvr>
    <a:masterClrMapping/>
  </p:clrMapOvr>
  <p:transition>
    <p:fade thruBlk="1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6E7887-5264-4137-A382-11C848640A4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3896845"/>
      </p:ext>
    </p:extLst>
  </p:cSld>
  <p:clrMapOvr>
    <a:masterClrMapping/>
  </p:clrMapOvr>
  <p:transition>
    <p:fade thruBlk="1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5E23990-1C4B-4FC9-B40A-72BBFCC7FB0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910019"/>
      </p:ext>
    </p:extLst>
  </p:cSld>
  <p:clrMapOvr>
    <a:masterClrMapping/>
  </p:clrMapOvr>
  <p:transition>
    <p:fade thruBlk="1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AAE9CB-6FC1-41E3-B3D7-941890DEC3E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62399"/>
      </p:ext>
    </p:extLst>
  </p:cSld>
  <p:clrMapOvr>
    <a:masterClrMapping/>
  </p:clrMapOvr>
  <p:transition>
    <p:fade thruBlk="1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752600" y="304800"/>
            <a:ext cx="70104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752600" y="1395413"/>
            <a:ext cx="7010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 Second level</a:t>
            </a:r>
          </a:p>
        </p:txBody>
      </p:sp>
      <p:sp>
        <p:nvSpPr>
          <p:cNvPr id="522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9050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316413" y="6400800"/>
            <a:ext cx="208438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22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391400" y="6400800"/>
            <a:ext cx="13716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100000"/>
              </a:lnSpc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09825FC4-8096-4153-A778-BAB3CCA5919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</p:sldLayoutIdLst>
  <p:transition>
    <p:fade thruBlk="1"/>
  </p:transition>
  <p:timing>
    <p:tnLst>
      <p:par>
        <p:cTn id="1" dur="indefinite" restart="never" nodeType="tmRoot"/>
      </p:par>
    </p:tnLst>
  </p:timing>
  <p:hf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 b="1">
          <a:solidFill>
            <a:srgbClr val="006666"/>
          </a:solidFill>
          <a:latin typeface="Tahoma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Ø"/>
        <a:defRPr sz="2200" i="1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2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gi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gi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1.gif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Text Box 15"/>
          <p:cNvSpPr txBox="1">
            <a:spLocks noChangeArrowheads="1"/>
          </p:cNvSpPr>
          <p:nvPr/>
        </p:nvSpPr>
        <p:spPr bwMode="auto">
          <a:xfrm>
            <a:off x="4833938" y="5551489"/>
            <a:ext cx="3961719" cy="738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2000" dirty="0" smtClean="0">
                <a:latin typeface="Comic Sans MS" pitchFamily="66" charset="0"/>
              </a:rPr>
              <a:t>©2014 </a:t>
            </a:r>
            <a:r>
              <a:rPr lang="en-US" altLang="en-US" sz="2000" dirty="0">
                <a:latin typeface="Comic Sans MS" pitchFamily="66" charset="0"/>
              </a:rPr>
              <a:t>Caryn Dingman </a:t>
            </a: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2000" dirty="0">
                <a:latin typeface="Comic Sans MS" pitchFamily="66" charset="0"/>
              </a:rPr>
              <a:t>www.mrsdingman.com</a:t>
            </a:r>
          </a:p>
        </p:txBody>
      </p:sp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51794" y="434975"/>
            <a:ext cx="8309632" cy="2147888"/>
          </a:xfrm>
        </p:spPr>
        <p:txBody>
          <a:bodyPr/>
          <a:lstStyle/>
          <a:p>
            <a:pPr eaLnBrk="1" hangingPunct="1"/>
            <a: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  <a:t>Math Vocabulary</a:t>
            </a:r>
            <a:br>
              <a:rPr lang="en-US" altLang="en-US" sz="4000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>Numbers and Operations </a:t>
            </a:r>
            <a:r>
              <a:rPr lang="en-US" b="0" dirty="0" smtClean="0">
                <a:solidFill>
                  <a:schemeClr val="tx1"/>
                </a:solidFill>
                <a:latin typeface="Comic Sans MS" panose="030F0702030302020204" pitchFamily="66" charset="0"/>
              </a:rPr>
              <a:t>M05.A-F</a:t>
            </a:r>
            <a:r>
              <a:rPr lang="en-US" dirty="0" smtClean="0"/>
              <a:t> </a:t>
            </a:r>
            <a: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b="0" dirty="0" smtClean="0">
                <a:solidFill>
                  <a:schemeClr val="tx1"/>
                </a:solidFill>
                <a:latin typeface="Comic Sans MS" pitchFamily="66" charset="0"/>
              </a:rPr>
            </a:b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>add 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>&amp; subtract 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>fractions 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>&amp; 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>mixed numbers</a:t>
            </a:r>
            <a: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  <a:t/>
            </a:r>
            <a:br>
              <a:rPr lang="en-US" altLang="en-US" sz="3200" b="0" dirty="0" smtClean="0">
                <a:solidFill>
                  <a:schemeClr val="tx1"/>
                </a:solidFill>
                <a:latin typeface="Comic Sans MS" pitchFamily="66" charset="0"/>
              </a:rPr>
            </a:br>
            <a:endParaRPr lang="en-US" altLang="en-US" sz="1800" b="0" dirty="0" smtClean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680138" y="2703514"/>
            <a:ext cx="6105087" cy="1253632"/>
          </a:xfrm>
        </p:spPr>
        <p:txBody>
          <a:bodyPr/>
          <a:lstStyle/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Aligning with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Pennsylvania Department of Education 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Core Assessment Anchors</a:t>
            </a:r>
          </a:p>
          <a:p>
            <a:pPr eaLnBrk="1" hangingPunct="1">
              <a:lnSpc>
                <a:spcPct val="80000"/>
              </a:lnSpc>
              <a:spcBef>
                <a:spcPct val="0"/>
              </a:spcBef>
            </a:pPr>
            <a:r>
              <a:rPr lang="en-US" altLang="en-US" sz="2000" dirty="0" smtClean="0">
                <a:latin typeface="Comic Sans MS" pitchFamily="66" charset="0"/>
              </a:rPr>
              <a:t>and enVision Math Textbook Topic </a:t>
            </a:r>
            <a:r>
              <a:rPr lang="en-US" altLang="en-US" sz="2000" dirty="0" smtClean="0">
                <a:latin typeface="Comic Sans MS" pitchFamily="66" charset="0"/>
              </a:rPr>
              <a:t>10</a:t>
            </a:r>
            <a:endParaRPr lang="en-US" altLang="en-US" sz="2000" dirty="0" smtClean="0">
              <a:latin typeface="Comic Sans MS" pitchFamily="66" charset="0"/>
            </a:endParaRPr>
          </a:p>
        </p:txBody>
      </p:sp>
    </p:spTree>
  </p:cSld>
  <p:clrMapOvr>
    <a:masterClrMapping/>
  </p:clrMapOvr>
  <p:transition>
    <p:fade thruBlk="1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10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19263" y="145824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subtracting mixed numbers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501464" y="948576"/>
            <a:ext cx="7663173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</a:t>
            </a:r>
            <a:r>
              <a:rPr lang="en-US" altLang="en-US" sz="3200" dirty="0">
                <a:latin typeface="Comic Sans MS" pitchFamily="66" charset="0"/>
              </a:rPr>
              <a:t>i</a:t>
            </a:r>
            <a:r>
              <a:rPr lang="en-US" altLang="en-US" sz="3200" dirty="0" smtClean="0">
                <a:latin typeface="Comic Sans MS" pitchFamily="66" charset="0"/>
              </a:rPr>
              <a:t>f the </a:t>
            </a:r>
            <a:r>
              <a:rPr lang="en-US" altLang="en-US" sz="3200" dirty="0" smtClean="0">
                <a:latin typeface="Comic Sans MS" pitchFamily="66" charset="0"/>
              </a:rPr>
              <a:t>denominators are DIFFERENT: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200" dirty="0" smtClean="0">
                <a:latin typeface="Comic Sans MS" pitchFamily="66" charset="0"/>
              </a:rPr>
              <a:t>©2014 </a:t>
            </a:r>
            <a:r>
              <a:rPr lang="en-US" altLang="en-US" sz="1200" dirty="0">
                <a:latin typeface="Comic Sans MS" pitchFamily="66" charset="0"/>
              </a:rPr>
              <a:t>Caryn Dingman </a:t>
            </a:r>
            <a:endParaRPr lang="en-US" altLang="en-US" sz="1200" dirty="0" smtClean="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200" dirty="0" smtClean="0">
                <a:latin typeface="Comic Sans MS" pitchFamily="66" charset="0"/>
              </a:rPr>
              <a:t>www.mrsdingman.com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99885"/>
            <a:ext cx="3548062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200" dirty="0">
                <a:latin typeface="Comic Sans MS" pitchFamily="66" charset="0"/>
              </a:rPr>
              <a:t>enVision Topic </a:t>
            </a:r>
            <a:r>
              <a:rPr lang="en-US" altLang="en-US" sz="1200" dirty="0" smtClean="0">
                <a:latin typeface="Comic Sans MS" pitchFamily="66" charset="0"/>
              </a:rPr>
              <a:t>10</a:t>
            </a:r>
            <a:endParaRPr lang="en-US" altLang="en-US" sz="12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200" dirty="0">
                <a:latin typeface="Comic Sans MS" pitchFamily="66" charset="0"/>
              </a:rPr>
              <a:t>PA </a:t>
            </a:r>
            <a:r>
              <a:rPr lang="en-US" altLang="en-US" sz="1200" dirty="0" smtClean="0">
                <a:latin typeface="Comic Sans MS" pitchFamily="66" charset="0"/>
              </a:rPr>
              <a:t>Core Assessment </a:t>
            </a:r>
            <a:r>
              <a:rPr lang="en-US" altLang="en-US" sz="1200" dirty="0">
                <a:latin typeface="Comic Sans MS" pitchFamily="66" charset="0"/>
              </a:rPr>
              <a:t>Anchor </a:t>
            </a:r>
            <a:r>
              <a:rPr lang="en-US" altLang="en-US" sz="1200" dirty="0" smtClean="0">
                <a:latin typeface="Comic Sans MS" pitchFamily="66" charset="0"/>
              </a:rPr>
              <a:t>MO5.A-F</a:t>
            </a:r>
            <a:endParaRPr lang="en-US" altLang="en-US" sz="1200" dirty="0">
              <a:latin typeface="Comic Sans MS" pitchFamily="66" charset="0"/>
            </a:endParaRPr>
          </a:p>
        </p:txBody>
      </p:sp>
      <p:pic>
        <p:nvPicPr>
          <p:cNvPr id="9222" name="Picture 6" descr="http://www.homeschoolmath.net/teaching/f/images/subtract-columns2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3819" y="1948467"/>
            <a:ext cx="139065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224" name="Picture 8" descr="http://00.edu-cdn.com/files/static/mcgrawhill-images/9780071439312/f0061-07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30151" y="1948467"/>
            <a:ext cx="1581150" cy="1809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342639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2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19263" y="145824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l</a:t>
            </a:r>
            <a:r>
              <a:rPr lang="en-US" altLang="en-US" sz="4000" dirty="0" smtClean="0">
                <a:latin typeface="Comic Sans MS" pitchFamily="66" charset="0"/>
              </a:rPr>
              <a:t>east common multiple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631949" y="975398"/>
            <a:ext cx="7553325" cy="44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 smtClean="0">
                <a:latin typeface="Comic Sans MS" pitchFamily="66" charset="0"/>
              </a:rPr>
              <a:t>* </a:t>
            </a:r>
            <a:r>
              <a:rPr lang="en-US" altLang="en-US" sz="2800" dirty="0">
                <a:latin typeface="Comic Sans MS" pitchFamily="66" charset="0"/>
              </a:rPr>
              <a:t>a</a:t>
            </a:r>
            <a:r>
              <a:rPr lang="en-US" altLang="en-US" sz="2800" dirty="0" smtClean="0">
                <a:latin typeface="Comic Sans MS" pitchFamily="66" charset="0"/>
              </a:rPr>
              <a:t>lso called LCM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1673224" y="1674019"/>
            <a:ext cx="751205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</a:t>
            </a:r>
            <a:r>
              <a:rPr lang="en-US" altLang="en-US" sz="2800" dirty="0">
                <a:latin typeface="Comic Sans MS" pitchFamily="66" charset="0"/>
              </a:rPr>
              <a:t>l</a:t>
            </a:r>
            <a:r>
              <a:rPr lang="en-US" altLang="en-US" sz="2800" dirty="0" smtClean="0">
                <a:latin typeface="Comic Sans MS" pitchFamily="66" charset="0"/>
              </a:rPr>
              <a:t>ist products of both denominators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smtClean="0">
                <a:latin typeface="Comic Sans MS" pitchFamily="66" charset="0"/>
              </a:rPr>
              <a:t>©2014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10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73224" y="2341519"/>
            <a:ext cx="7512050" cy="44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</a:t>
            </a:r>
            <a:r>
              <a:rPr lang="en-US" altLang="en-US" sz="2800" dirty="0">
                <a:latin typeface="Comic Sans MS" pitchFamily="66" charset="0"/>
              </a:rPr>
              <a:t>s</a:t>
            </a:r>
            <a:r>
              <a:rPr lang="en-US" altLang="en-US" sz="2800" dirty="0" smtClean="0">
                <a:latin typeface="Comic Sans MS" pitchFamily="66" charset="0"/>
              </a:rPr>
              <a:t>mallest product in both lists is LCM</a:t>
            </a:r>
            <a:endParaRPr lang="en-US" altLang="en-US" sz="2800" dirty="0">
              <a:latin typeface="Comic Sans MS" pitchFamily="66" charset="0"/>
            </a:endParaRPr>
          </a:p>
        </p:txBody>
      </p:sp>
      <p:pic>
        <p:nvPicPr>
          <p:cNvPr id="5122" name="Picture 2" descr="http://www.math.com/school/subject1/images/SIU3L3GL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5103" y="2989635"/>
            <a:ext cx="3279458" cy="23574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6" name="Picture 6" descr="http://www.mathsisfun.com/images/lcm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0129" y="4950052"/>
            <a:ext cx="4530566" cy="1350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150590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3" grpId="0"/>
      <p:bldP spid="1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3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19263" y="145824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a</a:t>
            </a:r>
            <a:r>
              <a:rPr lang="en-US" altLang="en-US" sz="4000" dirty="0" smtClean="0">
                <a:latin typeface="Comic Sans MS" pitchFamily="66" charset="0"/>
              </a:rPr>
              <a:t>dding fractions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611312" y="736242"/>
            <a:ext cx="7553325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</a:t>
            </a:r>
            <a:r>
              <a:rPr lang="en-US" altLang="en-US" sz="3200" dirty="0">
                <a:latin typeface="Comic Sans MS" pitchFamily="66" charset="0"/>
              </a:rPr>
              <a:t>i</a:t>
            </a:r>
            <a:r>
              <a:rPr lang="en-US" altLang="en-US" sz="3200" dirty="0" smtClean="0">
                <a:latin typeface="Comic Sans MS" pitchFamily="66" charset="0"/>
              </a:rPr>
              <a:t>f the </a:t>
            </a:r>
            <a:r>
              <a:rPr lang="en-US" altLang="en-US" sz="3200" dirty="0" smtClean="0">
                <a:latin typeface="Comic Sans MS" pitchFamily="66" charset="0"/>
              </a:rPr>
              <a:t>denominators are the SAME: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1652587" y="1434863"/>
            <a:ext cx="7512050" cy="4370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</a:t>
            </a:r>
            <a:r>
              <a:rPr lang="en-US" altLang="en-US" sz="2800" dirty="0">
                <a:latin typeface="Comic Sans MS" pitchFamily="66" charset="0"/>
              </a:rPr>
              <a:t>a</a:t>
            </a:r>
            <a:r>
              <a:rPr lang="en-US" altLang="en-US" sz="2800" dirty="0" smtClean="0">
                <a:latin typeface="Comic Sans MS" pitchFamily="66" charset="0"/>
              </a:rPr>
              <a:t>dd the numerators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smtClean="0">
                <a:latin typeface="Comic Sans MS" pitchFamily="66" charset="0"/>
              </a:rPr>
              <a:t>©2014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10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52587" y="2102363"/>
            <a:ext cx="7512050" cy="44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</a:t>
            </a:r>
            <a:r>
              <a:rPr lang="en-US" altLang="en-US" sz="2800" dirty="0">
                <a:latin typeface="Comic Sans MS" pitchFamily="66" charset="0"/>
              </a:rPr>
              <a:t>l</a:t>
            </a:r>
            <a:r>
              <a:rPr lang="en-US" altLang="en-US" sz="2800" dirty="0" smtClean="0">
                <a:latin typeface="Comic Sans MS" pitchFamily="66" charset="0"/>
              </a:rPr>
              <a:t>eave the denominators the same</a:t>
            </a:r>
            <a:endParaRPr lang="en-US" altLang="en-US" sz="2800" dirty="0">
              <a:latin typeface="Comic Sans MS" pitchFamily="66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83715" y="2726341"/>
            <a:ext cx="345186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9" name="Picture 5" descr="http://image.mathcaptain.com/cms/images/88/like-fractions1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7974" y="4645933"/>
            <a:ext cx="3406140" cy="1501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3" grpId="0"/>
      <p:bldP spid="15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4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19263" y="145824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a</a:t>
            </a:r>
            <a:r>
              <a:rPr lang="en-US" altLang="en-US" sz="4000" dirty="0" smtClean="0">
                <a:latin typeface="Comic Sans MS" pitchFamily="66" charset="0"/>
              </a:rPr>
              <a:t>dding fractions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501464" y="948576"/>
            <a:ext cx="7663173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</a:t>
            </a:r>
            <a:r>
              <a:rPr lang="en-US" altLang="en-US" sz="3200" dirty="0">
                <a:latin typeface="Comic Sans MS" pitchFamily="66" charset="0"/>
              </a:rPr>
              <a:t>i</a:t>
            </a:r>
            <a:r>
              <a:rPr lang="en-US" altLang="en-US" sz="3200" dirty="0" smtClean="0">
                <a:latin typeface="Comic Sans MS" pitchFamily="66" charset="0"/>
              </a:rPr>
              <a:t>f the </a:t>
            </a:r>
            <a:r>
              <a:rPr lang="en-US" altLang="en-US" sz="3200" dirty="0" smtClean="0">
                <a:latin typeface="Comic Sans MS" pitchFamily="66" charset="0"/>
              </a:rPr>
              <a:t>denominators are DIFFERENT: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1719263" y="2131548"/>
            <a:ext cx="7512050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Comic Sans MS" pitchFamily="66" charset="0"/>
              </a:rPr>
              <a:t>* </a:t>
            </a:r>
            <a:r>
              <a:rPr lang="en-US" altLang="en-US" sz="2400" dirty="0" smtClean="0">
                <a:latin typeface="Comic Sans MS" pitchFamily="66" charset="0"/>
              </a:rPr>
              <a:t>once denominators are the same, add numerators</a:t>
            </a:r>
            <a:endParaRPr lang="en-US" altLang="en-US" sz="24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smtClean="0">
                <a:latin typeface="Comic Sans MS" pitchFamily="66" charset="0"/>
              </a:rPr>
              <a:t>©2014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10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52587" y="1622921"/>
            <a:ext cx="3287402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latin typeface="Comic Sans MS" pitchFamily="66" charset="0"/>
              </a:rPr>
              <a:t>* </a:t>
            </a:r>
            <a:r>
              <a:rPr lang="en-US" altLang="en-US" sz="2400" dirty="0">
                <a:latin typeface="Comic Sans MS" pitchFamily="66" charset="0"/>
              </a:rPr>
              <a:t>f</a:t>
            </a:r>
            <a:r>
              <a:rPr lang="en-US" altLang="en-US" sz="2400" dirty="0" smtClean="0">
                <a:latin typeface="Comic Sans MS" pitchFamily="66" charset="0"/>
              </a:rPr>
              <a:t>ind the LCM</a:t>
            </a:r>
            <a:endParaRPr lang="en-US" altLang="en-US" sz="2400" dirty="0">
              <a:latin typeface="Comic Sans MS" pitchFamily="66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201070" y="1622921"/>
            <a:ext cx="4445497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latin typeface="Comic Sans MS" pitchFamily="66" charset="0"/>
              </a:rPr>
              <a:t>* create equivalent fraction</a:t>
            </a:r>
            <a:endParaRPr lang="en-US" altLang="en-US" sz="2400" dirty="0">
              <a:latin typeface="Comic Sans MS" pitchFamily="66" charset="0"/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79581" y="2823028"/>
            <a:ext cx="4250055" cy="33299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053" name="Picture 5" descr="http://www.freemathhelp.com/images/lessons/commondem.pn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2496" y="2519346"/>
            <a:ext cx="2911504" cy="20197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92915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3" grpId="0"/>
      <p:bldP spid="15" grpId="0"/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5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19263" y="145824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>
                <a:latin typeface="Comic Sans MS" pitchFamily="66" charset="0"/>
              </a:rPr>
              <a:t>s</a:t>
            </a:r>
            <a:r>
              <a:rPr lang="en-US" altLang="en-US" sz="4000" dirty="0" smtClean="0">
                <a:latin typeface="Comic Sans MS" pitchFamily="66" charset="0"/>
              </a:rPr>
              <a:t>ubtracting fractions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611312" y="736242"/>
            <a:ext cx="7553325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</a:t>
            </a:r>
            <a:r>
              <a:rPr lang="en-US" altLang="en-US" sz="3200" dirty="0">
                <a:latin typeface="Comic Sans MS" pitchFamily="66" charset="0"/>
              </a:rPr>
              <a:t>i</a:t>
            </a:r>
            <a:r>
              <a:rPr lang="en-US" altLang="en-US" sz="3200" dirty="0" smtClean="0">
                <a:latin typeface="Comic Sans MS" pitchFamily="66" charset="0"/>
              </a:rPr>
              <a:t>f the </a:t>
            </a:r>
            <a:r>
              <a:rPr lang="en-US" altLang="en-US" sz="3200" dirty="0" smtClean="0">
                <a:latin typeface="Comic Sans MS" pitchFamily="66" charset="0"/>
              </a:rPr>
              <a:t>denominators are the SAME: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1652587" y="1434863"/>
            <a:ext cx="7512050" cy="7856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</a:t>
            </a:r>
            <a:r>
              <a:rPr lang="en-US" altLang="en-US" sz="2800" dirty="0" smtClean="0">
                <a:latin typeface="Comic Sans MS" pitchFamily="66" charset="0"/>
              </a:rPr>
              <a:t>subtract the numerators as if they are whole numbers</a:t>
            </a:r>
            <a:endParaRPr lang="en-US" altLang="en-US" sz="28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39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400" dirty="0" smtClean="0">
                <a:latin typeface="Comic Sans MS" pitchFamily="66" charset="0"/>
              </a:rPr>
              <a:t>©2014 </a:t>
            </a:r>
            <a:r>
              <a:rPr lang="en-US" altLang="en-US" sz="1400" dirty="0">
                <a:latin typeface="Comic Sans MS" pitchFamily="66" charset="0"/>
              </a:rPr>
              <a:t>Caryn Dingman www.mrsdingman.com</a:t>
            </a: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78571"/>
            <a:ext cx="3548062" cy="47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enVision Topic </a:t>
            </a:r>
            <a:r>
              <a:rPr lang="en-US" altLang="en-US" sz="1400" dirty="0" smtClean="0">
                <a:latin typeface="Comic Sans MS" pitchFamily="66" charset="0"/>
              </a:rPr>
              <a:t>10</a:t>
            </a:r>
            <a:endParaRPr lang="en-US" altLang="en-US" sz="14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400" dirty="0">
                <a:latin typeface="Comic Sans MS" pitchFamily="66" charset="0"/>
              </a:rPr>
              <a:t>PA </a:t>
            </a:r>
            <a:r>
              <a:rPr lang="en-US" altLang="en-US" sz="1400" dirty="0" smtClean="0">
                <a:latin typeface="Comic Sans MS" pitchFamily="66" charset="0"/>
              </a:rPr>
              <a:t>Core Assessment </a:t>
            </a:r>
            <a:r>
              <a:rPr lang="en-US" altLang="en-US" sz="1400" dirty="0">
                <a:latin typeface="Comic Sans MS" pitchFamily="66" charset="0"/>
              </a:rPr>
              <a:t>Anchor </a:t>
            </a:r>
            <a:r>
              <a:rPr lang="en-US" altLang="en-US" sz="1400" dirty="0" smtClean="0">
                <a:latin typeface="Comic Sans MS" pitchFamily="66" charset="0"/>
              </a:rPr>
              <a:t>MO5.A-F</a:t>
            </a:r>
            <a:endParaRPr lang="en-US" altLang="en-US" sz="1400" dirty="0">
              <a:latin typeface="Comic Sans MS" pitchFamily="66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31949" y="2543318"/>
            <a:ext cx="7512050" cy="4409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800" dirty="0">
                <a:latin typeface="Comic Sans MS" pitchFamily="66" charset="0"/>
              </a:rPr>
              <a:t>* </a:t>
            </a:r>
            <a:r>
              <a:rPr lang="en-US" altLang="en-US" sz="2800" dirty="0">
                <a:latin typeface="Comic Sans MS" pitchFamily="66" charset="0"/>
              </a:rPr>
              <a:t>l</a:t>
            </a:r>
            <a:r>
              <a:rPr lang="en-US" altLang="en-US" sz="2800" dirty="0" smtClean="0">
                <a:latin typeface="Comic Sans MS" pitchFamily="66" charset="0"/>
              </a:rPr>
              <a:t>eave the denominators the same</a:t>
            </a:r>
            <a:endParaRPr lang="en-US" altLang="en-US" sz="2800" dirty="0">
              <a:latin typeface="Comic Sans MS" pitchFamily="66" charset="0"/>
            </a:endParaRPr>
          </a:p>
        </p:txBody>
      </p:sp>
      <p:pic>
        <p:nvPicPr>
          <p:cNvPr id="3074" name="Picture 2" descr="http://image.mathcaptain.com/cms/images/88/like-fractions1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318" y="3098800"/>
            <a:ext cx="4695825" cy="1600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2283" y="5014380"/>
            <a:ext cx="2301716" cy="78438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 descr="http://www.helpingwithmath.com/images/fra_ex11.gif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6318" y="5143710"/>
            <a:ext cx="4269105" cy="9772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299639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3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6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19263" y="145824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subtracting fractions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501464" y="948576"/>
            <a:ext cx="7663173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</a:t>
            </a:r>
            <a:r>
              <a:rPr lang="en-US" altLang="en-US" sz="3200" dirty="0">
                <a:latin typeface="Comic Sans MS" pitchFamily="66" charset="0"/>
              </a:rPr>
              <a:t>i</a:t>
            </a:r>
            <a:r>
              <a:rPr lang="en-US" altLang="en-US" sz="3200" dirty="0" smtClean="0">
                <a:latin typeface="Comic Sans MS" pitchFamily="66" charset="0"/>
              </a:rPr>
              <a:t>f the </a:t>
            </a:r>
            <a:r>
              <a:rPr lang="en-US" altLang="en-US" sz="3200" dirty="0" smtClean="0">
                <a:latin typeface="Comic Sans MS" pitchFamily="66" charset="0"/>
              </a:rPr>
              <a:t>denominators are DIFFERENT: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14693" name="Text Box 5"/>
          <p:cNvSpPr txBox="1">
            <a:spLocks noChangeArrowheads="1"/>
          </p:cNvSpPr>
          <p:nvPr/>
        </p:nvSpPr>
        <p:spPr bwMode="auto">
          <a:xfrm>
            <a:off x="1719263" y="2131548"/>
            <a:ext cx="7512050" cy="6832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>
                <a:latin typeface="Comic Sans MS" pitchFamily="66" charset="0"/>
              </a:rPr>
              <a:t>* </a:t>
            </a:r>
            <a:r>
              <a:rPr lang="en-US" altLang="en-US" sz="2400" dirty="0" smtClean="0">
                <a:latin typeface="Comic Sans MS" pitchFamily="66" charset="0"/>
              </a:rPr>
              <a:t>once denominators are the same, subtract numerators</a:t>
            </a:r>
            <a:endParaRPr lang="en-US" altLang="en-US" sz="24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200" dirty="0" smtClean="0">
                <a:latin typeface="Comic Sans MS" pitchFamily="66" charset="0"/>
              </a:rPr>
              <a:t>©2014 </a:t>
            </a:r>
            <a:r>
              <a:rPr lang="en-US" altLang="en-US" sz="1200" dirty="0">
                <a:latin typeface="Comic Sans MS" pitchFamily="66" charset="0"/>
              </a:rPr>
              <a:t>Caryn Dingman </a:t>
            </a:r>
            <a:endParaRPr lang="en-US" altLang="en-US" sz="1200" dirty="0" smtClean="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200" dirty="0" smtClean="0">
                <a:latin typeface="Comic Sans MS" pitchFamily="66" charset="0"/>
              </a:rPr>
              <a:t>www.mrsdingman.com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99885"/>
            <a:ext cx="3548062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200" dirty="0">
                <a:latin typeface="Comic Sans MS" pitchFamily="66" charset="0"/>
              </a:rPr>
              <a:t>enVision Topic </a:t>
            </a:r>
            <a:r>
              <a:rPr lang="en-US" altLang="en-US" sz="1200" dirty="0" smtClean="0">
                <a:latin typeface="Comic Sans MS" pitchFamily="66" charset="0"/>
              </a:rPr>
              <a:t>10</a:t>
            </a:r>
            <a:endParaRPr lang="en-US" altLang="en-US" sz="12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200" dirty="0">
                <a:latin typeface="Comic Sans MS" pitchFamily="66" charset="0"/>
              </a:rPr>
              <a:t>PA </a:t>
            </a:r>
            <a:r>
              <a:rPr lang="en-US" altLang="en-US" sz="1200" dirty="0" smtClean="0">
                <a:latin typeface="Comic Sans MS" pitchFamily="66" charset="0"/>
              </a:rPr>
              <a:t>Core Assessment </a:t>
            </a:r>
            <a:r>
              <a:rPr lang="en-US" altLang="en-US" sz="1200" dirty="0">
                <a:latin typeface="Comic Sans MS" pitchFamily="66" charset="0"/>
              </a:rPr>
              <a:t>Anchor </a:t>
            </a:r>
            <a:r>
              <a:rPr lang="en-US" altLang="en-US" sz="1200" dirty="0" smtClean="0">
                <a:latin typeface="Comic Sans MS" pitchFamily="66" charset="0"/>
              </a:rPr>
              <a:t>MO5.A-F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1652587" y="1622921"/>
            <a:ext cx="3287402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latin typeface="Comic Sans MS" pitchFamily="66" charset="0"/>
              </a:rPr>
              <a:t>* </a:t>
            </a:r>
            <a:r>
              <a:rPr lang="en-US" altLang="en-US" sz="2400" dirty="0">
                <a:latin typeface="Comic Sans MS" pitchFamily="66" charset="0"/>
              </a:rPr>
              <a:t>f</a:t>
            </a:r>
            <a:r>
              <a:rPr lang="en-US" altLang="en-US" sz="2400" dirty="0" smtClean="0">
                <a:latin typeface="Comic Sans MS" pitchFamily="66" charset="0"/>
              </a:rPr>
              <a:t>ind the LCM</a:t>
            </a:r>
            <a:endParaRPr lang="en-US" altLang="en-US" sz="2400" dirty="0">
              <a:latin typeface="Comic Sans MS" pitchFamily="66" charset="0"/>
            </a:endParaRPr>
          </a:p>
        </p:txBody>
      </p:sp>
      <p:sp>
        <p:nvSpPr>
          <p:cNvPr id="11" name="Text Box 5"/>
          <p:cNvSpPr txBox="1">
            <a:spLocks noChangeArrowheads="1"/>
          </p:cNvSpPr>
          <p:nvPr/>
        </p:nvSpPr>
        <p:spPr bwMode="auto">
          <a:xfrm>
            <a:off x="4201070" y="1622921"/>
            <a:ext cx="4445497" cy="3877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 dirty="0" smtClean="0">
                <a:latin typeface="Comic Sans MS" pitchFamily="66" charset="0"/>
              </a:rPr>
              <a:t>* create equivalent fraction</a:t>
            </a:r>
            <a:endParaRPr lang="en-US" altLang="en-US" sz="2400" dirty="0">
              <a:latin typeface="Comic Sans MS" pitchFamily="66" charset="0"/>
            </a:endParaRPr>
          </a:p>
        </p:txBody>
      </p:sp>
      <p:pic>
        <p:nvPicPr>
          <p:cNvPr id="4102" name="Picture 6" descr="http://tppma103.wikispaces.com/file/view/Subtract%20Fractions%20with%20steps.jpg/379636252/Subtract%20Fractions%20with%20step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80543" y="2584573"/>
            <a:ext cx="4041648" cy="3793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8750000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  <p:bldP spid="114693" grpId="0"/>
      <p:bldP spid="15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7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19263" y="145824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adding</a:t>
            </a:r>
            <a:r>
              <a:rPr lang="en-US" altLang="en-US" sz="4000" dirty="0" smtClean="0">
                <a:latin typeface="Comic Sans MS" pitchFamily="66" charset="0"/>
              </a:rPr>
              <a:t> mixed numbers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501464" y="948576"/>
            <a:ext cx="7663173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</a:t>
            </a:r>
            <a:r>
              <a:rPr lang="en-US" altLang="en-US" sz="3200" dirty="0">
                <a:latin typeface="Comic Sans MS" pitchFamily="66" charset="0"/>
              </a:rPr>
              <a:t>i</a:t>
            </a:r>
            <a:r>
              <a:rPr lang="en-US" altLang="en-US" sz="3200" dirty="0" smtClean="0">
                <a:latin typeface="Comic Sans MS" pitchFamily="66" charset="0"/>
              </a:rPr>
              <a:t>f the </a:t>
            </a:r>
            <a:r>
              <a:rPr lang="en-US" altLang="en-US" sz="3200" dirty="0" smtClean="0">
                <a:latin typeface="Comic Sans MS" pitchFamily="66" charset="0"/>
              </a:rPr>
              <a:t>denominators are the SAME: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200" dirty="0" smtClean="0">
                <a:latin typeface="Comic Sans MS" pitchFamily="66" charset="0"/>
              </a:rPr>
              <a:t>©2014 </a:t>
            </a:r>
            <a:r>
              <a:rPr lang="en-US" altLang="en-US" sz="1200" dirty="0">
                <a:latin typeface="Comic Sans MS" pitchFamily="66" charset="0"/>
              </a:rPr>
              <a:t>Caryn Dingman </a:t>
            </a:r>
            <a:endParaRPr lang="en-US" altLang="en-US" sz="1200" dirty="0" smtClean="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200" dirty="0" smtClean="0">
                <a:latin typeface="Comic Sans MS" pitchFamily="66" charset="0"/>
              </a:rPr>
              <a:t>www.mrsdingman.com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99885"/>
            <a:ext cx="3548062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200" dirty="0">
                <a:latin typeface="Comic Sans MS" pitchFamily="66" charset="0"/>
              </a:rPr>
              <a:t>enVision Topic </a:t>
            </a:r>
            <a:r>
              <a:rPr lang="en-US" altLang="en-US" sz="1200" dirty="0" smtClean="0">
                <a:latin typeface="Comic Sans MS" pitchFamily="66" charset="0"/>
              </a:rPr>
              <a:t>10</a:t>
            </a:r>
            <a:endParaRPr lang="en-US" altLang="en-US" sz="12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200" dirty="0">
                <a:latin typeface="Comic Sans MS" pitchFamily="66" charset="0"/>
              </a:rPr>
              <a:t>PA </a:t>
            </a:r>
            <a:r>
              <a:rPr lang="en-US" altLang="en-US" sz="1200" dirty="0" smtClean="0">
                <a:latin typeface="Comic Sans MS" pitchFamily="66" charset="0"/>
              </a:rPr>
              <a:t>Core Assessment </a:t>
            </a:r>
            <a:r>
              <a:rPr lang="en-US" altLang="en-US" sz="1200" dirty="0">
                <a:latin typeface="Comic Sans MS" pitchFamily="66" charset="0"/>
              </a:rPr>
              <a:t>Anchor </a:t>
            </a:r>
            <a:r>
              <a:rPr lang="en-US" altLang="en-US" sz="1200" dirty="0" smtClean="0">
                <a:latin typeface="Comic Sans MS" pitchFamily="66" charset="0"/>
              </a:rPr>
              <a:t>MO5.A-F</a:t>
            </a:r>
            <a:endParaRPr lang="en-US" altLang="en-US" sz="1200" dirty="0">
              <a:latin typeface="Comic Sans MS" pitchFamily="66" charset="0"/>
            </a:endParaRPr>
          </a:p>
        </p:txBody>
      </p:sp>
      <p:pic>
        <p:nvPicPr>
          <p:cNvPr id="6146" name="Picture 2" descr="http://www.bvps.org/cshannon/images/AddSub4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2127" y="3712387"/>
            <a:ext cx="3214688" cy="25546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http://www.mathnstuff.com/math/spoken/here/2class/70/fracta5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17821" y="1623552"/>
            <a:ext cx="4131945" cy="24603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08548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8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19263" y="145824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adding</a:t>
            </a:r>
            <a:r>
              <a:rPr lang="en-US" altLang="en-US" sz="4000" dirty="0" smtClean="0">
                <a:latin typeface="Comic Sans MS" pitchFamily="66" charset="0"/>
              </a:rPr>
              <a:t> mixed numbers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501464" y="948576"/>
            <a:ext cx="7663173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</a:t>
            </a:r>
            <a:r>
              <a:rPr lang="en-US" altLang="en-US" sz="3200" dirty="0">
                <a:latin typeface="Comic Sans MS" pitchFamily="66" charset="0"/>
              </a:rPr>
              <a:t>i</a:t>
            </a:r>
            <a:r>
              <a:rPr lang="en-US" altLang="en-US" sz="3200" dirty="0" smtClean="0">
                <a:latin typeface="Comic Sans MS" pitchFamily="66" charset="0"/>
              </a:rPr>
              <a:t>f the </a:t>
            </a:r>
            <a:r>
              <a:rPr lang="en-US" altLang="en-US" sz="3200" dirty="0" smtClean="0">
                <a:latin typeface="Comic Sans MS" pitchFamily="66" charset="0"/>
              </a:rPr>
              <a:t>denominators are DIFFERENT: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200" dirty="0" smtClean="0">
                <a:latin typeface="Comic Sans MS" pitchFamily="66" charset="0"/>
              </a:rPr>
              <a:t>©2014 </a:t>
            </a:r>
            <a:r>
              <a:rPr lang="en-US" altLang="en-US" sz="1200" dirty="0">
                <a:latin typeface="Comic Sans MS" pitchFamily="66" charset="0"/>
              </a:rPr>
              <a:t>Caryn Dingman </a:t>
            </a:r>
            <a:endParaRPr lang="en-US" altLang="en-US" sz="1200" dirty="0" smtClean="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200" dirty="0" smtClean="0">
                <a:latin typeface="Comic Sans MS" pitchFamily="66" charset="0"/>
              </a:rPr>
              <a:t>www.mrsdingman.com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99885"/>
            <a:ext cx="3548062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200" dirty="0">
                <a:latin typeface="Comic Sans MS" pitchFamily="66" charset="0"/>
              </a:rPr>
              <a:t>enVision Topic </a:t>
            </a:r>
            <a:r>
              <a:rPr lang="en-US" altLang="en-US" sz="1200" dirty="0" smtClean="0">
                <a:latin typeface="Comic Sans MS" pitchFamily="66" charset="0"/>
              </a:rPr>
              <a:t>10</a:t>
            </a:r>
            <a:endParaRPr lang="en-US" altLang="en-US" sz="12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200" dirty="0">
                <a:latin typeface="Comic Sans MS" pitchFamily="66" charset="0"/>
              </a:rPr>
              <a:t>PA </a:t>
            </a:r>
            <a:r>
              <a:rPr lang="en-US" altLang="en-US" sz="1200" dirty="0" smtClean="0">
                <a:latin typeface="Comic Sans MS" pitchFamily="66" charset="0"/>
              </a:rPr>
              <a:t>Core Assessment </a:t>
            </a:r>
            <a:r>
              <a:rPr lang="en-US" altLang="en-US" sz="1200" dirty="0">
                <a:latin typeface="Comic Sans MS" pitchFamily="66" charset="0"/>
              </a:rPr>
              <a:t>Anchor </a:t>
            </a:r>
            <a:r>
              <a:rPr lang="en-US" altLang="en-US" sz="1200" dirty="0" smtClean="0">
                <a:latin typeface="Comic Sans MS" pitchFamily="66" charset="0"/>
              </a:rPr>
              <a:t>MO5.A-F</a:t>
            </a:r>
            <a:endParaRPr lang="en-US" altLang="en-US" sz="1200" dirty="0">
              <a:latin typeface="Comic Sans MS" pitchFamily="66" charset="0"/>
            </a:endParaRPr>
          </a:p>
        </p:txBody>
      </p:sp>
      <p:pic>
        <p:nvPicPr>
          <p:cNvPr id="2" name="Picture 2" descr="http://www.eduplace.com/math/mw/models/graphics/5_29.gif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1110" y="1434863"/>
            <a:ext cx="7029450" cy="2476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2" name="Picture 4" descr="http://www.enchantedlearning.com/math/fractions/gifs/addfractions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2850" y="3911363"/>
            <a:ext cx="2752725" cy="17907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9181574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/>
            <a:fld id="{A0C5CA6F-7598-4303-B53D-7496CB1909C7}" type="slidenum">
              <a:rPr lang="en-US" altLang="en-US" smtClean="0"/>
              <a:pPr eaLnBrk="1" hangingPunct="1"/>
              <a:t>9</a:t>
            </a:fld>
            <a:endParaRPr lang="en-US" altLang="en-US" smtClean="0"/>
          </a:p>
        </p:txBody>
      </p:sp>
      <p:sp>
        <p:nvSpPr>
          <p:cNvPr id="7171" name="Text Box 2"/>
          <p:cNvSpPr txBox="1">
            <a:spLocks noChangeArrowheads="1"/>
          </p:cNvSpPr>
          <p:nvPr/>
        </p:nvSpPr>
        <p:spPr bwMode="auto">
          <a:xfrm>
            <a:off x="1719263" y="145824"/>
            <a:ext cx="7032625" cy="5904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4000" dirty="0" smtClean="0">
                <a:latin typeface="Comic Sans MS" pitchFamily="66" charset="0"/>
              </a:rPr>
              <a:t>subtracting mixed numbers</a:t>
            </a:r>
            <a:endParaRPr lang="en-US" altLang="en-US" sz="4000" dirty="0">
              <a:latin typeface="Comic Sans MS" pitchFamily="66" charset="0"/>
            </a:endParaRPr>
          </a:p>
        </p:txBody>
      </p:sp>
      <p:sp>
        <p:nvSpPr>
          <p:cNvPr id="114692" name="Text Box 4"/>
          <p:cNvSpPr txBox="1">
            <a:spLocks noChangeArrowheads="1"/>
          </p:cNvSpPr>
          <p:nvPr/>
        </p:nvSpPr>
        <p:spPr bwMode="auto">
          <a:xfrm>
            <a:off x="1501464" y="948576"/>
            <a:ext cx="7663173" cy="486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3200" dirty="0">
                <a:latin typeface="Comic Sans MS" pitchFamily="66" charset="0"/>
              </a:rPr>
              <a:t>* </a:t>
            </a:r>
            <a:r>
              <a:rPr lang="en-US" altLang="en-US" sz="3200" dirty="0">
                <a:latin typeface="Comic Sans MS" pitchFamily="66" charset="0"/>
              </a:rPr>
              <a:t>i</a:t>
            </a:r>
            <a:r>
              <a:rPr lang="en-US" altLang="en-US" sz="3200" dirty="0" smtClean="0">
                <a:latin typeface="Comic Sans MS" pitchFamily="66" charset="0"/>
              </a:rPr>
              <a:t>f the </a:t>
            </a:r>
            <a:r>
              <a:rPr lang="en-US" altLang="en-US" sz="3200" dirty="0" smtClean="0">
                <a:latin typeface="Comic Sans MS" pitchFamily="66" charset="0"/>
              </a:rPr>
              <a:t>denominators are the SAME: </a:t>
            </a:r>
            <a:endParaRPr lang="en-US" altLang="en-US" sz="3200" dirty="0">
              <a:latin typeface="Comic Sans MS" pitchFamily="66" charset="0"/>
            </a:endParaRPr>
          </a:p>
        </p:txBody>
      </p:sp>
      <p:sp>
        <p:nvSpPr>
          <p:cNvPr id="13" name="Text Box 15"/>
          <p:cNvSpPr txBox="1">
            <a:spLocks noChangeArrowheads="1"/>
          </p:cNvSpPr>
          <p:nvPr/>
        </p:nvSpPr>
        <p:spPr bwMode="auto">
          <a:xfrm>
            <a:off x="1501464" y="6418261"/>
            <a:ext cx="3438525" cy="481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1200" dirty="0" smtClean="0">
                <a:latin typeface="Comic Sans MS" pitchFamily="66" charset="0"/>
              </a:rPr>
              <a:t>©2014 </a:t>
            </a:r>
            <a:r>
              <a:rPr lang="en-US" altLang="en-US" sz="1200" dirty="0">
                <a:latin typeface="Comic Sans MS" pitchFamily="66" charset="0"/>
              </a:rPr>
              <a:t>Caryn Dingman </a:t>
            </a:r>
            <a:endParaRPr lang="en-US" altLang="en-US" sz="1200" dirty="0" smtClean="0">
              <a:latin typeface="Comic Sans MS" pitchFamily="66" charset="0"/>
            </a:endParaRPr>
          </a:p>
          <a:p>
            <a:pPr algn="ctr" eaLnBrk="1" hangingPunct="1">
              <a:spcBef>
                <a:spcPct val="50000"/>
              </a:spcBef>
            </a:pPr>
            <a:r>
              <a:rPr lang="en-US" altLang="en-US" sz="1200" dirty="0" smtClean="0">
                <a:latin typeface="Comic Sans MS" pitchFamily="66" charset="0"/>
              </a:rPr>
              <a:t>www.mrsdingman.com</a:t>
            </a:r>
            <a:endParaRPr lang="en-US" altLang="en-US" sz="1200" dirty="0">
              <a:latin typeface="Comic Sans MS" pitchFamily="66" charset="0"/>
            </a:endParaRPr>
          </a:p>
        </p:txBody>
      </p:sp>
      <p:sp>
        <p:nvSpPr>
          <p:cNvPr id="14" name="Text Box 3"/>
          <p:cNvSpPr txBox="1">
            <a:spLocks noChangeArrowheads="1"/>
          </p:cNvSpPr>
          <p:nvPr/>
        </p:nvSpPr>
        <p:spPr bwMode="auto">
          <a:xfrm>
            <a:off x="4649788" y="6399885"/>
            <a:ext cx="3548062" cy="424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/>
                </a:solidFill>
              </a14:hiddenFill>
            </a:ext>
            <a:ext uri="{91240B29-F687-4F45-9708-019B960494DF}">
              <a14:hiddenLine xmlns:a14="http://schemas.microsoft.com/office/drawing/2010/main" w="2857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r>
              <a:rPr lang="en-US" altLang="en-US" sz="1200" dirty="0">
                <a:latin typeface="Comic Sans MS" pitchFamily="66" charset="0"/>
              </a:rPr>
              <a:t>enVision Topic </a:t>
            </a:r>
            <a:r>
              <a:rPr lang="en-US" altLang="en-US" sz="1200" dirty="0" smtClean="0">
                <a:latin typeface="Comic Sans MS" pitchFamily="66" charset="0"/>
              </a:rPr>
              <a:t>10</a:t>
            </a:r>
            <a:endParaRPr lang="en-US" altLang="en-US" sz="1200" dirty="0">
              <a:latin typeface="Comic Sans MS" pitchFamily="66" charset="0"/>
            </a:endParaRPr>
          </a:p>
          <a:p>
            <a:pPr algn="r" eaLnBrk="1" hangingPunct="1"/>
            <a:r>
              <a:rPr lang="en-US" altLang="en-US" sz="1200" dirty="0">
                <a:latin typeface="Comic Sans MS" pitchFamily="66" charset="0"/>
              </a:rPr>
              <a:t>PA </a:t>
            </a:r>
            <a:r>
              <a:rPr lang="en-US" altLang="en-US" sz="1200" dirty="0" smtClean="0">
                <a:latin typeface="Comic Sans MS" pitchFamily="66" charset="0"/>
              </a:rPr>
              <a:t>Core Assessment </a:t>
            </a:r>
            <a:r>
              <a:rPr lang="en-US" altLang="en-US" sz="1200" dirty="0">
                <a:latin typeface="Comic Sans MS" pitchFamily="66" charset="0"/>
              </a:rPr>
              <a:t>Anchor </a:t>
            </a:r>
            <a:r>
              <a:rPr lang="en-US" altLang="en-US" sz="1200" dirty="0" smtClean="0">
                <a:latin typeface="Comic Sans MS" pitchFamily="66" charset="0"/>
              </a:rPr>
              <a:t>MO5.A-F</a:t>
            </a:r>
            <a:endParaRPr lang="en-US" altLang="en-US" sz="1200" dirty="0">
              <a:latin typeface="Comic Sans MS" pitchFamily="66" charset="0"/>
            </a:endParaRPr>
          </a:p>
        </p:txBody>
      </p:sp>
      <p:pic>
        <p:nvPicPr>
          <p:cNvPr id="8200" name="Picture 8" descr="http://www.basic-math-explained.com/images/subFrac24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2341" y="3059784"/>
            <a:ext cx="3105150" cy="11334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02" name="Picture 10" descr="http://www.studyzone.org/mtestprep/math8/e/subtrm5.gif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20913" y="2231108"/>
            <a:ext cx="2428875" cy="8286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5309557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6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4692" grpId="0"/>
    </p:bldLst>
  </p:timing>
</p:sld>
</file>

<file path=ppt/theme/theme1.xml><?xml version="1.0" encoding="utf-8"?>
<a:theme xmlns:a="http://schemas.openxmlformats.org/drawingml/2006/main" name="Classroom expectations">
  <a:themeElements>
    <a:clrScheme name="Classroom expectation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Classroom expectations">
      <a:majorFont>
        <a:latin typeface="Tahoma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C0C0C0"/>
        </a:solidFill>
        <a:ln>
          <a:noFill/>
        </a:ln>
        <a:effectLst/>
        <a:extLst>
          <a:ext uri="{91240B29-F687-4F45-9708-019B960494DF}">
            <a14:hiddenLine xmlns:a14="http://schemas.microsoft.com/office/drawing/2010/main"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8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Classroom expectation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room expectations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room expectations 1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Classroom expectations</Template>
  <TotalTime>647</TotalTime>
  <Words>319</Words>
  <Application>Microsoft Office PowerPoint</Application>
  <PresentationFormat>On-screen Show (4:3)</PresentationFormat>
  <Paragraphs>88</Paragraphs>
  <Slides>10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Classroom expectations</vt:lpstr>
      <vt:lpstr>Math Vocabulary Numbers and Operations M05.A-F  add &amp; subtract fractions &amp; mixed numbers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Classroom Expectations</dc:title>
  <dc:creator>Caryn</dc:creator>
  <cp:lastModifiedBy>Caryn</cp:lastModifiedBy>
  <cp:revision>176</cp:revision>
  <dcterms:created xsi:type="dcterms:W3CDTF">2010-10-25T09:59:57Z</dcterms:created>
  <dcterms:modified xsi:type="dcterms:W3CDTF">2014-07-14T12:09:40Z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TC011589511033</vt:lpwstr>
  </property>
</Properties>
</file>