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CCFF"/>
    <a:srgbClr val="FF0066"/>
    <a:srgbClr val="0099FF"/>
    <a:srgbClr val="00FFCC"/>
    <a:srgbClr val="00CC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786" autoAdjust="0"/>
  </p:normalViewPr>
  <p:slideViewPr>
    <p:cSldViewPr snapToGrid="0">
      <p:cViewPr>
        <p:scale>
          <a:sx n="60" d="100"/>
          <a:sy n="60" d="100"/>
        </p:scale>
        <p:origin x="-165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F5DA0759-3AF1-48EA-9B7D-DCEE89D0B9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53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3BE9A4-1CD1-47C1-9156-B146B0A8403B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C1CD07-FB16-49DC-A00B-96D1DFF996F3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C1CD07-FB16-49DC-A00B-96D1DFF996F3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C1CD07-FB16-49DC-A00B-96D1DFF996F3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C1CD07-FB16-49DC-A00B-96D1DFF996F3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C1CD07-FB16-49DC-A00B-96D1DFF996F3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C1CD07-FB16-49DC-A00B-96D1DFF996F3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C1CD07-FB16-49DC-A00B-96D1DFF996F3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629891-3FBC-42D7-A8D0-5E6A80E382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75786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E0E7E-7BAA-4EEF-A106-683678326A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667071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A485A-F484-4601-B33A-704A35A434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578360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58D23-DEDF-47F2-92EB-A44B0063E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936706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2FCA0-E6BE-4D62-9534-D389264198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381037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B8C39-E7C9-45B4-8DC5-3B1AA88867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328601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E15F4-CE4A-4A78-BC99-08907A1FC8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1319001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BAA79-9360-4A51-9543-765F48E138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297784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5BE16-38E8-40F0-9742-E6CF48287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3058243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04C6E-D647-44BB-875D-ED6F8CACD9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69156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48B1F-8F16-4BA8-BE3C-41F2C7996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868293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2342E15A-D34A-4C98-BA47-E074CCC3B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34975"/>
            <a:ext cx="8861426" cy="2024446"/>
          </a:xfrm>
        </p:spPr>
        <p:txBody>
          <a:bodyPr/>
          <a:lstStyle/>
          <a:p>
            <a:pPr eaLnBrk="1" hangingPunct="1"/>
            <a: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  <a:t>Math Vocabulary</a:t>
            </a:r>
            <a:b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>Operations and Algebraic Thinking </a:t>
            </a:r>
            <a:r>
              <a:rPr lang="en-US" b="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M05.B-O</a:t>
            </a:r>
            <a:r>
              <a:rPr lang="en-US" dirty="0" smtClean="0"/>
              <a:t> </a:t>
            </a: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  <a:t>solving &amp; writing equations</a:t>
            </a:r>
            <a:b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</a:br>
            <a:endParaRPr lang="en-US" altLang="en-US" sz="1800" b="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80138" y="2703514"/>
            <a:ext cx="6105087" cy="125363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Aligning with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Pennsylvania Department of Education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Core Assessment Anchors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and enVision Math Textbook Topic 15</a:t>
            </a:r>
          </a:p>
        </p:txBody>
      </p:sp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5422900" y="5507038"/>
            <a:ext cx="34385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latin typeface="Comic Sans MS" pitchFamily="66" charset="0"/>
              </a:rPr>
              <a:t>©2011-2014 Caryn Dingman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latin typeface="Comic Sans MS" pitchFamily="66" charset="0"/>
              </a:rPr>
              <a:t>www.mrsdingman.com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40F9403-0A19-41AB-861B-E66F1E59C6B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62918" y="190609"/>
            <a:ext cx="703262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4000" dirty="0" smtClean="0">
                <a:latin typeface="Comic Sans MS" pitchFamily="66" charset="0"/>
              </a:rPr>
              <a:t>equation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607000" y="819206"/>
            <a:ext cx="6989763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dirty="0">
                <a:latin typeface="Comic Sans MS" pitchFamily="66" charset="0"/>
              </a:rPr>
              <a:t>* a</a:t>
            </a:r>
            <a:r>
              <a:rPr lang="en-US" altLang="en-US" sz="2800" dirty="0" smtClean="0">
                <a:latin typeface="Comic Sans MS" pitchFamily="66" charset="0"/>
              </a:rPr>
              <a:t> number sentence</a:t>
            </a:r>
            <a:endParaRPr lang="en-US" altLang="en-US" sz="2800" dirty="0">
              <a:latin typeface="Comic Sans MS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283790" y="827855"/>
            <a:ext cx="4005524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dirty="0">
                <a:latin typeface="Comic Sans MS" pitchFamily="66" charset="0"/>
              </a:rPr>
              <a:t>* m</a:t>
            </a:r>
            <a:r>
              <a:rPr lang="en-US" altLang="en-US" sz="2800" dirty="0" smtClean="0">
                <a:latin typeface="Comic Sans MS" pitchFamily="66" charset="0"/>
              </a:rPr>
              <a:t>ay </a:t>
            </a:r>
            <a:r>
              <a:rPr lang="en-US" altLang="en-US" sz="2800" dirty="0" smtClean="0">
                <a:latin typeface="Comic Sans MS" pitchFamily="66" charset="0"/>
              </a:rPr>
              <a:t>have variables</a:t>
            </a:r>
            <a:endParaRPr lang="en-US" altLang="en-US" sz="2800" dirty="0">
              <a:latin typeface="Comic Sans MS" pitchFamily="66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501464" y="6418262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789488" y="6378575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</a:t>
            </a:r>
            <a:r>
              <a:rPr lang="en-US" altLang="en-US" sz="1400" dirty="0" smtClean="0">
                <a:latin typeface="Comic Sans MS" pitchFamily="66" charset="0"/>
              </a:rPr>
              <a:t>Topic 15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Anchor MO5.B-O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7000" y="1493257"/>
            <a:ext cx="3332989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* has an equal sign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8724" y="1502775"/>
            <a:ext cx="4030590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* has an answer part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4.bp.blogspot.com/-QUOEpCbsJ_U/UP2D9gR9LuI/AAAAAAAADrY/T8FaxUgqCRY/s1600/Slide0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226" y="2165014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26865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  <p:bldP spid="8" grpId="0"/>
      <p:bldP spid="2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40F9403-0A19-41AB-861B-E66F1E59C6B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62918" y="190609"/>
            <a:ext cx="703262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4000" dirty="0">
                <a:latin typeface="Comic Sans MS" pitchFamily="66" charset="0"/>
              </a:rPr>
              <a:t>i</a:t>
            </a:r>
            <a:r>
              <a:rPr lang="en-US" altLang="en-US" sz="4000" dirty="0" smtClean="0">
                <a:latin typeface="Comic Sans MS" pitchFamily="66" charset="0"/>
              </a:rPr>
              <a:t>nverse operations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838324" y="1139032"/>
            <a:ext cx="6989763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3200" dirty="0">
                <a:latin typeface="Comic Sans MS" pitchFamily="66" charset="0"/>
              </a:rPr>
              <a:t>* i</a:t>
            </a:r>
            <a:r>
              <a:rPr lang="en-US" altLang="en-US" sz="3200" dirty="0" smtClean="0">
                <a:latin typeface="Comic Sans MS" pitchFamily="66" charset="0"/>
              </a:rPr>
              <a:t>nverse – opposite (synonyms)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866214" y="1887865"/>
            <a:ext cx="6989763" cy="884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3200" dirty="0">
                <a:latin typeface="Comic Sans MS" pitchFamily="66" charset="0"/>
              </a:rPr>
              <a:t>* a</a:t>
            </a:r>
            <a:r>
              <a:rPr lang="en-US" altLang="en-US" sz="3200" dirty="0" smtClean="0">
                <a:latin typeface="Comic Sans MS" pitchFamily="66" charset="0"/>
              </a:rPr>
              <a:t>ddition and subtraction are inverse operations 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501464" y="6418262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789488" y="6378575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</a:t>
            </a:r>
            <a:r>
              <a:rPr lang="en-US" altLang="en-US" sz="1400" dirty="0" smtClean="0">
                <a:latin typeface="Comic Sans MS" pitchFamily="66" charset="0"/>
              </a:rPr>
              <a:t>Topic 15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Anchor MO5.B-O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66214" y="2963303"/>
            <a:ext cx="6471336" cy="884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* multiplication and division are inverse operations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5122" name="Picture 2" descr="https://www.det.nsw.edu.au/eppcontent/glossary/app/resource/image/83.png?w=47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882" y="3848097"/>
            <a:ext cx="3829526" cy="229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4.bp.blogspot.com/-N83FcEgYNV0/T3Rk0TGxWzI/AAAAAAAACwE/NUX2_HyK5XI/s1600/Number+familie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003" y="4022388"/>
            <a:ext cx="1933575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3655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  <p:bldP spid="8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40F9403-0A19-41AB-861B-E66F1E59C6B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62918" y="190609"/>
            <a:ext cx="703262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4000" dirty="0">
                <a:latin typeface="Comic Sans MS" pitchFamily="66" charset="0"/>
              </a:rPr>
              <a:t>i</a:t>
            </a:r>
            <a:r>
              <a:rPr lang="en-US" altLang="en-US" sz="4000" dirty="0" smtClean="0">
                <a:latin typeface="Comic Sans MS" pitchFamily="66" charset="0"/>
              </a:rPr>
              <a:t>solate a variable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762916" y="950095"/>
            <a:ext cx="6989763" cy="884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3200" dirty="0" smtClean="0">
                <a:latin typeface="Comic Sans MS" pitchFamily="66" charset="0"/>
              </a:rPr>
              <a:t>* leave a variable alone or by itself on one side of an equal sign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762917" y="3271108"/>
            <a:ext cx="6989763" cy="12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3200" dirty="0">
                <a:latin typeface="Comic Sans MS" pitchFamily="66" charset="0"/>
              </a:rPr>
              <a:t>* v</a:t>
            </a:r>
            <a:r>
              <a:rPr lang="en-US" altLang="en-US" sz="3200" dirty="0" smtClean="0">
                <a:latin typeface="Comic Sans MS" pitchFamily="66" charset="0"/>
              </a:rPr>
              <a:t>ariable is usually placed by itself, or isolated, on the left side of equation 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501464" y="631950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789488" y="6279814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</a:t>
            </a:r>
            <a:r>
              <a:rPr lang="en-US" altLang="en-US" sz="1400" dirty="0" smtClean="0">
                <a:latin typeface="Comic Sans MS" pitchFamily="66" charset="0"/>
              </a:rPr>
              <a:t>Topic 15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Anchor MO5.B-O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805780" y="2075664"/>
            <a:ext cx="6989763" cy="884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3200" dirty="0" smtClean="0">
                <a:latin typeface="Comic Sans MS" pitchFamily="66" charset="0"/>
              </a:rPr>
              <a:t>* use inverse operations to isolate the variable </a:t>
            </a:r>
            <a:endParaRPr lang="en-US" altLang="en-US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4897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  <p:bldP spid="8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40F9403-0A19-41AB-861B-E66F1E59C6B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62918" y="190609"/>
            <a:ext cx="703262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4000" dirty="0">
                <a:latin typeface="Comic Sans MS" pitchFamily="66" charset="0"/>
              </a:rPr>
              <a:t>s</a:t>
            </a:r>
            <a:r>
              <a:rPr lang="en-US" altLang="en-US" sz="4000" dirty="0" smtClean="0">
                <a:latin typeface="Comic Sans MS" pitchFamily="66" charset="0"/>
              </a:rPr>
              <a:t>olving addition equations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501464" y="631950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789488" y="6279814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</a:t>
            </a:r>
            <a:r>
              <a:rPr lang="en-US" altLang="en-US" sz="1400" dirty="0" smtClean="0">
                <a:latin typeface="Comic Sans MS" pitchFamily="66" charset="0"/>
              </a:rPr>
              <a:t>Topic 15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Anchor MO5.B-O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1026" name="Picture 2" descr="http://www.passyworld.com/passyImagesTen/AddExample540x407JP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824" y="781162"/>
            <a:ext cx="5417820" cy="4083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62918" y="5565229"/>
            <a:ext cx="7270723" cy="391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* use subtraction on both sides to isolate variable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8" name="Picture 4" descr="http://www.crctlessons.com/images/equation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1358462"/>
            <a:ext cx="214312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0428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40F9403-0A19-41AB-861B-E66F1E59C6B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62918" y="190609"/>
            <a:ext cx="703262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4000" dirty="0">
                <a:latin typeface="Comic Sans MS" pitchFamily="66" charset="0"/>
              </a:rPr>
              <a:t>s</a:t>
            </a:r>
            <a:r>
              <a:rPr lang="en-US" altLang="en-US" sz="4000" dirty="0" smtClean="0">
                <a:latin typeface="Comic Sans MS" pitchFamily="66" charset="0"/>
              </a:rPr>
              <a:t>olving subtraction equations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501464" y="631950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789488" y="6279814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</a:t>
            </a:r>
            <a:r>
              <a:rPr lang="en-US" altLang="en-US" sz="1400" dirty="0" smtClean="0">
                <a:latin typeface="Comic Sans MS" pitchFamily="66" charset="0"/>
              </a:rPr>
              <a:t>Topic 15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Anchor MO5.B-O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2918" y="5565229"/>
            <a:ext cx="7270723" cy="391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* use addition on both sides to isolate variable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 descr="http://www.passyworld.com/passyImagesTen/SubExample540x407JP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464" y="920962"/>
            <a:ext cx="5829300" cy="439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oolmath.com/algebra/06-solving-equations/images/solving-equations02-0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775" y="1456941"/>
            <a:ext cx="1438275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3305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40F9403-0A19-41AB-861B-E66F1E59C6B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340069" y="190609"/>
            <a:ext cx="76935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4000" dirty="0">
                <a:latin typeface="Comic Sans MS" pitchFamily="66" charset="0"/>
              </a:rPr>
              <a:t>s</a:t>
            </a:r>
            <a:r>
              <a:rPr lang="en-US" altLang="en-US" sz="4000" dirty="0" smtClean="0">
                <a:latin typeface="Comic Sans MS" pitchFamily="66" charset="0"/>
              </a:rPr>
              <a:t>olving multiplication equations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501464" y="631950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789488" y="6279814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</a:t>
            </a:r>
            <a:r>
              <a:rPr lang="en-US" altLang="en-US" sz="1400" dirty="0" smtClean="0">
                <a:latin typeface="Comic Sans MS" pitchFamily="66" charset="0"/>
              </a:rPr>
              <a:t>Topic 15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Anchor MO5.B-O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2918" y="5565229"/>
            <a:ext cx="7270723" cy="391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* use division on both sides to isolate variable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074" name="Picture 2" descr="http://www.passyworld.com/passyImagesTen/MultExample540x404JP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238" y="905203"/>
            <a:ext cx="5829300" cy="436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tellier.edublogs.org/files/2010/12/onestepex3-1w0yw8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145" y="1225709"/>
            <a:ext cx="1146810" cy="1026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5265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40F9403-0A19-41AB-861B-E66F1E59C6B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340069" y="190609"/>
            <a:ext cx="76935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Font typeface="Wingdings" pitchFamily="2" charset="2"/>
              <a:buChar char="Ø"/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4000" dirty="0">
                <a:latin typeface="Comic Sans MS" pitchFamily="66" charset="0"/>
              </a:rPr>
              <a:t>s</a:t>
            </a:r>
            <a:r>
              <a:rPr lang="en-US" altLang="en-US" sz="4000" dirty="0" smtClean="0">
                <a:latin typeface="Comic Sans MS" pitchFamily="66" charset="0"/>
              </a:rPr>
              <a:t>olving division equations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501464" y="631950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789488" y="6279814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</a:t>
            </a:r>
            <a:r>
              <a:rPr lang="en-US" altLang="en-US" sz="1400" dirty="0" smtClean="0">
                <a:latin typeface="Comic Sans MS" pitchFamily="66" charset="0"/>
              </a:rPr>
              <a:t>Topic 15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Anchor MO5.B-O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39614" y="5565229"/>
            <a:ext cx="7504386" cy="378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* use multiplication on both sides to isolate variable</a:t>
            </a:r>
            <a:endParaRPr lang="en-US" sz="23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2" descr="http://www.passyworld.com/passyImagesTen/DivExample540x404JP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614" y="1006131"/>
            <a:ext cx="5829300" cy="436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tellier.edublogs.org/files/2010/12/onestepex4-slaisw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461" y="1288935"/>
            <a:ext cx="1440180" cy="1394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8325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Classroom expectations">
  <a:themeElements>
    <a:clrScheme name="Classroom expectation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lassroom expectation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room expec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expectations</Template>
  <TotalTime>1053</TotalTime>
  <Words>261</Words>
  <Application>Microsoft Office PowerPoint</Application>
  <PresentationFormat>On-screen Show (4:3)</PresentationFormat>
  <Paragraphs>64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Classroom expectations</vt:lpstr>
      <vt:lpstr>Math Vocabulary Operations and Algebraic Thinking M05.B-O  solving &amp; writing equations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Expectations</dc:title>
  <dc:creator>Caryn</dc:creator>
  <cp:lastModifiedBy>Caryn</cp:lastModifiedBy>
  <cp:revision>276</cp:revision>
  <dcterms:created xsi:type="dcterms:W3CDTF">2010-10-25T09:59:57Z</dcterms:created>
  <dcterms:modified xsi:type="dcterms:W3CDTF">2014-07-09T14:55:20Z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