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4" r:id="rId6"/>
    <p:sldId id="265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F453A-FFF0-4D8A-97E8-2F88162FA37E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D39A7-6074-465F-9382-A7BDF7278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14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8B90-48A9-4ACE-B6F4-967DDFCC7518}" type="datetime1">
              <a:rPr lang="en-US" smtClean="0"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5A7-D0A1-4A76-880D-611B799D9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99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1495-EC09-4C94-AF0D-588F8C4474D2}" type="datetime1">
              <a:rPr lang="en-US" smtClean="0"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5A7-D0A1-4A76-880D-611B799D9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47BB-625A-474A-B226-DBB66E0F8858}" type="datetime1">
              <a:rPr lang="en-US" smtClean="0"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5A7-D0A1-4A76-880D-611B799D9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99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B2C0-F955-4A90-8525-8A18A8DBD755}" type="datetime1">
              <a:rPr lang="en-US" smtClean="0"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5A7-D0A1-4A76-880D-611B799D9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4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1E3F-96DC-4D41-BD59-49DDC793CCDC}" type="datetime1">
              <a:rPr lang="en-US" smtClean="0"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5A7-D0A1-4A76-880D-611B799D9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8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CD29-89C5-45BD-8404-855BE2A2D6EF}" type="datetime1">
              <a:rPr lang="en-US" smtClean="0"/>
              <a:t>12/30/2015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5A7-D0A1-4A76-880D-611B799D9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3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1525-0DE1-4B34-981C-B6AB1E4FE7A8}" type="datetime1">
              <a:rPr lang="en-US" smtClean="0"/>
              <a:t>12/30/2015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5A7-D0A1-4A76-880D-611B799D9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0257-B9A9-424E-AD97-258A4F204F77}" type="datetime1">
              <a:rPr lang="en-US" smtClean="0"/>
              <a:t>12/30/2015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5A7-D0A1-4A76-880D-611B799D9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25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D3DA-4EBD-460C-B257-797331185A56}" type="datetime1">
              <a:rPr lang="en-US" smtClean="0"/>
              <a:t>12/30/2015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5A7-D0A1-4A76-880D-611B799D9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7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A08C-3A31-401C-9767-546E26696C7D}" type="datetime1">
              <a:rPr lang="en-US" smtClean="0"/>
              <a:t>12/30/2015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5A7-D0A1-4A76-880D-611B799D9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8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90-9644-421D-B429-5AECEE1B14C4}" type="datetime1">
              <a:rPr lang="en-US" smtClean="0"/>
              <a:t>12/30/2015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5A7-D0A1-4A76-880D-611B799D9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1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0EE7D-B59A-4969-B20B-E42BA5683832}" type="datetime1">
              <a:rPr lang="en-US" smtClean="0"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BE5A7-D0A1-4A76-880D-611B799D9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2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rsdingman.com/FOSS_Logo_3rd_Edition_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6006"/>
            <a:ext cx="181927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8137"/>
            <a:ext cx="160972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77581" y="216006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Investigation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233" y="4079990"/>
            <a:ext cx="81981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Focus Question:</a:t>
            </a:r>
          </a:p>
          <a:p>
            <a:pPr algn="ctr"/>
            <a:r>
              <a:rPr lang="en-US" sz="3200" dirty="0">
                <a:latin typeface="Comic Sans MS" panose="030F0702030302020204" pitchFamily="66" charset="0"/>
              </a:rPr>
              <a:t>How are nutrients transported </a:t>
            </a:r>
          </a:p>
          <a:p>
            <a:pPr algn="ctr"/>
            <a:r>
              <a:rPr lang="en-US" sz="3200" dirty="0">
                <a:latin typeface="Comic Sans MS" panose="030F0702030302020204" pitchFamily="66" charset="0"/>
              </a:rPr>
              <a:t>to cells in a </a:t>
            </a:r>
            <a:r>
              <a:rPr lang="en-US" sz="3200" dirty="0" smtClean="0">
                <a:latin typeface="Comic Sans MS" panose="030F0702030302020204" pitchFamily="66" charset="0"/>
              </a:rPr>
              <a:t>plant?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0481" y="6396732"/>
            <a:ext cx="3467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d</a:t>
            </a:r>
            <a:r>
              <a:rPr lang="en-US" sz="1200" dirty="0" smtClean="0">
                <a:latin typeface="Comic Sans MS" panose="030F0702030302020204" pitchFamily="66" charset="0"/>
              </a:rPr>
              <a:t>eveloped by Caryn Dingman December 2015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5A7-D0A1-4A76-880D-611B799D95CF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5867400"/>
            <a:ext cx="4748981" cy="66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Source: FOSS Living Systems Investigation 3 and </a:t>
            </a:r>
          </a:p>
          <a:p>
            <a:r>
              <a:rPr lang="en-US" sz="1200" dirty="0" smtClean="0">
                <a:latin typeface="Comic Sans MS" panose="030F0702030302020204" pitchFamily="66" charset="0"/>
              </a:rPr>
              <a:t>adapted experiment from: “The Colorful Celery Experiment”/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f</a:t>
            </a:r>
            <a:r>
              <a:rPr lang="en-US" sz="1200" dirty="0" smtClean="0">
                <a:latin typeface="Comic Sans MS" panose="030F0702030302020204" pitchFamily="66" charset="0"/>
              </a:rPr>
              <a:t>ree resource teacherspayteachers.com/ Tracey </a:t>
            </a:r>
            <a:r>
              <a:rPr lang="en-US" sz="1200" dirty="0" smtClean="0">
                <a:latin typeface="Comic Sans MS" panose="030F0702030302020204" pitchFamily="66" charset="0"/>
              </a:rPr>
              <a:t>Schumacher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596" y="800781"/>
            <a:ext cx="345439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21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rsdingman.com/FOSS_Logo_3rd_Edition_Bl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9" y="130318"/>
            <a:ext cx="779802" cy="152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355" y="130318"/>
            <a:ext cx="1164508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11876" y="130318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Investigation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0" y="6407412"/>
            <a:ext cx="3467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d</a:t>
            </a:r>
            <a:r>
              <a:rPr lang="en-US" sz="1200" dirty="0" smtClean="0">
                <a:latin typeface="Comic Sans MS" panose="030F0702030302020204" pitchFamily="66" charset="0"/>
              </a:rPr>
              <a:t>eveloped by Caryn Dingman December 2015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5A7-D0A1-4A76-880D-611B799D95CF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5255" y="3124200"/>
            <a:ext cx="912187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omic Sans MS" panose="030F0702030302020204" pitchFamily="66" charset="0"/>
              </a:rPr>
              <a:t>In your small group, discuss </a:t>
            </a:r>
            <a:r>
              <a:rPr lang="en-US" sz="2600" dirty="0" smtClean="0">
                <a:latin typeface="Comic Sans MS" panose="030F0702030302020204" pitchFamily="66" charset="0"/>
              </a:rPr>
              <a:t>ideas </a:t>
            </a:r>
            <a:r>
              <a:rPr lang="en-US" sz="2600" dirty="0" smtClean="0">
                <a:latin typeface="Comic Sans MS" panose="030F0702030302020204" pitchFamily="66" charset="0"/>
              </a:rPr>
              <a:t>for the </a:t>
            </a:r>
          </a:p>
          <a:p>
            <a:pPr algn="ctr"/>
            <a:r>
              <a:rPr lang="en-US" sz="2600" dirty="0" smtClean="0">
                <a:latin typeface="Comic Sans MS" panose="030F0702030302020204" pitchFamily="66" charset="0"/>
              </a:rPr>
              <a:t>Colorful Celery </a:t>
            </a:r>
            <a:r>
              <a:rPr lang="en-US" sz="2600" dirty="0" smtClean="0">
                <a:latin typeface="Comic Sans MS" panose="030F0702030302020204" pitchFamily="66" charset="0"/>
              </a:rPr>
              <a:t>Investigation hypothesis, or </a:t>
            </a:r>
            <a:r>
              <a:rPr lang="en-US" sz="2600" dirty="0" smtClean="0">
                <a:latin typeface="Comic Sans MS" panose="030F0702030302020204" pitchFamily="66" charset="0"/>
              </a:rPr>
              <a:t>prediction. </a:t>
            </a:r>
          </a:p>
          <a:p>
            <a:pPr algn="ctr"/>
            <a:r>
              <a:rPr lang="en-US" sz="2600" dirty="0">
                <a:latin typeface="Comic Sans MS" panose="030F0702030302020204" pitchFamily="66" charset="0"/>
              </a:rPr>
              <a:t>R</a:t>
            </a:r>
            <a:r>
              <a:rPr lang="en-US" sz="2600" dirty="0" smtClean="0">
                <a:latin typeface="Comic Sans MS" panose="030F0702030302020204" pitchFamily="66" charset="0"/>
              </a:rPr>
              <a:t>ecord your </a:t>
            </a:r>
            <a:r>
              <a:rPr lang="en-US" sz="2600" dirty="0" smtClean="0">
                <a:latin typeface="Comic Sans MS" panose="030F0702030302020204" pitchFamily="66" charset="0"/>
              </a:rPr>
              <a:t>prediction </a:t>
            </a:r>
            <a:r>
              <a:rPr lang="en-US" sz="2600" dirty="0" smtClean="0">
                <a:latin typeface="Comic Sans MS" panose="030F0702030302020204" pitchFamily="66" charset="0"/>
              </a:rPr>
              <a:t>ideas </a:t>
            </a:r>
          </a:p>
          <a:p>
            <a:pPr algn="ctr"/>
            <a:r>
              <a:rPr lang="en-US" sz="2600" dirty="0" smtClean="0">
                <a:latin typeface="Comic Sans MS" panose="030F0702030302020204" pitchFamily="66" charset="0"/>
              </a:rPr>
              <a:t>in your Science Notebook. </a:t>
            </a:r>
          </a:p>
          <a:p>
            <a:pPr algn="ctr"/>
            <a:endParaRPr lang="en-US" sz="2800" dirty="0">
              <a:latin typeface="Comic Sans MS" panose="030F0702030302020204" pitchFamily="66" charset="0"/>
            </a:endParaRP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Make sure your hypothesis includes what you think will happen to BOTH stalks of celery. 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156594"/>
            <a:ext cx="1905000" cy="142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368" y="1780535"/>
            <a:ext cx="8717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Each group will have: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* 2 celery stalks (one with leaves and one without) 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* each celery stalk will be placed in a cup of colored water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89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rsdingman.com/FOSS_Logo_3rd_Edition_Bl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17" y="231341"/>
            <a:ext cx="909637" cy="177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5681"/>
            <a:ext cx="1164508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81600" y="216593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Investigation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4495800"/>
            <a:ext cx="8198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3</a:t>
            </a:r>
            <a:r>
              <a:rPr lang="en-US" sz="2800" dirty="0" smtClean="0">
                <a:latin typeface="Comic Sans MS" panose="030F0702030302020204" pitchFamily="66" charset="0"/>
              </a:rPr>
              <a:t>.) Place one celery stalk without leaves in one plastic cup. Place one celery stalk with leaves in the other plastic cup. 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0957" y="6396732"/>
            <a:ext cx="3467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d</a:t>
            </a:r>
            <a:r>
              <a:rPr lang="en-US" sz="1200" dirty="0" smtClean="0">
                <a:latin typeface="Comic Sans MS" panose="030F0702030302020204" pitchFamily="66" charset="0"/>
              </a:rPr>
              <a:t>eveloped by Caryn Dingman December 2015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5A7-D0A1-4A76-880D-611B799D95CF}" type="slidenum">
              <a:rPr lang="en-US" smtClean="0"/>
              <a:t>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837" y="331046"/>
            <a:ext cx="2102669" cy="1577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4800" y="2286000"/>
            <a:ext cx="8198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1.) Each group will have 2 plastic cups filled with water.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7090" y="3352800"/>
            <a:ext cx="8198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2</a:t>
            </a:r>
            <a:r>
              <a:rPr lang="en-US" sz="2800" dirty="0" smtClean="0">
                <a:latin typeface="Comic Sans MS" panose="030F0702030302020204" pitchFamily="66" charset="0"/>
              </a:rPr>
              <a:t>.) Place a few drops of blue food coloring in each cup, turning the water blue.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49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rsdingman.com/FOSS_Logo_3rd_Edition_Bl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17" y="83808"/>
            <a:ext cx="909637" cy="177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5763"/>
            <a:ext cx="1164508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8251" y="1862678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Investigation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77581" y="6396732"/>
            <a:ext cx="3467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d</a:t>
            </a:r>
            <a:r>
              <a:rPr lang="en-US" sz="1200" dirty="0" smtClean="0">
                <a:latin typeface="Comic Sans MS" panose="030F0702030302020204" pitchFamily="66" charset="0"/>
              </a:rPr>
              <a:t>eveloped by Caryn Dingman December 2015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5A7-D0A1-4A76-880D-611B799D95CF}" type="slidenum">
              <a:rPr lang="en-US" smtClean="0"/>
              <a:t>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84" y="2430247"/>
            <a:ext cx="2097087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211816"/>
            <a:ext cx="4524375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855" y="4596239"/>
            <a:ext cx="4446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Discuss your observations with your group and record in your Science Notebooks, using the data sheets we have for this Investigation. 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10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rsdingman.com/FOSS_Logo_3rd_Edition_Bl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4" y="113919"/>
            <a:ext cx="909637" cy="177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346" y="113919"/>
            <a:ext cx="1164508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9271" y="1907537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Investigation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77581" y="6535231"/>
            <a:ext cx="3467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d</a:t>
            </a:r>
            <a:r>
              <a:rPr lang="en-US" sz="1200" dirty="0" smtClean="0">
                <a:latin typeface="Comic Sans MS" panose="030F0702030302020204" pitchFamily="66" charset="0"/>
              </a:rPr>
              <a:t>eveloped by Caryn Dingman December 2015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90458" y="6447105"/>
            <a:ext cx="2133600" cy="365125"/>
          </a:xfrm>
        </p:spPr>
        <p:txBody>
          <a:bodyPr/>
          <a:lstStyle/>
          <a:p>
            <a:fld id="{C0EBE5A7-D0A1-4A76-880D-611B799D95CF}" type="slidenum">
              <a:rPr lang="en-US" smtClean="0"/>
              <a:t>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93" y="2492312"/>
            <a:ext cx="2097087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019" y="113918"/>
            <a:ext cx="4951316" cy="639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855" y="4596239"/>
            <a:ext cx="4124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Discuss your observations with your group and record in your Science Notebooks, using the data sheets we have for this Investigation. 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97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rsdingman.com/FOSS_Logo_3rd_Edition_Bl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2806"/>
            <a:ext cx="909637" cy="177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2806"/>
            <a:ext cx="1164508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1897" y="1986424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Investigation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77581" y="6535231"/>
            <a:ext cx="3467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d</a:t>
            </a:r>
            <a:r>
              <a:rPr lang="en-US" sz="1200" dirty="0" smtClean="0">
                <a:latin typeface="Comic Sans MS" panose="030F0702030302020204" pitchFamily="66" charset="0"/>
              </a:rPr>
              <a:t>eveloped by Caryn Dingman December 2015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90458" y="6447105"/>
            <a:ext cx="2133600" cy="365125"/>
          </a:xfrm>
        </p:spPr>
        <p:txBody>
          <a:bodyPr/>
          <a:lstStyle/>
          <a:p>
            <a:fld id="{C0EBE5A7-D0A1-4A76-880D-611B799D95CF}" type="slidenum">
              <a:rPr lang="en-US" smtClean="0"/>
              <a:t>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53" y="2571199"/>
            <a:ext cx="2097087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637" y="0"/>
            <a:ext cx="4775674" cy="630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855" y="4596239"/>
            <a:ext cx="4124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Discuss your conclusions with your group and record in your Science Notebooks, using the data sheets we have for this Investigation. 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72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rsdingman.com/FOSS_Logo_3rd_Edition_Bl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92805"/>
            <a:ext cx="685800" cy="133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0786"/>
            <a:ext cx="914400" cy="117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57800" y="192805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Investigation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77581" y="755424"/>
            <a:ext cx="449579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Let’s Answer 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the Focus Question:</a:t>
            </a:r>
          </a:p>
          <a:p>
            <a:pPr algn="ctr"/>
            <a:r>
              <a:rPr lang="en-US" sz="2600" dirty="0">
                <a:latin typeface="Comic Sans MS" panose="030F0702030302020204" pitchFamily="66" charset="0"/>
              </a:rPr>
              <a:t>How are nutrients </a:t>
            </a:r>
            <a:endParaRPr lang="en-US" sz="26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2600" dirty="0" smtClean="0">
                <a:latin typeface="Comic Sans MS" panose="030F0702030302020204" pitchFamily="66" charset="0"/>
              </a:rPr>
              <a:t>transported </a:t>
            </a:r>
            <a:endParaRPr lang="en-US" sz="26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2600" dirty="0" smtClean="0">
                <a:latin typeface="Comic Sans MS" panose="030F0702030302020204" pitchFamily="66" charset="0"/>
              </a:rPr>
              <a:t>to </a:t>
            </a:r>
            <a:r>
              <a:rPr lang="en-US" sz="2600" dirty="0">
                <a:latin typeface="Comic Sans MS" panose="030F0702030302020204" pitchFamily="66" charset="0"/>
              </a:rPr>
              <a:t>cells </a:t>
            </a:r>
            <a:r>
              <a:rPr lang="en-US" sz="2600" dirty="0" smtClean="0">
                <a:latin typeface="Comic Sans MS" panose="030F0702030302020204" pitchFamily="66" charset="0"/>
              </a:rPr>
              <a:t>in </a:t>
            </a:r>
            <a:r>
              <a:rPr lang="en-US" sz="2600" dirty="0">
                <a:latin typeface="Comic Sans MS" panose="030F0702030302020204" pitchFamily="66" charset="0"/>
              </a:rPr>
              <a:t>a plant</a:t>
            </a:r>
            <a:r>
              <a:rPr lang="en-US" sz="2600" dirty="0" smtClean="0">
                <a:latin typeface="Comic Sans MS" panose="030F0702030302020204" pitchFamily="66" charset="0"/>
              </a:rPr>
              <a:t>?</a:t>
            </a:r>
            <a:endParaRPr lang="en-US" sz="26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7581" y="6396732"/>
            <a:ext cx="3467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d</a:t>
            </a:r>
            <a:r>
              <a:rPr lang="en-US" sz="1200" dirty="0" smtClean="0">
                <a:latin typeface="Comic Sans MS" panose="030F0702030302020204" pitchFamily="66" charset="0"/>
              </a:rPr>
              <a:t>eveloped by Caryn Dingman December 2015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5A7-D0A1-4A76-880D-611B799D95CF}" type="slidenum">
              <a:rPr lang="en-US" smtClean="0"/>
              <a:t>7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3655" y="3749296"/>
            <a:ext cx="9121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* </a:t>
            </a:r>
            <a:r>
              <a:rPr lang="en-US" sz="2400" dirty="0">
                <a:latin typeface="Comic Sans MS" panose="030F0702030302020204" pitchFamily="66" charset="0"/>
              </a:rPr>
              <a:t>t</a:t>
            </a:r>
            <a:r>
              <a:rPr lang="en-US" sz="2400" dirty="0" smtClean="0">
                <a:latin typeface="Comic Sans MS" panose="030F0702030302020204" pitchFamily="66" charset="0"/>
              </a:rPr>
              <a:t>ranspiration is the way water moves through a plant from the roots to the leaves and out into the air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2499" y="4580293"/>
            <a:ext cx="9121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* </a:t>
            </a:r>
            <a:r>
              <a:rPr lang="en-US" sz="2400" dirty="0">
                <a:latin typeface="Comic Sans MS" panose="030F0702030302020204" pitchFamily="66" charset="0"/>
              </a:rPr>
              <a:t>t</a:t>
            </a:r>
            <a:r>
              <a:rPr lang="en-US" sz="2400" dirty="0" smtClean="0">
                <a:latin typeface="Comic Sans MS" panose="030F0702030302020204" pitchFamily="66" charset="0"/>
              </a:rPr>
              <a:t>ranspiration is a pulling force that helps plants get rid of extra water in their leaves that’s not needed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155" y="192805"/>
            <a:ext cx="1752599" cy="132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12499" y="5411290"/>
            <a:ext cx="9121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* this “pull” or lift brings water and nutrients to the leaves from the roots of a plant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775" y="2078863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* water </a:t>
            </a:r>
            <a:r>
              <a:rPr lang="en-US" sz="2400" dirty="0">
                <a:latin typeface="Comic Sans MS" panose="030F0702030302020204" pitchFamily="66" charset="0"/>
              </a:rPr>
              <a:t>travels </a:t>
            </a:r>
            <a:r>
              <a:rPr lang="en-US" sz="2400" dirty="0" smtClean="0">
                <a:latin typeface="Comic Sans MS" panose="030F0702030302020204" pitchFamily="66" charset="0"/>
              </a:rPr>
              <a:t>in plants through </a:t>
            </a:r>
            <a:r>
              <a:rPr lang="en-US" sz="2400" dirty="0">
                <a:latin typeface="Comic Sans MS" panose="030F0702030302020204" pitchFamily="66" charset="0"/>
              </a:rPr>
              <a:t>long, thin tubes </a:t>
            </a:r>
            <a:r>
              <a:rPr lang="en-US" sz="2400" dirty="0" smtClean="0">
                <a:latin typeface="Comic Sans MS" panose="030F0702030302020204" pitchFamily="66" charset="0"/>
              </a:rPr>
              <a:t>called xylem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092" y="2909860"/>
            <a:ext cx="5355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* xylem run from </a:t>
            </a:r>
            <a:r>
              <a:rPr lang="en-US" sz="2400" dirty="0">
                <a:latin typeface="Comic Sans MS" panose="030F0702030302020204" pitchFamily="66" charset="0"/>
              </a:rPr>
              <a:t>the roots 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through </a:t>
            </a:r>
            <a:r>
              <a:rPr lang="en-US" sz="2400" dirty="0">
                <a:latin typeface="Comic Sans MS" panose="030F0702030302020204" pitchFamily="66" charset="0"/>
              </a:rPr>
              <a:t>the stems and leaves </a:t>
            </a:r>
          </a:p>
        </p:txBody>
      </p:sp>
    </p:spTree>
    <p:extLst>
      <p:ext uri="{BB962C8B-B14F-4D97-AF65-F5344CB8AC3E}">
        <p14:creationId xmlns:p14="http://schemas.microsoft.com/office/powerpoint/2010/main" val="356366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398</Words>
  <Application>Microsoft Office PowerPoint</Application>
  <PresentationFormat>On-screen Show (4:3)</PresentationFormat>
  <Paragraphs>53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Caryn</dc:creator>
  <cp:lastModifiedBy>Caryn</cp:lastModifiedBy>
  <cp:revision>62</cp:revision>
  <dcterms:created xsi:type="dcterms:W3CDTF">2015-12-05T11:01:37Z</dcterms:created>
  <dcterms:modified xsi:type="dcterms:W3CDTF">2015-12-30T14:50:49Z</dcterms:modified>
</cp:coreProperties>
</file>