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EFBE3-E97D-4B5D-82D9-4E57946511E5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C6DEC-33B0-4675-907B-08E4DF5E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58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1DB40-AF3C-481F-80CB-BD4DF3026269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55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FA93-C5D1-4890-86B6-55BEEABED7AE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08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920E-434E-40DE-ABE2-EC3DE5E8D3F6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F436-5A59-490E-B47B-F9F5897D80D4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0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B3B52-B3B0-4989-921D-DB57B36F3BAB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75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109F1-D7E1-416D-A4EB-61A38EAD7EEC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87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24BC-B76B-4557-84EF-A2065CF399C2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5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9BD9-EE64-48AC-90A6-661BEB5340C5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75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9E88-93C7-4B47-9233-E3EBBE8E0932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74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DB027-0C6B-45C9-BF0D-00D0921C10DB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2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0055-1553-47C3-BA24-00072F548223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1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54EEA-B4AC-40CF-952C-52ED599E030D}" type="datetime1">
              <a:rPr lang="en-US" smtClean="0"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4A4EC-A8BD-43CC-A237-ACDED6CB6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2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atherworks.com.au/wp-content/uploads/2011/07/COMPOST-TIME-FROM-GARBAGE-TO-GAR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322721"/>
            <a:ext cx="2724150" cy="280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9417" y="4238945"/>
            <a:ext cx="8198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Focus Question: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What happens when compost worms interact with organic litter?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77581" y="216006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3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7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17" y="231340"/>
            <a:ext cx="1819275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936" y="343028"/>
            <a:ext cx="1612699" cy="20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20481" y="639673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35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atherworks.com.au/wp-content/uploads/2011/07/COMPOST-TIME-FROM-GARBAGE-TO-GAR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754615"/>
            <a:ext cx="2724150" cy="280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871" y="2726706"/>
            <a:ext cx="5506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d</a:t>
            </a:r>
            <a:r>
              <a:rPr lang="en-US" sz="3200" dirty="0" smtClean="0">
                <a:latin typeface="Comic Sans MS" panose="030F0702030302020204" pitchFamily="66" charset="0"/>
              </a:rPr>
              <a:t>ecomposers: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5481" y="216006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3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7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18" y="231341"/>
            <a:ext cx="1169176" cy="228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691" y="257830"/>
            <a:ext cx="1284246" cy="1638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20481" y="639673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71" y="3428653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* subsystem in every ecosystem 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871" y="3951873"/>
            <a:ext cx="8087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* </a:t>
            </a:r>
            <a:r>
              <a:rPr lang="en-US" sz="2800" dirty="0" smtClean="0">
                <a:latin typeface="Comic Sans MS" panose="030F0702030302020204" pitchFamily="66" charset="0"/>
              </a:rPr>
              <a:t>consume </a:t>
            </a:r>
            <a:r>
              <a:rPr lang="en-US" sz="2800" dirty="0" smtClean="0">
                <a:latin typeface="Comic Sans MS" panose="030F0702030302020204" pitchFamily="66" charset="0"/>
              </a:rPr>
              <a:t>waste, dead plants, dead animals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971" y="4523560"/>
            <a:ext cx="8087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* 2 groups- grinders and finishers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5199180"/>
            <a:ext cx="8087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* grinders: ants, worms, snails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5707676"/>
            <a:ext cx="7819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* finishers leave organic material behind for plants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4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atherworks.com.au/wp-content/uploads/2011/07/COMPOST-TIME-FROM-GARBAGE-TO-GAR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561" y="191856"/>
            <a:ext cx="2724150" cy="280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08246" y="216006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3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7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27" y="231341"/>
            <a:ext cx="960473" cy="18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7830"/>
            <a:ext cx="992615" cy="126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20481" y="639673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73" y="2419290"/>
            <a:ext cx="6038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1.) Put about 1-2 cm garden soil in jar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411" y="2971801"/>
            <a:ext cx="90143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2</a:t>
            </a:r>
            <a:r>
              <a:rPr lang="en-US" sz="2000" dirty="0" smtClean="0">
                <a:latin typeface="Comic Sans MS" panose="030F0702030302020204" pitchFamily="66" charset="0"/>
              </a:rPr>
              <a:t>.) </a:t>
            </a:r>
            <a:r>
              <a:rPr lang="en-US" sz="2000" dirty="0">
                <a:latin typeface="Comic Sans MS" panose="030F0702030302020204" pitchFamily="66" charset="0"/>
              </a:rPr>
              <a:t>Tear two large sheets of newspaper into </a:t>
            </a:r>
            <a:r>
              <a:rPr lang="en-US" sz="2000" dirty="0" smtClean="0">
                <a:latin typeface="Comic Sans MS" panose="030F0702030302020204" pitchFamily="66" charset="0"/>
              </a:rPr>
              <a:t>thin strips</a:t>
            </a:r>
            <a:r>
              <a:rPr lang="en-US" sz="2000" dirty="0">
                <a:latin typeface="Comic Sans MS" panose="030F0702030302020204" pitchFamily="66" charset="0"/>
              </a:rPr>
              <a:t>. Moisten the paper strips with water. </a:t>
            </a:r>
            <a:r>
              <a:rPr lang="en-US" sz="2000" dirty="0" smtClean="0">
                <a:latin typeface="Comic Sans MS" panose="030F0702030302020204" pitchFamily="66" charset="0"/>
              </a:rPr>
              <a:t>They should </a:t>
            </a:r>
            <a:r>
              <a:rPr lang="en-US" sz="2000" dirty="0">
                <a:latin typeface="Comic Sans MS" panose="030F0702030302020204" pitchFamily="66" charset="0"/>
              </a:rPr>
              <a:t>be moist, but not dripping wet. A </a:t>
            </a:r>
            <a:r>
              <a:rPr lang="en-US" sz="2000" dirty="0" smtClean="0">
                <a:latin typeface="Comic Sans MS" panose="030F0702030302020204" pitchFamily="66" charset="0"/>
              </a:rPr>
              <a:t>spray mister </a:t>
            </a:r>
            <a:r>
              <a:rPr lang="en-US" sz="2000" dirty="0">
                <a:latin typeface="Comic Sans MS" panose="030F0702030302020204" pitchFamily="66" charset="0"/>
              </a:rPr>
              <a:t>is a good way to moisten the newspaper.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038" y="4248090"/>
            <a:ext cx="9014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3.) </a:t>
            </a:r>
            <a:r>
              <a:rPr lang="en-US" sz="2000" dirty="0">
                <a:latin typeface="Comic Sans MS" panose="030F0702030302020204" pitchFamily="66" charset="0"/>
              </a:rPr>
              <a:t>Fill the jar with the damp newspaper strips until </a:t>
            </a:r>
            <a:r>
              <a:rPr lang="en-US" sz="2000" dirty="0" smtClean="0">
                <a:latin typeface="Comic Sans MS" panose="030F0702030302020204" pitchFamily="66" charset="0"/>
              </a:rPr>
              <a:t>it is </a:t>
            </a:r>
            <a:r>
              <a:rPr lang="en-US" sz="2000" dirty="0">
                <a:latin typeface="Comic Sans MS" panose="030F0702030302020204" pitchFamily="66" charset="0"/>
              </a:rPr>
              <a:t>almost full, about </a:t>
            </a:r>
            <a:r>
              <a:rPr lang="en-US" sz="2000" dirty="0" smtClean="0">
                <a:latin typeface="Comic Sans MS" panose="030F0702030302020204" pitchFamily="66" charset="0"/>
              </a:rPr>
              <a:t>           	6–7 </a:t>
            </a:r>
            <a:r>
              <a:rPr lang="en-US" sz="2000" dirty="0">
                <a:latin typeface="Comic Sans MS" panose="030F0702030302020204" pitchFamily="66" charset="0"/>
              </a:rPr>
              <a:t>cm from the top.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037" y="5101002"/>
            <a:ext cx="90143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4</a:t>
            </a:r>
            <a:r>
              <a:rPr lang="en-US" sz="2000" dirty="0" smtClean="0">
                <a:latin typeface="Comic Sans MS" panose="030F0702030302020204" pitchFamily="66" charset="0"/>
              </a:rPr>
              <a:t>.) </a:t>
            </a:r>
            <a:r>
              <a:rPr lang="en-US" sz="2000" dirty="0">
                <a:latin typeface="Comic Sans MS" panose="030F0702030302020204" pitchFamily="66" charset="0"/>
              </a:rPr>
              <a:t>Add some natural leaf litter (</a:t>
            </a:r>
            <a:r>
              <a:rPr lang="en-US" sz="2000" dirty="0" smtClean="0">
                <a:latin typeface="Comic Sans MS" panose="030F0702030302020204" pitchFamily="66" charset="0"/>
              </a:rPr>
              <a:t>five </a:t>
            </a:r>
            <a:r>
              <a:rPr lang="en-US" sz="2000" dirty="0">
                <a:latin typeface="Comic Sans MS" panose="030F0702030302020204" pitchFamily="66" charset="0"/>
              </a:rPr>
              <a:t>or six </a:t>
            </a:r>
            <a:r>
              <a:rPr lang="en-US" sz="2000" dirty="0" smtClean="0">
                <a:latin typeface="Comic Sans MS" panose="030F0702030302020204" pitchFamily="66" charset="0"/>
              </a:rPr>
              <a:t>dead leaves</a:t>
            </a:r>
            <a:r>
              <a:rPr lang="en-US" sz="2000" dirty="0">
                <a:latin typeface="Comic Sans MS" panose="030F0702030302020204" pitchFamily="66" charset="0"/>
              </a:rPr>
              <a:t>, two or three dead twigs) and a </a:t>
            </a:r>
            <a:r>
              <a:rPr lang="en-US" sz="2000" dirty="0" smtClean="0">
                <a:latin typeface="Comic Sans MS" panose="030F0702030302020204" pitchFamily="66" charset="0"/>
              </a:rPr>
              <a:t>small amount </a:t>
            </a:r>
            <a:r>
              <a:rPr lang="en-US" sz="2000" dirty="0">
                <a:latin typeface="Comic Sans MS" panose="030F0702030302020204" pitchFamily="66" charset="0"/>
              </a:rPr>
              <a:t>of fresh household waste (apple </a:t>
            </a:r>
            <a:r>
              <a:rPr lang="en-US" sz="2000" dirty="0" smtClean="0">
                <a:latin typeface="Comic Sans MS" panose="030F0702030302020204" pitchFamily="66" charset="0"/>
              </a:rPr>
              <a:t>cores, lettuce </a:t>
            </a:r>
            <a:r>
              <a:rPr lang="en-US" sz="2000" dirty="0">
                <a:latin typeface="Comic Sans MS" panose="030F0702030302020204" pitchFamily="66" charset="0"/>
              </a:rPr>
              <a:t>scraps, </a:t>
            </a:r>
            <a:r>
              <a:rPr lang="en-US" sz="2000" dirty="0" smtClean="0">
                <a:latin typeface="Comic Sans MS" panose="030F0702030302020204" pitchFamily="66" charset="0"/>
              </a:rPr>
              <a:t>crushed eggshells</a:t>
            </a:r>
            <a:r>
              <a:rPr lang="en-US" sz="2000" dirty="0">
                <a:latin typeface="Comic Sans MS" panose="030F0702030302020204" pitchFamily="66" charset="0"/>
              </a:rPr>
              <a:t>, </a:t>
            </a:r>
            <a:r>
              <a:rPr lang="en-US" sz="2000" dirty="0" smtClean="0">
                <a:latin typeface="Comic Sans MS" panose="030F0702030302020204" pitchFamily="66" charset="0"/>
              </a:rPr>
              <a:t>coffee grounds, melon </a:t>
            </a:r>
            <a:r>
              <a:rPr lang="en-US" sz="2000" dirty="0">
                <a:latin typeface="Comic Sans MS" panose="030F0702030302020204" pitchFamily="66" charset="0"/>
              </a:rPr>
              <a:t>rinds, etc.).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9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atherworks.com.au/wp-content/uploads/2011/07/COMPOST-TIME-FROM-GARBAGE-TO-GAR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767" y="191856"/>
            <a:ext cx="2160943" cy="222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08246" y="216006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3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7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27" y="231341"/>
            <a:ext cx="960473" cy="18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7830"/>
            <a:ext cx="992615" cy="126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20481" y="639673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7373" y="2667000"/>
            <a:ext cx="8755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5</a:t>
            </a:r>
            <a:r>
              <a:rPr lang="en-US" sz="2000" dirty="0" smtClean="0">
                <a:latin typeface="Comic Sans MS" panose="030F0702030302020204" pitchFamily="66" charset="0"/>
              </a:rPr>
              <a:t>.) </a:t>
            </a:r>
            <a:r>
              <a:rPr lang="en-US" sz="2000" dirty="0">
                <a:latin typeface="Comic Sans MS" panose="030F0702030302020204" pitchFamily="66" charset="0"/>
              </a:rPr>
              <a:t>When the materials are all in the jar, screw </a:t>
            </a:r>
            <a:r>
              <a:rPr lang="en-US" sz="2000" dirty="0" smtClean="0">
                <a:latin typeface="Comic Sans MS" panose="030F0702030302020204" pitchFamily="66" charset="0"/>
              </a:rPr>
              <a:t>on the </a:t>
            </a:r>
            <a:r>
              <a:rPr lang="en-US" sz="2000" dirty="0">
                <a:latin typeface="Comic Sans MS" panose="030F0702030302020204" pitchFamily="66" charset="0"/>
              </a:rPr>
              <a:t>lid and give the container a shake to mix </a:t>
            </a:r>
            <a:r>
              <a:rPr lang="en-US" sz="2000" dirty="0" smtClean="0">
                <a:latin typeface="Comic Sans MS" panose="030F0702030302020204" pitchFamily="66" charset="0"/>
              </a:rPr>
              <a:t>the contents a bit.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870" y="3733800"/>
            <a:ext cx="9014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6.) </a:t>
            </a:r>
            <a:r>
              <a:rPr lang="en-US" sz="2000" dirty="0">
                <a:latin typeface="Comic Sans MS" panose="030F0702030302020204" pitchFamily="66" charset="0"/>
              </a:rPr>
              <a:t>If necessary, use a spray mister to moisten </a:t>
            </a:r>
            <a:r>
              <a:rPr lang="en-US" sz="2000" dirty="0" smtClean="0">
                <a:latin typeface="Comic Sans MS" panose="030F0702030302020204" pitchFamily="66" charset="0"/>
              </a:rPr>
              <a:t>the habitat</a:t>
            </a:r>
            <a:r>
              <a:rPr lang="en-US" sz="2000" dirty="0">
                <a:latin typeface="Comic Sans MS" panose="030F0702030302020204" pitchFamily="66" charset="0"/>
              </a:rPr>
              <a:t>. The contents should be very moist, </a:t>
            </a:r>
            <a:r>
              <a:rPr lang="en-US" sz="2000" dirty="0" smtClean="0">
                <a:latin typeface="Comic Sans MS" panose="030F0702030302020204" pitchFamily="66" charset="0"/>
              </a:rPr>
              <a:t>but not </a:t>
            </a:r>
            <a:r>
              <a:rPr lang="en-US" sz="2000" dirty="0">
                <a:latin typeface="Comic Sans MS" panose="030F0702030302020204" pitchFamily="66" charset="0"/>
              </a:rPr>
              <a:t>dripping wet.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870" y="4724400"/>
            <a:ext cx="9014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7</a:t>
            </a:r>
            <a:r>
              <a:rPr lang="en-US" sz="2000" dirty="0" smtClean="0">
                <a:latin typeface="Comic Sans MS" panose="030F0702030302020204" pitchFamily="66" charset="0"/>
              </a:rPr>
              <a:t>.) </a:t>
            </a:r>
            <a:r>
              <a:rPr lang="en-US" sz="2000" dirty="0">
                <a:latin typeface="Comic Sans MS" panose="030F0702030302020204" pitchFamily="66" charset="0"/>
              </a:rPr>
              <a:t>When the container is ready, count </a:t>
            </a:r>
            <a:r>
              <a:rPr lang="en-US" sz="2000" dirty="0" smtClean="0">
                <a:latin typeface="Comic Sans MS" panose="030F0702030302020204" pitchFamily="66" charset="0"/>
              </a:rPr>
              <a:t>15–18 red worms </a:t>
            </a:r>
            <a:r>
              <a:rPr lang="en-US" sz="2000" dirty="0">
                <a:latin typeface="Comic Sans MS" panose="030F0702030302020204" pitchFamily="66" charset="0"/>
              </a:rPr>
              <a:t>and drop them into the </a:t>
            </a:r>
            <a:r>
              <a:rPr lang="en-US" sz="2000" dirty="0" smtClean="0">
                <a:latin typeface="Comic Sans MS" panose="030F0702030302020204" pitchFamily="66" charset="0"/>
              </a:rPr>
              <a:t>container. Screw </a:t>
            </a:r>
            <a:r>
              <a:rPr lang="en-US" sz="2000" dirty="0">
                <a:latin typeface="Comic Sans MS" panose="030F0702030302020204" pitchFamily="66" charset="0"/>
              </a:rPr>
              <a:t>on the lid. It has air holes for ventilation.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3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atherworks.com.au/wp-content/uploads/2011/07/COMPOST-TIME-FROM-GARBAGE-TO-GAR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767" y="191856"/>
            <a:ext cx="1858003" cy="191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08246" y="216006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3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7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27" y="231341"/>
            <a:ext cx="960473" cy="18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7830"/>
            <a:ext cx="992615" cy="126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20481" y="639673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7206" y="2105126"/>
            <a:ext cx="87556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In their natural habitat, worms live under a cover of dead leaves. It’s pretty dark in there!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871" y="3810000"/>
            <a:ext cx="59067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Let’s make the containers as dark as we can. 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206" y="5313308"/>
            <a:ext cx="875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Place your worm habitat inside the black plastic bag, securing it with an elastic band. 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149" y="3121304"/>
            <a:ext cx="1733550" cy="228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44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atherworks.com.au/wp-content/uploads/2011/07/COMPOST-TIME-FROM-GARBAGE-TO-GAR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767" y="191856"/>
            <a:ext cx="1858003" cy="191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08246" y="216006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3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7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27" y="231341"/>
            <a:ext cx="960473" cy="18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7830"/>
            <a:ext cx="992615" cy="126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20481" y="639673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7206" y="2105126"/>
            <a:ext cx="875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In your Science Notebooks, copy and answer these questions: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826" y="3230141"/>
            <a:ext cx="5906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1.) Is your worm habitat a system? Make a list of its parts.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826" y="4482311"/>
            <a:ext cx="6078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2.) What do you think will happen to your worm habitat over time?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149" y="3121304"/>
            <a:ext cx="1733550" cy="228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0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atherworks.com.au/wp-content/uploads/2011/07/COMPOST-TIME-FROM-GARBAGE-TO-GAR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767" y="191856"/>
            <a:ext cx="1858003" cy="191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08246" y="216006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Investigation 1</a:t>
            </a:r>
          </a:p>
          <a:p>
            <a:pPr algn="ctr"/>
            <a:r>
              <a:rPr lang="en-US" sz="3200" dirty="0" smtClean="0">
                <a:latin typeface="Comic Sans MS" panose="030F0702030302020204" pitchFamily="66" charset="0"/>
              </a:rPr>
              <a:t>Part 3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7" name="Picture 2" descr="http://www.mrsdingman.com/FOSS_Logo_3rd_Edition_Blu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27" y="231341"/>
            <a:ext cx="960473" cy="187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mrsdingman.com/living_system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7830"/>
            <a:ext cx="992615" cy="126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20481" y="639673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d</a:t>
            </a:r>
            <a:r>
              <a:rPr lang="en-US" sz="1200" dirty="0" smtClean="0">
                <a:latin typeface="Comic Sans MS" panose="030F0702030302020204" pitchFamily="66" charset="0"/>
              </a:rPr>
              <a:t>eveloped by Caryn Dingman July 2015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362200"/>
            <a:ext cx="2571299" cy="3396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78794" y="2362506"/>
            <a:ext cx="5041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Let’s answer the </a:t>
            </a:r>
          </a:p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Focus Question:</a:t>
            </a:r>
          </a:p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(after a few weeks)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581" y="4259851"/>
            <a:ext cx="58113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What happens when compost worms interact with organic litter?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4A4EC-A8BD-43CC-A237-ACDED6CB66B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438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27</cp:revision>
  <dcterms:created xsi:type="dcterms:W3CDTF">2015-07-05T10:59:41Z</dcterms:created>
  <dcterms:modified xsi:type="dcterms:W3CDTF">2015-07-06T09:06:45Z</dcterms:modified>
</cp:coreProperties>
</file>