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BC836-303F-42DD-88C6-8917A6204DE2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56F611-433D-45CD-B1F8-0FB61B85D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215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A3E0C-0F47-4741-B529-90C7246B5AA6}" type="datetime1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197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E69EA-7D84-4E0A-83C5-1F7179DAACC4}" type="datetime1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207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37D1F-7FB2-4A80-9236-37735AF75425}" type="datetime1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690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18FA5-1125-48DF-A985-6F8659D246DA}" type="datetime1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175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023F-6B5E-4541-A74C-76651B5ADDF1}" type="datetime1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131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8E06F-CF5D-4ED4-A8DC-A1E7A968908C}" type="datetime1">
              <a:rPr lang="en-US" smtClean="0"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865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B265E-5062-4427-9C7C-D52299FFF413}" type="datetime1">
              <a:rPr lang="en-US" smtClean="0"/>
              <a:t>9/17/2015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284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6B4F-CD52-4F2C-A9F5-59B5FCCC0603}" type="datetime1">
              <a:rPr lang="en-US" smtClean="0"/>
              <a:t>9/17/2015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723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3FD94-CF19-44A8-A61F-185A624C1D15}" type="datetime1">
              <a:rPr lang="en-US" smtClean="0"/>
              <a:t>9/17/2015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34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0CFEA-6659-4E0B-920B-93510159B119}" type="datetime1">
              <a:rPr lang="en-US" smtClean="0"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258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D1A64-6520-4FAB-AE21-EA90E150F783}" type="datetime1">
              <a:rPr lang="en-US" smtClean="0"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88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5170B-D3F7-474C-82E2-8ED29D99622D}" type="datetime1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E4EC1-FBB6-47D8-9CBE-8A1BD725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42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youtube.com/watch?v=UXh_7wbnS3A" TargetMode="External"/><Relationship Id="rId4" Type="http://schemas.openxmlformats.org/officeDocument/2006/relationships/hyperlink" Target="https://www.youtube.com/watch?v=VMxjzWHbyF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mrsdingman.com/FOSS_Logo_3rd_Edition_Blu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69" y="685794"/>
            <a:ext cx="1819275" cy="3552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mrsdingman.com/living_system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188" y="797482"/>
            <a:ext cx="1612699" cy="2057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53000" y="1066800"/>
            <a:ext cx="381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Investigation 1</a:t>
            </a:r>
          </a:p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Part 2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8287" y="457200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Focus Question:</a:t>
            </a:r>
          </a:p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Is planet Earth a system?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86400" y="6248400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d</a:t>
            </a:r>
            <a:r>
              <a:rPr lang="en-US" sz="1200" dirty="0" smtClean="0">
                <a:latin typeface="Comic Sans MS" panose="030F0702030302020204" pitchFamily="66" charset="0"/>
              </a:rPr>
              <a:t>eveloped by Caryn Dingman July 2015</a:t>
            </a:r>
            <a:endParaRPr lang="en-US" sz="1200" dirty="0">
              <a:latin typeface="Comic Sans MS" panose="030F0702030302020204" pitchFamily="66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45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mrsdingman.com/FOSS_Logo_3rd_Edition_Blu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16683"/>
            <a:ext cx="1273493" cy="2486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mrsdingman.com/living_system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979486"/>
            <a:ext cx="1209524" cy="154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630561" y="316683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Investigation 1 Part 2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86400" y="6248400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d</a:t>
            </a:r>
            <a:r>
              <a:rPr lang="en-US" sz="1200" dirty="0" smtClean="0">
                <a:latin typeface="Comic Sans MS" panose="030F0702030302020204" pitchFamily="66" charset="0"/>
              </a:rPr>
              <a:t>eveloped by Caryn Dingman July 2015</a:t>
            </a:r>
            <a:endParaRPr lang="en-US" sz="1200" dirty="0"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8799" y="1371599"/>
            <a:ext cx="69071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omic Sans MS" panose="030F0702030302020204" pitchFamily="66" charset="0"/>
              </a:rPr>
              <a:t>Let’s watch </a:t>
            </a:r>
            <a:r>
              <a:rPr lang="en-US" sz="2800" dirty="0" smtClean="0">
                <a:latin typeface="Comic Sans MS" panose="030F0702030302020204" pitchFamily="66" charset="0"/>
              </a:rPr>
              <a:t>2 </a:t>
            </a:r>
            <a:r>
              <a:rPr lang="en-US" sz="2800" dirty="0" smtClean="0">
                <a:latin typeface="Comic Sans MS" panose="030F0702030302020204" pitchFamily="66" charset="0"/>
              </a:rPr>
              <a:t>short video </a:t>
            </a:r>
            <a:r>
              <a:rPr lang="en-US" sz="2800" dirty="0" smtClean="0">
                <a:latin typeface="Comic Sans MS" panose="030F0702030302020204" pitchFamily="66" charset="0"/>
              </a:rPr>
              <a:t>to learn </a:t>
            </a:r>
          </a:p>
          <a:p>
            <a:pPr algn="ctr"/>
            <a:r>
              <a:rPr lang="en-US" sz="2800" dirty="0" smtClean="0">
                <a:latin typeface="Comic Sans MS" panose="030F0702030302020204" pitchFamily="66" charset="0"/>
              </a:rPr>
              <a:t>about Earth’s spheres. 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35276" y="2979486"/>
            <a:ext cx="6553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Four Spheres Part 1</a:t>
            </a:r>
          </a:p>
          <a:p>
            <a:pPr algn="ctr"/>
            <a:r>
              <a:rPr lang="en-US" sz="2000" dirty="0">
                <a:latin typeface="Comic Sans MS" panose="030F0702030302020204" pitchFamily="66" charset="0"/>
                <a:hlinkClick r:id="rId4"/>
              </a:rPr>
              <a:t>https://</a:t>
            </a:r>
            <a:r>
              <a:rPr lang="en-US" sz="2000" dirty="0" smtClean="0">
                <a:latin typeface="Comic Sans MS" panose="030F0702030302020204" pitchFamily="66" charset="0"/>
                <a:hlinkClick r:id="rId4"/>
              </a:rPr>
              <a:t>www.youtube.com/watch?v=VMxjzWHbyFM</a:t>
            </a:r>
            <a:endParaRPr lang="en-US" sz="2000" dirty="0" smtClean="0">
              <a:latin typeface="Comic Sans MS" panose="030F0702030302020204" pitchFamily="66" charset="0"/>
            </a:endParaRPr>
          </a:p>
          <a:p>
            <a:pPr algn="ctr"/>
            <a:r>
              <a:rPr lang="en-US" sz="1400" dirty="0" smtClean="0">
                <a:latin typeface="Comic Sans MS" panose="030F0702030302020204" pitchFamily="66" charset="0"/>
              </a:rPr>
              <a:t>YouTube l</a:t>
            </a:r>
            <a:r>
              <a:rPr lang="en-US" sz="1400" dirty="0" smtClean="0">
                <a:latin typeface="Comic Sans MS" panose="030F0702030302020204" pitchFamily="66" charset="0"/>
              </a:rPr>
              <a:t>ength 4:00</a:t>
            </a:r>
            <a:endParaRPr lang="en-US" sz="1400" dirty="0" smtClean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42650" y="4648200"/>
            <a:ext cx="67301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Four Spheres Part </a:t>
            </a:r>
            <a:r>
              <a:rPr lang="en-US" sz="3200" dirty="0" smtClean="0">
                <a:latin typeface="Comic Sans MS" panose="030F0702030302020204" pitchFamily="66" charset="0"/>
              </a:rPr>
              <a:t>2</a:t>
            </a:r>
          </a:p>
          <a:p>
            <a:pPr algn="ctr"/>
            <a:r>
              <a:rPr lang="en-US" sz="2000" dirty="0">
                <a:latin typeface="Comic Sans MS" panose="030F0702030302020204" pitchFamily="66" charset="0"/>
                <a:hlinkClick r:id="rId5"/>
              </a:rPr>
              <a:t>https://</a:t>
            </a:r>
            <a:r>
              <a:rPr lang="en-US" sz="2000" dirty="0" smtClean="0">
                <a:latin typeface="Comic Sans MS" panose="030F0702030302020204" pitchFamily="66" charset="0"/>
                <a:hlinkClick r:id="rId5"/>
              </a:rPr>
              <a:t>www.youtube.com/watch?v=UXh_7wbnS3A</a:t>
            </a:r>
            <a:endParaRPr lang="en-US" sz="2000" dirty="0" smtClean="0">
              <a:latin typeface="Comic Sans MS" panose="030F0702030302020204" pitchFamily="66" charset="0"/>
            </a:endParaRPr>
          </a:p>
          <a:p>
            <a:pPr algn="ctr"/>
            <a:r>
              <a:rPr lang="en-US" sz="1400" dirty="0" smtClean="0">
                <a:latin typeface="Comic Sans MS" panose="030F0702030302020204" pitchFamily="66" charset="0"/>
              </a:rPr>
              <a:t>YouTube length 3:30</a:t>
            </a:r>
            <a:endParaRPr lang="en-US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31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mrsdingman.com/FOSS_Logo_3rd_Edition_Blu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31" y="152400"/>
            <a:ext cx="1054569" cy="2059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mrsdingman.com/living_system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577" y="2362200"/>
            <a:ext cx="990600" cy="12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038600" y="60758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Investigation 1 Part 2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57800" y="6393511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d</a:t>
            </a:r>
            <a:r>
              <a:rPr lang="en-US" sz="1200" dirty="0" smtClean="0">
                <a:latin typeface="Comic Sans MS" panose="030F0702030302020204" pitchFamily="66" charset="0"/>
              </a:rPr>
              <a:t>eveloped by Caryn Dingman July 2015</a:t>
            </a:r>
            <a:endParaRPr lang="en-US" sz="1200" dirty="0"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3</a:t>
            </a:fld>
            <a:endParaRPr lang="en-US"/>
          </a:p>
        </p:txBody>
      </p:sp>
      <p:pic>
        <p:nvPicPr>
          <p:cNvPr id="7" name="Picture 2" descr="https://geographyandhistory.wikispaces.com/file/view/iesspheres.jpg/54383484/iesspher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2542" y="615646"/>
            <a:ext cx="6858000" cy="5777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64631" y="4724400"/>
            <a:ext cx="15117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v</a:t>
            </a:r>
            <a:r>
              <a:rPr lang="en-US" dirty="0" smtClean="0">
                <a:latin typeface="Comic Sans MS" panose="030F0702030302020204" pitchFamily="66" charset="0"/>
              </a:rPr>
              <a:t>ocabulary to add to our Science Notebooks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04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mrsdingman.com/FOSS_Logo_3rd_Edition_Blu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879" y="298025"/>
            <a:ext cx="1273493" cy="2486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mrsdingman.com/living_system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0806" y="298025"/>
            <a:ext cx="1209524" cy="154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630561" y="316683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Investigation 1 Part 2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86400" y="6248400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d</a:t>
            </a:r>
            <a:r>
              <a:rPr lang="en-US" sz="1200" dirty="0" smtClean="0">
                <a:latin typeface="Comic Sans MS" panose="030F0702030302020204" pitchFamily="66" charset="0"/>
              </a:rPr>
              <a:t>eveloped by Caryn Dingman July 2015</a:t>
            </a:r>
            <a:endParaRPr lang="en-US" sz="1200" dirty="0"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4</a:t>
            </a:fld>
            <a:endParaRPr lang="en-US"/>
          </a:p>
        </p:txBody>
      </p:sp>
      <p:pic>
        <p:nvPicPr>
          <p:cNvPr id="3" name="Picture 2" descr="http://www.mrsdingman.com/biosphere-as-life-support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7767" y="1084813"/>
            <a:ext cx="5364037" cy="4861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4800" y="3515392"/>
            <a:ext cx="334296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Is the biosphere a subsystem?</a:t>
            </a:r>
            <a:endParaRPr lang="en-US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20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mrsdingman.com/FOSS_Logo_3rd_Edition_Blu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880" y="298025"/>
            <a:ext cx="671420" cy="1311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mrsdingman.com/living_system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650" y="316683"/>
            <a:ext cx="722156" cy="92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630561" y="316683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Investigation 1 Part 2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51334" y="6411480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d</a:t>
            </a:r>
            <a:r>
              <a:rPr lang="en-US" sz="1200" dirty="0" smtClean="0">
                <a:latin typeface="Comic Sans MS" panose="030F0702030302020204" pitchFamily="66" charset="0"/>
              </a:rPr>
              <a:t>eveloped by Caryn Dingman July 2015</a:t>
            </a:r>
            <a:endParaRPr lang="en-US" sz="1200" dirty="0"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97261" y="953626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omic Sans MS" panose="030F0702030302020204" pitchFamily="66" charset="0"/>
              </a:rPr>
              <a:t>Woods Ecosystem Cards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 descr="http://www.amnh.org/var/ezflow_site/storage/images/media/amnh/yna/susan_1/467049-2-eng-US/susan_1_larg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212" y="2668155"/>
            <a:ext cx="342900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26153" y="1639231"/>
            <a:ext cx="6934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* each group will get a set of 20 cards</a:t>
            </a:r>
          </a:p>
          <a:p>
            <a:r>
              <a:rPr lang="en-US" sz="2400" dirty="0" smtClean="0">
                <a:latin typeface="Comic Sans MS" panose="030F0702030302020204" pitchFamily="66" charset="0"/>
              </a:rPr>
              <a:t>* each card describes an organism that lives in a woods or forest ecosystem</a:t>
            </a:r>
          </a:p>
          <a:p>
            <a:r>
              <a:rPr lang="en-US" sz="2400" dirty="0" smtClean="0">
                <a:latin typeface="Comic Sans MS" panose="030F0702030302020204" pitchFamily="66" charset="0"/>
              </a:rPr>
              <a:t>* some organisms live on land and some live in the water</a:t>
            </a:r>
          </a:p>
          <a:p>
            <a:pPr marL="342900" indent="-342900">
              <a:buFont typeface="Arial" charset="0"/>
              <a:buChar char="•"/>
            </a:pP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6153" y="4114800"/>
            <a:ext cx="516024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Which organisms go together because one of them eats the other?</a:t>
            </a:r>
            <a:endParaRPr lang="en-US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497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mrsdingman.com/FOSS_Logo_3rd_Edition_Blu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33" y="237378"/>
            <a:ext cx="1116668" cy="2180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mrsdingman.com/living_system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5483" y="316683"/>
            <a:ext cx="1209524" cy="154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630561" y="316683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Investigation 1 Part 2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51334" y="6531162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d</a:t>
            </a:r>
            <a:r>
              <a:rPr lang="en-US" sz="1200" dirty="0" smtClean="0">
                <a:latin typeface="Comic Sans MS" panose="030F0702030302020204" pitchFamily="66" charset="0"/>
              </a:rPr>
              <a:t>eveloped by Caryn Dingman July 2015</a:t>
            </a:r>
            <a:endParaRPr lang="en-US" sz="1200" dirty="0"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639565" y="891627"/>
            <a:ext cx="50963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omic Sans MS" panose="030F0702030302020204" pitchFamily="66" charset="0"/>
              </a:rPr>
              <a:t>v</a:t>
            </a:r>
            <a:r>
              <a:rPr lang="en-US" sz="2400" dirty="0" smtClean="0">
                <a:latin typeface="Comic Sans MS" panose="030F0702030302020204" pitchFamily="66" charset="0"/>
              </a:rPr>
              <a:t>ocabulary to add to our </a:t>
            </a:r>
          </a:p>
          <a:p>
            <a:pPr algn="ctr"/>
            <a:r>
              <a:rPr lang="en-US" sz="2400" dirty="0" smtClean="0">
                <a:latin typeface="Comic Sans MS" panose="030F0702030302020204" pitchFamily="66" charset="0"/>
              </a:rPr>
              <a:t>Science Notebooks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1133" y="2588567"/>
            <a:ext cx="1979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f</a:t>
            </a:r>
            <a:r>
              <a:rPr lang="en-US" sz="2400" dirty="0" smtClean="0">
                <a:latin typeface="Comic Sans MS" panose="030F0702030302020204" pitchFamily="66" charset="0"/>
              </a:rPr>
              <a:t>ood chain: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74606" y="2626944"/>
            <a:ext cx="69169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Comic Sans MS" panose="030F0702030302020204" pitchFamily="66" charset="0"/>
              </a:rPr>
              <a:t>p</a:t>
            </a:r>
            <a:r>
              <a:rPr lang="en-US" sz="2200" dirty="0" smtClean="0">
                <a:latin typeface="Comic Sans MS" panose="030F0702030302020204" pitchFamily="66" charset="0"/>
              </a:rPr>
              <a:t>ath that food takes from one organism to another</a:t>
            </a:r>
            <a:endParaRPr lang="en-US" sz="22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7469" y="3152257"/>
            <a:ext cx="1979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p</a:t>
            </a:r>
            <a:r>
              <a:rPr lang="en-US" sz="2400" dirty="0" smtClean="0">
                <a:latin typeface="Comic Sans MS" panose="030F0702030302020204" pitchFamily="66" charset="0"/>
              </a:rPr>
              <a:t>roducers: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17111" y="3152257"/>
            <a:ext cx="7315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Comic Sans MS" panose="030F0702030302020204" pitchFamily="66" charset="0"/>
              </a:rPr>
              <a:t>o</a:t>
            </a:r>
            <a:r>
              <a:rPr lang="en-US" sz="2200" dirty="0" smtClean="0">
                <a:latin typeface="Comic Sans MS" panose="030F0702030302020204" pitchFamily="66" charset="0"/>
              </a:rPr>
              <a:t>rganisms that make food using energy from the Sun</a:t>
            </a:r>
            <a:endParaRPr lang="en-US" sz="2200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7391" y="3721192"/>
            <a:ext cx="1979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consumers: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97033" y="3721192"/>
            <a:ext cx="7315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Comic Sans MS" panose="030F0702030302020204" pitchFamily="66" charset="0"/>
              </a:rPr>
              <a:t>o</a:t>
            </a:r>
            <a:r>
              <a:rPr lang="en-US" sz="2200" dirty="0" smtClean="0">
                <a:latin typeface="Comic Sans MS" panose="030F0702030302020204" pitchFamily="66" charset="0"/>
              </a:rPr>
              <a:t>rganisms that eat other organisms</a:t>
            </a:r>
            <a:endParaRPr lang="en-US" sz="22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2050" y="4304479"/>
            <a:ext cx="1979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herbivores: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41692" y="4304479"/>
            <a:ext cx="7315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Comic Sans MS" panose="030F0702030302020204" pitchFamily="66" charset="0"/>
              </a:rPr>
              <a:t>animals that eat plants</a:t>
            </a:r>
            <a:endParaRPr lang="en-US" sz="2200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5960" y="4887766"/>
            <a:ext cx="1979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carnivores: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85602" y="4887766"/>
            <a:ext cx="7315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Comic Sans MS" panose="030F0702030302020204" pitchFamily="66" charset="0"/>
              </a:rPr>
              <a:t>animals that eat other animals </a:t>
            </a:r>
            <a:endParaRPr lang="en-US" sz="22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1871" y="5471053"/>
            <a:ext cx="1979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omnivores: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75503" y="5471053"/>
            <a:ext cx="7315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Comic Sans MS" panose="030F0702030302020204" pitchFamily="66" charset="0"/>
              </a:rPr>
              <a:t>animals that eat plants and other animals </a:t>
            </a:r>
            <a:endParaRPr lang="en-US" sz="2200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-4916" y="6047093"/>
            <a:ext cx="22188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decomposers: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25564" y="6047093"/>
            <a:ext cx="7315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Comic Sans MS" panose="030F0702030302020204" pitchFamily="66" charset="0"/>
              </a:rPr>
              <a:t>o</a:t>
            </a:r>
            <a:r>
              <a:rPr lang="en-US" sz="2200" dirty="0" smtClean="0">
                <a:latin typeface="Comic Sans MS" panose="030F0702030302020204" pitchFamily="66" charset="0"/>
              </a:rPr>
              <a:t>rganisms that break down or recycle dead organisms </a:t>
            </a:r>
            <a:endParaRPr lang="en-US" sz="2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350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  <p:bldP spid="9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mrsdingman.com/FOSS_Logo_3rd_Edition_Blu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69" y="225155"/>
            <a:ext cx="1204629" cy="2352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mrsdingman.com/living_system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08241"/>
            <a:ext cx="1346136" cy="1717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267200" y="208241"/>
            <a:ext cx="381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Investigation 1</a:t>
            </a:r>
          </a:p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Part 2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51356" y="1401403"/>
            <a:ext cx="50416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Let’s answer the </a:t>
            </a:r>
          </a:p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Focus Question: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86400" y="6248400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d</a:t>
            </a:r>
            <a:r>
              <a:rPr lang="en-US" sz="1200" dirty="0" smtClean="0">
                <a:latin typeface="Comic Sans MS" panose="030F0702030302020204" pitchFamily="66" charset="0"/>
              </a:rPr>
              <a:t>eveloped by Caryn Dingman July 2015</a:t>
            </a:r>
            <a:endParaRPr lang="en-US" sz="1200" dirty="0">
              <a:latin typeface="Comic Sans MS" panose="030F0702030302020204" pitchFamily="66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4EC1-FBB6-47D8-9CBE-8A1BD725E2A6}" type="slidenum">
              <a:rPr lang="en-US" smtClean="0"/>
              <a:t>7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81000" y="3276600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15843" y="3322766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Is planet Earth a system?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9542" y="42672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anose="030F0702030302020204" pitchFamily="66" charset="0"/>
              </a:rPr>
              <a:t>Discuss this with your group.</a:t>
            </a:r>
          </a:p>
          <a:p>
            <a:pPr algn="ctr"/>
            <a:r>
              <a:rPr lang="en-US" sz="2400" dirty="0" smtClean="0">
                <a:latin typeface="Comic Sans MS" panose="030F0702030302020204" pitchFamily="66" charset="0"/>
              </a:rPr>
              <a:t>Write about it in your Science Notebooks. </a:t>
            </a:r>
            <a:endParaRPr lang="en-US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31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276</Words>
  <Application>Microsoft Office PowerPoint</Application>
  <PresentationFormat>On-screen Show (4:3)</PresentationFormat>
  <Paragraphs>61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Caryn</dc:creator>
  <cp:lastModifiedBy>Caryn</cp:lastModifiedBy>
  <cp:revision>70</cp:revision>
  <dcterms:created xsi:type="dcterms:W3CDTF">2015-07-03T13:01:50Z</dcterms:created>
  <dcterms:modified xsi:type="dcterms:W3CDTF">2015-09-17T09:13:38Z</dcterms:modified>
</cp:coreProperties>
</file>