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4F068-C0C1-40BC-9D23-A879B5E90E24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4BF6F-4BEF-47B4-8C4A-F2AF41871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9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E0DC-AB78-4016-98C5-13CEAF0D64E8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0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12E0-C12C-4BEE-B62C-A750B805D085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250D-6349-4804-98C5-741B4D881122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0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440E-A6C2-4F7F-A98F-754290DA6B04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3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158D-25AD-47F8-9A87-E8D42934EC1E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3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F66F-7D59-4A19-A390-16CE903F953C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9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A4CB-9430-4098-9216-EE45D142D6E6}" type="datetime1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5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E85C-EB58-4C20-9B39-A99D1D408D16}" type="datetime1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20AE-23BD-45DA-84A8-95BB4F3A5130}" type="datetime1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3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ED97-F00C-41AA-AD7B-69BB56F848B6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B0E2-90A5-4CD1-BFEF-94403B7E6498}" type="datetime1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0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1C6E-126C-4190-9D7D-860552B36E5C}" type="datetime1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C6430-4DBC-4232-A446-D4227B2A2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4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830044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78417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It is important to attract the reader’s attention right from the start 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so </a:t>
            </a:r>
            <a:r>
              <a:rPr lang="en-US" sz="3200" dirty="0">
                <a:latin typeface="Comic Sans MS" panose="030F0702030302020204" pitchFamily="66" charset="0"/>
              </a:rPr>
              <a:t>they want to read </a:t>
            </a:r>
            <a:r>
              <a:rPr lang="en-US" sz="3200" dirty="0" smtClean="0">
                <a:latin typeface="Comic Sans MS" panose="030F0702030302020204" pitchFamily="66" charset="0"/>
              </a:rPr>
              <a:t>the story or paragraph.</a:t>
            </a:r>
            <a:r>
              <a:rPr lang="en-US" sz="3200" dirty="0">
                <a:latin typeface="Comic Sans MS" panose="030F0702030302020204" pitchFamily="66" charset="0"/>
              </a:rPr>
              <a:t> 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065" y="4572000"/>
            <a:ext cx="8762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 “hook” is a one-sentence device 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placed </a:t>
            </a:r>
            <a:r>
              <a:rPr lang="en-US" sz="2800" dirty="0">
                <a:latin typeface="Comic Sans MS" panose="030F0702030302020204" pitchFamily="66" charset="0"/>
              </a:rPr>
              <a:t>at the beginning of a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story </a:t>
            </a:r>
            <a:r>
              <a:rPr lang="en-US" sz="2800" dirty="0" smtClean="0">
                <a:latin typeface="Comic Sans MS" panose="030F0702030302020204" pitchFamily="66" charset="0"/>
              </a:rPr>
              <a:t>OR a paragraph</a:t>
            </a: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and generates </a:t>
            </a:r>
            <a:r>
              <a:rPr lang="en-US" sz="2800" dirty="0">
                <a:latin typeface="Comic Sans MS" panose="030F0702030302020204" pitchFamily="66" charset="0"/>
              </a:rPr>
              <a:t>curiosity in the reader. 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09" y="57834"/>
            <a:ext cx="1654495" cy="173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3048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476375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OK… 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What are some ways we can do this?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88782" y="3071338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b</a:t>
            </a:r>
            <a:r>
              <a:rPr lang="en-US" sz="2000" dirty="0" smtClean="0">
                <a:latin typeface="Comic Sans MS" panose="030F0702030302020204" pitchFamily="66" charset="0"/>
              </a:rPr>
              <a:t>egin with a question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www.customerexperienceinsight.com/wp-content/uploads/2013/12/question-mark-post-i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57795"/>
            <a:ext cx="1406885" cy="93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15409" y="4215289"/>
            <a:ext cx="1327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dialogue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2" name="Picture 4" descr="http://cdkn.org/wp-content/uploads/2013/02/Dialogue-365x3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03" y="3994064"/>
            <a:ext cx="1020097" cy="102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76375" y="5463034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s</a:t>
            </a:r>
            <a:r>
              <a:rPr lang="en-US" sz="2000" dirty="0" smtClean="0">
                <a:latin typeface="Comic Sans MS" panose="030F0702030302020204" pitchFamily="66" charset="0"/>
              </a:rPr>
              <a:t>trong opinion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http://blogs.discovermagazine.com/badastronomy/files/2012/10/brain_shutterstoc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11" y="5217719"/>
            <a:ext cx="1230462" cy="89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98032" y="2857795"/>
            <a:ext cx="1981200" cy="71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s</a:t>
            </a:r>
            <a:r>
              <a:rPr lang="en-US" sz="2000" dirty="0" smtClean="0">
                <a:latin typeface="Comic Sans MS" panose="030F0702030302020204" pitchFamily="66" charset="0"/>
              </a:rPr>
              <a:t>ingle word or fragment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6" name="Picture 8" descr="https://rushtix.com/wp-content/uploads/2015/01/SayWha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792372"/>
            <a:ext cx="902033" cy="12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44557" y="4415344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f</a:t>
            </a:r>
            <a:r>
              <a:rPr lang="en-US" sz="2000" dirty="0" smtClean="0">
                <a:latin typeface="Comic Sans MS" panose="030F0702030302020204" pitchFamily="66" charset="0"/>
              </a:rPr>
              <a:t>igurative language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6393" y="5210835"/>
            <a:ext cx="174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en-US" sz="2000" dirty="0" smtClean="0">
                <a:latin typeface="Comic Sans MS" panose="030F0702030302020204" pitchFamily="66" charset="0"/>
              </a:rPr>
              <a:t>liff hanger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60" name="Picture 12" descr="http://motherdaughterbookreviews.com/wp-content/uploads/2012/11/Clipart-of-Shocked-Expressio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109" y="5152272"/>
            <a:ext cx="1071561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kidskonnect.com/wp/wp-content/uploads/2015/01/figurative-langua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94" y="4215289"/>
            <a:ext cx="1744012" cy="69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6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5658" y="525761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6083" y="24016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Begin with a question.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083" y="3429000"/>
            <a:ext cx="8463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     What </a:t>
            </a:r>
            <a:r>
              <a:rPr lang="en-US" sz="3600" dirty="0">
                <a:latin typeface="Comic Sans MS" panose="030F0702030302020204" pitchFamily="66" charset="0"/>
              </a:rPr>
              <a:t>could be worse than spending the night in a haunted house</a:t>
            </a:r>
            <a:r>
              <a:rPr lang="en-US" sz="3600" dirty="0" smtClean="0">
                <a:latin typeface="Comic Sans MS" panose="030F0702030302020204" pitchFamily="66" charset="0"/>
              </a:rPr>
              <a:t>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9" name="Picture 2" descr="http://www.customerexperienceinsight.com/wp-content/uploads/2013/12/question-mark-post-i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618" y="1828800"/>
            <a:ext cx="2025124" cy="134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60406" y="381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2401669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Use dialogue.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083" y="3429000"/>
            <a:ext cx="8463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     </a:t>
            </a:r>
            <a:r>
              <a:rPr lang="en-US" sz="3600" dirty="0">
                <a:latin typeface="Comic Sans MS" panose="030F0702030302020204" pitchFamily="66" charset="0"/>
              </a:rPr>
              <a:t>“Run and don’t look back!” shouted Sammy</a:t>
            </a:r>
            <a:r>
              <a:rPr lang="en-US" sz="3600" dirty="0" smtClean="0">
                <a:latin typeface="Comic Sans MS" panose="030F0702030302020204" pitchFamily="66" charset="0"/>
              </a:rPr>
              <a:t>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4" descr="http://cdkn.org/wp-content/uploads/2013/02/Dialogue-365x3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10620"/>
            <a:ext cx="1537380" cy="153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2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60406" y="381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581" y="2428847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Start with a strong opinion.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08" y="4097454"/>
            <a:ext cx="846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There </a:t>
            </a:r>
            <a:r>
              <a:rPr lang="en-US" sz="3600" dirty="0">
                <a:latin typeface="Comic Sans MS" panose="030F0702030302020204" pitchFamily="66" charset="0"/>
              </a:rPr>
              <a:t>are no such things as ghosts!</a:t>
            </a:r>
          </a:p>
        </p:txBody>
      </p:sp>
      <p:pic>
        <p:nvPicPr>
          <p:cNvPr id="9" name="Picture 6" descr="http://blogs.discovermagazine.com/badastronomy/files/2012/10/brain_shutterstoc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256" y="1516780"/>
            <a:ext cx="2283085" cy="165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60406" y="381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581" y="2428847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Start with a single word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or phrase.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08" y="4097454"/>
            <a:ext cx="846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Me? Scared</a:t>
            </a:r>
            <a:r>
              <a:rPr lang="en-US" sz="3600" dirty="0" smtClean="0">
                <a:latin typeface="Comic Sans MS" panose="030F0702030302020204" pitchFamily="66" charset="0"/>
              </a:rPr>
              <a:t>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8" descr="https://rushtix.com/wp-content/uploads/2015/01/SayWhat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537" y="1742304"/>
            <a:ext cx="1552088" cy="206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1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60406" y="381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581" y="2428847"/>
            <a:ext cx="5842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Begin with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figurative language.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08" y="4097454"/>
            <a:ext cx="8463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That pumpkin was 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as </a:t>
            </a:r>
            <a:r>
              <a:rPr lang="en-US" sz="3600" dirty="0">
                <a:latin typeface="Comic Sans MS" panose="030F0702030302020204" pitchFamily="66" charset="0"/>
              </a:rPr>
              <a:t>big as a school bus!</a:t>
            </a:r>
          </a:p>
        </p:txBody>
      </p:sp>
      <p:pic>
        <p:nvPicPr>
          <p:cNvPr id="9" name="Picture 14" descr="https://kidskonnect.com/wp/wp-content/uploads/2015/01/figurative-langua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567" y="2133600"/>
            <a:ext cx="3359839" cy="134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4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3" y="15240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60406" y="3810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581" y="2438959"/>
            <a:ext cx="6537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Leave your reader wondering.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608" y="4097454"/>
            <a:ext cx="8463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There was a sound coming from the attic, and I knew it wasn’t a mouse</a:t>
            </a:r>
            <a:r>
              <a:rPr lang="en-US" sz="3600" dirty="0" smtClean="0">
                <a:latin typeface="Comic Sans MS" panose="030F0702030302020204" pitchFamily="66" charset="0"/>
              </a:rPr>
              <a:t>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12" descr="http://motherdaughterbookreviews.com/wp-content/uploads/2012/11/Clipart-of-Shocked-Express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907" y="2133600"/>
            <a:ext cx="1629596" cy="139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209800" y="63246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139121/file-17716424-jpg/images/hooking_a_fish-resized-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09" y="57834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830044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Hook Your Reader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248584"/>
            <a:ext cx="8826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Let’s try some of these in our own writing!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430-4DBC-4232-A446-D4227B2A27D4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45660" y="3149083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b</a:t>
            </a:r>
            <a:r>
              <a:rPr lang="en-US" sz="2000" dirty="0" smtClean="0">
                <a:latin typeface="Comic Sans MS" panose="030F0702030302020204" pitchFamily="66" charset="0"/>
              </a:rPr>
              <a:t>egin with a question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www.customerexperienceinsight.com/wp-content/uploads/2013/12/question-mark-post-i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78" y="2935540"/>
            <a:ext cx="1406885" cy="93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2287" y="4293034"/>
            <a:ext cx="1327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dialogue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2" name="Picture 4" descr="http://cdkn.org/wp-content/uploads/2013/02/Dialogue-365x3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81" y="4071809"/>
            <a:ext cx="1020097" cy="102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33253" y="554077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s</a:t>
            </a:r>
            <a:r>
              <a:rPr lang="en-US" sz="2000" dirty="0" smtClean="0">
                <a:latin typeface="Comic Sans MS" panose="030F0702030302020204" pitchFamily="66" charset="0"/>
              </a:rPr>
              <a:t>trong opinion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http://blogs.discovermagazine.com/badastronomy/files/2012/10/brain_shutterstoc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89" y="5295464"/>
            <a:ext cx="1230462" cy="89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054910" y="2935540"/>
            <a:ext cx="1981200" cy="71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s</a:t>
            </a:r>
            <a:r>
              <a:rPr lang="en-US" sz="2000" dirty="0" smtClean="0">
                <a:latin typeface="Comic Sans MS" panose="030F0702030302020204" pitchFamily="66" charset="0"/>
              </a:rPr>
              <a:t>ingle word or fragment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56" name="Picture 8" descr="https://rushtix.com/wp-content/uploads/2015/01/SayWha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77" y="2870117"/>
            <a:ext cx="902033" cy="120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601435" y="4493089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f</a:t>
            </a:r>
            <a:r>
              <a:rPr lang="en-US" sz="2000" dirty="0" smtClean="0">
                <a:latin typeface="Comic Sans MS" panose="030F0702030302020204" pitchFamily="66" charset="0"/>
              </a:rPr>
              <a:t>igurative language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6393" y="5288580"/>
            <a:ext cx="174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en-US" sz="2000" dirty="0" smtClean="0">
                <a:latin typeface="Comic Sans MS" panose="030F0702030302020204" pitchFamily="66" charset="0"/>
              </a:rPr>
              <a:t>liff hanger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2060" name="Picture 12" descr="http://motherdaughterbookreviews.com/wp-content/uploads/2012/11/Clipart-of-Shocked-Expression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87" y="5230017"/>
            <a:ext cx="1071561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kidskonnect.com/wp/wp-content/uploads/2015/01/figurative-langua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572" y="4293034"/>
            <a:ext cx="1744012" cy="69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09800" y="6526724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293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25</cp:revision>
  <dcterms:created xsi:type="dcterms:W3CDTF">2015-09-28T09:26:24Z</dcterms:created>
  <dcterms:modified xsi:type="dcterms:W3CDTF">2015-10-06T09:12:30Z</dcterms:modified>
</cp:coreProperties>
</file>