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83A82CDE-69E4-419F-B0E3-74A97E239311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414FC74-02ED-4A2F-8CF8-09247953A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7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EEC137F-9311-464A-804E-D9774B516B5A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7FCA8313-E92A-4A06-A43C-443C2B06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2B44-74E6-4540-B905-74EA37B470DE}" type="datetime1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0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3508-1D7F-4741-9596-13B90BA3C310}" type="datetime1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BEBE-C19F-454F-AA0E-5C1E6C4C7C92}" type="datetime1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2691-17B5-473A-8639-5EC037FCB117}" type="datetime1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3045-138E-468C-9AE1-ED54CEFF964F}" type="datetime1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EF9A-5E64-4939-AB77-A54861DC36EE}" type="datetime1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2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2B3B-C1B4-49CD-83DC-4665B3A5CA81}" type="datetime1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AF2C-4399-4A5F-B54D-12C7FC40E003}" type="datetime1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7404-12FB-41B2-B861-528BB8D3F22A}" type="datetime1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0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9EE9-FDA2-47AE-92B7-D7F290CAF329}" type="datetime1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1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A29D-9087-4E22-A968-B25FDA4A23CC}" type="datetime1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2DE3-CA09-4DC6-8292-0D4D9E901F64}" type="datetime1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5C6D-7675-47CF-A1ED-387D8D9BA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295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31627"/>
            <a:ext cx="454342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3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54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44435"/>
            <a:ext cx="1981200" cy="142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9812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1</a:t>
            </a:r>
            <a:r>
              <a:rPr lang="en-US" sz="2800" dirty="0" smtClean="0">
                <a:latin typeface="Comic Sans MS" panose="030F0702030302020204" pitchFamily="66" charset="0"/>
              </a:rPr>
              <a:t>.) </a:t>
            </a:r>
            <a:r>
              <a:rPr lang="en-US" sz="2800" dirty="0">
                <a:latin typeface="Comic Sans MS" panose="030F0702030302020204" pitchFamily="66" charset="0"/>
              </a:rPr>
              <a:t>How had Michael pictured the coming school year at the start of summer vacation?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5471" y="3124200"/>
            <a:ext cx="861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  Michael </a:t>
            </a:r>
            <a:r>
              <a:rPr lang="en-US" sz="2400" dirty="0">
                <a:latin typeface="Comic Sans MS" panose="030F0702030302020204" pitchFamily="66" charset="0"/>
              </a:rPr>
              <a:t>was dreading this day ever since the first day of summer vacation.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50800" dist="50800" dir="5400000" algn="ctr" rotWithShape="0">
                    <a:schemeClr val="accent1">
                      <a:lumMod val="20000"/>
                      <a:lumOff val="80000"/>
                    </a:schemeClr>
                  </a:outerShdw>
                </a:effectLst>
                <a:latin typeface="Comic Sans MS" panose="030F0702030302020204" pitchFamily="66" charset="0"/>
              </a:rPr>
              <a:t>It had hung like a black cloud on the horizon since the beginning of summer break. </a:t>
            </a:r>
            <a:r>
              <a:rPr lang="en-US" sz="2400" dirty="0">
                <a:latin typeface="Comic Sans MS" panose="030F0702030302020204" pitchFamily="66" charset="0"/>
              </a:rPr>
              <a:t>He had managed to ignore it for a while, but that was impossible to do now.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5471" y="5340191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Michael pictured the coming school year like a black cloud on the horizon at the start of summer vacation.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54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44436"/>
            <a:ext cx="2133600" cy="153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099" y="2057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2.) </a:t>
            </a:r>
            <a:r>
              <a:rPr lang="en-US" sz="2800" dirty="0">
                <a:latin typeface="Comic Sans MS" panose="030F0702030302020204" pitchFamily="66" charset="0"/>
              </a:rPr>
              <a:t>How do you think Michael’s clothes and shoes could “shriek of being new”?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23" y="3163718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  </a:t>
            </a:r>
            <a:r>
              <a:rPr lang="en-US" sz="2400" dirty="0">
                <a:latin typeface="Comic Sans MS" panose="030F0702030302020204" pitchFamily="66" charset="0"/>
              </a:rPr>
              <a:t>Just last week his mom </a:t>
            </a:r>
            <a:r>
              <a:rPr lang="en-US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had taken him shopping to get new clothes</a:t>
            </a:r>
            <a:r>
              <a:rPr lang="en-US" sz="2400" dirty="0">
                <a:latin typeface="Comic Sans MS" panose="030F0702030302020204" pitchFamily="66" charset="0"/>
              </a:rPr>
              <a:t>, books, notebooks, and paper. His collection of pencils was neatly sharpened and his assortment of pens ready to use. </a:t>
            </a:r>
            <a:r>
              <a:rPr lang="en-US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His brand new jeans were stiff</a:t>
            </a:r>
            <a:r>
              <a:rPr lang="en-US" sz="2400" dirty="0">
                <a:latin typeface="Comic Sans MS" panose="030F0702030302020204" pitchFamily="66" charset="0"/>
              </a:rPr>
              <a:t>, and his shirt and shoes shrieked of being new.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5471" y="5340191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Michael’s clothes and shoes could “shriek of being new” because his brand new jeans were stiff.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1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54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4435"/>
            <a:ext cx="2797713" cy="20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667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3</a:t>
            </a:r>
            <a:r>
              <a:rPr lang="en-US" sz="2800" dirty="0" smtClean="0">
                <a:latin typeface="Comic Sans MS" panose="030F0702030302020204" pitchFamily="66" charset="0"/>
              </a:rPr>
              <a:t>.) </a:t>
            </a:r>
            <a:r>
              <a:rPr lang="en-US" sz="2800" dirty="0">
                <a:latin typeface="Comic Sans MS" panose="030F0702030302020204" pitchFamily="66" charset="0"/>
              </a:rPr>
              <a:t>Michael's teacher was Mrs. _________.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  </a:t>
            </a:r>
            <a:r>
              <a:rPr lang="en-US" sz="2400" dirty="0">
                <a:latin typeface="Comic Sans MS" panose="030F0702030302020204" pitchFamily="66" charset="0"/>
              </a:rPr>
              <a:t>Michael walked down the hallway with his backpack slung over one shoulder. He worked his way through the crowd of other kids to </a:t>
            </a:r>
            <a:r>
              <a:rPr lang="en-US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check the lists of names </a:t>
            </a:r>
            <a:r>
              <a:rPr lang="en-US" sz="2400" dirty="0">
                <a:latin typeface="Comic Sans MS" panose="030F0702030302020204" pitchFamily="66" charset="0"/>
              </a:rPr>
              <a:t>outside the door of each room in his grade. Finally, he found it on the third list. </a:t>
            </a:r>
            <a:r>
              <a:rPr lang="en-US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It was Mrs. Sweeting's room. </a:t>
            </a:r>
          </a:p>
        </p:txBody>
      </p:sp>
    </p:spTree>
    <p:extLst>
      <p:ext uri="{BB962C8B-B14F-4D97-AF65-F5344CB8AC3E}">
        <p14:creationId xmlns:p14="http://schemas.microsoft.com/office/powerpoint/2010/main" val="90642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54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4435"/>
            <a:ext cx="2797713" cy="20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667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4.) </a:t>
            </a:r>
            <a:r>
              <a:rPr lang="en-US" sz="2800" dirty="0">
                <a:latin typeface="Comic Sans MS" panose="030F0702030302020204" pitchFamily="66" charset="0"/>
              </a:rPr>
              <a:t>Which of these is a true story fact?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  </a:t>
            </a:r>
            <a:r>
              <a:rPr lang="en-US" sz="2400" dirty="0">
                <a:latin typeface="Comic Sans MS" panose="030F0702030302020204" pitchFamily="66" charset="0"/>
              </a:rPr>
              <a:t>There was only one thing he was looking forward to, seeing his best friend, Zack.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He hadn't seen him since school ended last year, and he had missed him.</a:t>
            </a:r>
          </a:p>
        </p:txBody>
      </p:sp>
    </p:spTree>
    <p:extLst>
      <p:ext uri="{BB962C8B-B14F-4D97-AF65-F5344CB8AC3E}">
        <p14:creationId xmlns:p14="http://schemas.microsoft.com/office/powerpoint/2010/main" val="162840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54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4435"/>
            <a:ext cx="2797713" cy="201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2667001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5</a:t>
            </a:r>
            <a:r>
              <a:rPr lang="en-US" sz="2800" dirty="0" smtClean="0">
                <a:latin typeface="Comic Sans MS" panose="030F0702030302020204" pitchFamily="66" charset="0"/>
              </a:rPr>
              <a:t>.) </a:t>
            </a:r>
            <a:r>
              <a:rPr lang="en-US" sz="2800" dirty="0">
                <a:latin typeface="Comic Sans MS" panose="030F0702030302020204" pitchFamily="66" charset="0"/>
              </a:rPr>
              <a:t>The name tags on the desk were made of _____.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  </a:t>
            </a:r>
            <a:r>
              <a:rPr lang="en-US" sz="2400" dirty="0"/>
              <a:t>"</a:t>
            </a:r>
            <a:r>
              <a:rPr lang="en-US" sz="2400" dirty="0">
                <a:latin typeface="Comic Sans MS" panose="030F0702030302020204" pitchFamily="66" charset="0"/>
              </a:rPr>
              <a:t>Where?" asked Michael, </a:t>
            </a:r>
            <a:r>
              <a:rPr lang="en-US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as Zack turned over the paper tag on the desk </a:t>
            </a:r>
            <a:r>
              <a:rPr lang="en-US" sz="2400" dirty="0">
                <a:latin typeface="Comic Sans MS" panose="030F0702030302020204" pitchFamily="66" charset="0"/>
              </a:rPr>
              <a:t>next to his.</a:t>
            </a:r>
          </a:p>
          <a:p>
            <a:endParaRPr 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354268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“First Day Back”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ichornpto.org/wp-content/uploads/2014/08/welcome-back-to-school-sign-580x4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52400"/>
            <a:ext cx="1828800" cy="131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C6D-7675-47CF-A1ED-387D8D9BABA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6400800"/>
            <a:ext cx="45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Source: adapted from edHelper.com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1676400"/>
            <a:ext cx="899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6.) </a:t>
            </a:r>
            <a:r>
              <a:rPr lang="en-US" sz="2800" dirty="0">
                <a:latin typeface="Comic Sans MS" panose="030F0702030302020204" pitchFamily="66" charset="0"/>
              </a:rPr>
              <a:t>If Michael's new shoes cost $43.76, his new jeans cost $12.40 and his new shirt cost $10.92, how much did Michael’s mother spend on Michael’s new clothes and shoes?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3574942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 $43.76                 $56.16</a:t>
            </a:r>
          </a:p>
          <a:p>
            <a:r>
              <a:rPr lang="en-US" sz="3200" u="sng" dirty="0" smtClean="0">
                <a:latin typeface="Comic Sans MS" panose="030F0702030302020204" pitchFamily="66" charset="0"/>
              </a:rPr>
              <a:t>+$12.40</a:t>
            </a:r>
            <a:r>
              <a:rPr lang="en-US" sz="3200" dirty="0" smtClean="0">
                <a:latin typeface="Comic Sans MS" panose="030F0702030302020204" pitchFamily="66" charset="0"/>
              </a:rPr>
              <a:t>                </a:t>
            </a:r>
            <a:r>
              <a:rPr lang="en-US" sz="3200" u="sng" dirty="0" smtClean="0">
                <a:latin typeface="Comic Sans MS" panose="030F0702030302020204" pitchFamily="66" charset="0"/>
              </a:rPr>
              <a:t>+$10.92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$56.1 6                $67.08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410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      Michael’s mother spent $67.08 on Michael’s new clothes and shoes.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86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17</cp:revision>
  <cp:lastPrinted>2015-08-22T11:54:30Z</cp:lastPrinted>
  <dcterms:created xsi:type="dcterms:W3CDTF">2015-08-22T10:09:38Z</dcterms:created>
  <dcterms:modified xsi:type="dcterms:W3CDTF">2015-08-22T11:54:35Z</dcterms:modified>
</cp:coreProperties>
</file>