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18B49-0502-4D6C-9B0D-62EA100CA121}" type="datetimeFigureOut">
              <a:rPr lang="en-US" smtClean="0"/>
              <a:t>7/18/2016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A827-54CE-458C-9396-AA9E2ACE5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538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18B49-0502-4D6C-9B0D-62EA100CA121}" type="datetimeFigureOut">
              <a:rPr lang="en-US" smtClean="0"/>
              <a:t>7/18/2016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A827-54CE-458C-9396-AA9E2ACE5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395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18B49-0502-4D6C-9B0D-62EA100CA121}" type="datetimeFigureOut">
              <a:rPr lang="en-US" smtClean="0"/>
              <a:t>7/18/2016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A827-54CE-458C-9396-AA9E2ACE5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76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18B49-0502-4D6C-9B0D-62EA100CA121}" type="datetimeFigureOut">
              <a:rPr lang="en-US" smtClean="0"/>
              <a:t>7/18/2016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A827-54CE-458C-9396-AA9E2ACE5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922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18B49-0502-4D6C-9B0D-62EA100CA121}" type="datetimeFigureOut">
              <a:rPr lang="en-US" smtClean="0"/>
              <a:t>7/18/2016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A827-54CE-458C-9396-AA9E2ACE5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545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18B49-0502-4D6C-9B0D-62EA100CA121}" type="datetimeFigureOut">
              <a:rPr lang="en-US" smtClean="0"/>
              <a:t>7/18/2016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A827-54CE-458C-9396-AA9E2ACE5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770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18B49-0502-4D6C-9B0D-62EA100CA121}" type="datetimeFigureOut">
              <a:rPr lang="en-US" smtClean="0"/>
              <a:t>7/18/2016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A827-54CE-458C-9396-AA9E2ACE5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67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18B49-0502-4D6C-9B0D-62EA100CA121}" type="datetimeFigureOut">
              <a:rPr lang="en-US" smtClean="0"/>
              <a:t>7/18/2016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A827-54CE-458C-9396-AA9E2ACE5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396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18B49-0502-4D6C-9B0D-62EA100CA121}" type="datetimeFigureOut">
              <a:rPr lang="en-US" smtClean="0"/>
              <a:t>7/18/2016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A827-54CE-458C-9396-AA9E2ACE5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48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18B49-0502-4D6C-9B0D-62EA100CA121}" type="datetimeFigureOut">
              <a:rPr lang="en-US" smtClean="0"/>
              <a:t>7/18/2016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A827-54CE-458C-9396-AA9E2ACE5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13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18B49-0502-4D6C-9B0D-62EA100CA121}" type="datetimeFigureOut">
              <a:rPr lang="en-US" smtClean="0"/>
              <a:t>7/18/2016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7A827-54CE-458C-9396-AA9E2ACE5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878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18B49-0502-4D6C-9B0D-62EA100CA121}" type="datetimeFigureOut">
              <a:rPr lang="en-US" smtClean="0"/>
              <a:t>7/18/2016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7A827-54CE-458C-9396-AA9E2ACE5A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946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52499" y="457200"/>
            <a:ext cx="723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latin typeface="Comic Sans MS" panose="030F0702030302020204" pitchFamily="66" charset="0"/>
              </a:rPr>
              <a:t>Welcome back to school!</a:t>
            </a:r>
            <a:endParaRPr lang="en-US" sz="4000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1524000"/>
            <a:ext cx="883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omic Sans MS" panose="030F0702030302020204" pitchFamily="66" charset="0"/>
              </a:rPr>
              <a:t>Let’s start writing!</a:t>
            </a:r>
            <a:endParaRPr lang="en-US" sz="36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5562601"/>
            <a:ext cx="914399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Comic Sans MS" panose="030F0702030302020204" pitchFamily="66" charset="0"/>
              </a:rPr>
              <a:t>Developed by Caryn Dingman DDES 5</a:t>
            </a:r>
            <a:r>
              <a:rPr lang="en-US" sz="1400" baseline="30000" dirty="0" smtClean="0">
                <a:latin typeface="Comic Sans MS" panose="030F0702030302020204" pitchFamily="66" charset="0"/>
              </a:rPr>
              <a:t>th</a:t>
            </a:r>
            <a:r>
              <a:rPr lang="en-US" sz="1400" dirty="0" smtClean="0">
                <a:latin typeface="Comic Sans MS" panose="030F0702030302020204" pitchFamily="66" charset="0"/>
              </a:rPr>
              <a:t> Grade</a:t>
            </a:r>
          </a:p>
          <a:p>
            <a:pPr algn="ctr"/>
            <a:r>
              <a:rPr lang="en-US" sz="1200" dirty="0" smtClean="0">
                <a:latin typeface="Comic Sans MS" panose="030F0702030302020204" pitchFamily="66" charset="0"/>
              </a:rPr>
              <a:t>Inspired by: 6thgradescottforesmanreadingstreetresources.wordpress.com/2011/04/30/acrostic-poetry-anchor-chart/</a:t>
            </a:r>
            <a:endParaRPr lang="en-US" sz="1200" dirty="0">
              <a:latin typeface="Comic Sans MS" panose="030F0702030302020204" pitchFamily="66" charset="0"/>
            </a:endParaRPr>
          </a:p>
        </p:txBody>
      </p:sp>
      <p:pic>
        <p:nvPicPr>
          <p:cNvPr id="1026" name="Picture 2" descr="http://i42.tinypic.com/33z5h6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8994" y="2197370"/>
            <a:ext cx="4063998" cy="30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0320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32388" y="152400"/>
            <a:ext cx="723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smtClean="0">
                <a:latin typeface="Comic Sans MS" panose="030F0702030302020204" pitchFamily="66" charset="0"/>
              </a:rPr>
              <a:t>SCHOOL Acrostic </a:t>
            </a:r>
            <a:r>
              <a:rPr lang="en-US" sz="4000" dirty="0">
                <a:latin typeface="Comic Sans MS" panose="030F0702030302020204" pitchFamily="66" charset="0"/>
              </a:rPr>
              <a:t>P</a:t>
            </a:r>
            <a:r>
              <a:rPr lang="en-US" sz="4000" smtClean="0">
                <a:latin typeface="Comic Sans MS" panose="030F0702030302020204" pitchFamily="66" charset="0"/>
              </a:rPr>
              <a:t>oetry</a:t>
            </a:r>
            <a:endParaRPr lang="en-US" sz="4000" dirty="0">
              <a:latin typeface="Comic Sans MS" panose="030F0702030302020204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04800" y="865202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A</a:t>
            </a:r>
            <a:endParaRPr lang="en-US" sz="40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2175" y="1472344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7030A0"/>
                </a:solidFill>
                <a:latin typeface="Comic Sans MS" panose="030F0702030302020204" pitchFamily="66" charset="0"/>
              </a:rPr>
              <a:t>C</a:t>
            </a:r>
            <a:endParaRPr lang="en-US" sz="40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2175" y="2160602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7030A0"/>
                </a:solidFill>
                <a:latin typeface="Comic Sans MS" panose="030F0702030302020204" pitchFamily="66" charset="0"/>
              </a:rPr>
              <a:t>R</a:t>
            </a:r>
            <a:endParaRPr lang="en-US" sz="40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2846" y="2878320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7030A0"/>
                </a:solidFill>
                <a:latin typeface="Comic Sans MS" panose="030F0702030302020204" pitchFamily="66" charset="0"/>
              </a:rPr>
              <a:t>O</a:t>
            </a:r>
            <a:endParaRPr lang="en-US" sz="40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8265" y="3596038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7030A0"/>
                </a:solidFill>
                <a:latin typeface="Comic Sans MS" panose="030F0702030302020204" pitchFamily="66" charset="0"/>
              </a:rPr>
              <a:t>S</a:t>
            </a:r>
            <a:endParaRPr lang="en-US" sz="40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8265" y="4303924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7030A0"/>
                </a:solidFill>
                <a:latin typeface="Comic Sans MS" panose="030F0702030302020204" pitchFamily="66" charset="0"/>
              </a:rPr>
              <a:t>T</a:t>
            </a:r>
            <a:endParaRPr lang="en-US" sz="40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8265" y="4992145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7030A0"/>
                </a:solidFill>
                <a:latin typeface="Comic Sans MS" panose="030F0702030302020204" pitchFamily="66" charset="0"/>
              </a:rPr>
              <a:t>I</a:t>
            </a:r>
            <a:endParaRPr lang="en-US" sz="40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31059" y="5700031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7030A0"/>
                </a:solidFill>
                <a:latin typeface="Comic Sans MS" panose="030F0702030302020204" pitchFamily="66" charset="0"/>
              </a:rPr>
              <a:t>C</a:t>
            </a:r>
            <a:endParaRPr lang="en-US" sz="4000" dirty="0">
              <a:solidFill>
                <a:srgbClr val="7030A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0159" y="957535"/>
            <a:ext cx="8184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Comic Sans MS" panose="030F0702030302020204" pitchFamily="66" charset="0"/>
              </a:rPr>
              <a:t>n acrostic poem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6863" y="1559688"/>
            <a:ext cx="8184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omic Sans MS" panose="030F0702030302020204" pitchFamily="66" charset="0"/>
              </a:rPr>
              <a:t>a</a:t>
            </a:r>
            <a:r>
              <a:rPr lang="en-US" sz="2800" dirty="0" smtClean="0">
                <a:latin typeface="Comic Sans MS" panose="030F0702030302020204" pitchFamily="66" charset="0"/>
              </a:rPr>
              <a:t>n be about anything.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0158" y="2252935"/>
            <a:ext cx="8184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Comic Sans MS" panose="030F0702030302020204" pitchFamily="66" charset="0"/>
              </a:rPr>
              <a:t>e</a:t>
            </a:r>
            <a:r>
              <a:rPr lang="en-US" sz="2800" dirty="0" err="1" smtClean="0">
                <a:latin typeface="Comic Sans MS" panose="030F0702030302020204" pitchFamily="66" charset="0"/>
              </a:rPr>
              <a:t>ally</a:t>
            </a:r>
            <a:r>
              <a:rPr lang="en-US" sz="2800" dirty="0" smtClean="0">
                <a:latin typeface="Comic Sans MS" panose="030F0702030302020204" pitchFamily="66" charset="0"/>
              </a:rPr>
              <a:t>. 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91946" y="2970653"/>
            <a:ext cx="8184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omic Sans MS" panose="030F0702030302020204" pitchFamily="66" charset="0"/>
              </a:rPr>
              <a:t>f</a:t>
            </a:r>
            <a:r>
              <a:rPr lang="en-US" sz="2800" dirty="0" smtClean="0">
                <a:latin typeface="Comic Sans MS" panose="030F0702030302020204" pitchFamily="66" charset="0"/>
              </a:rPr>
              <a:t> course, some people like to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3456" y="3688371"/>
            <a:ext cx="8184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omic Sans MS" panose="030F0702030302020204" pitchFamily="66" charset="0"/>
              </a:rPr>
              <a:t>t</a:t>
            </a:r>
            <a:r>
              <a:rPr lang="en-US" sz="2800" dirty="0" smtClean="0">
                <a:latin typeface="Comic Sans MS" panose="030F0702030302020204" pitchFamily="66" charset="0"/>
              </a:rPr>
              <a:t>art each line as a sentence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59825" y="4396257"/>
            <a:ext cx="8184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Comic Sans MS" panose="030F0702030302020204" pitchFamily="66" charset="0"/>
              </a:rPr>
              <a:t>hough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86862" y="5084478"/>
            <a:ext cx="8184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omic Sans MS" panose="030F0702030302020204" pitchFamily="66" charset="0"/>
              </a:rPr>
              <a:t> </a:t>
            </a:r>
            <a:r>
              <a:rPr lang="en-US" sz="2800" dirty="0" smtClean="0">
                <a:latin typeface="Comic Sans MS" panose="030F0702030302020204" pitchFamily="66" charset="0"/>
              </a:rPr>
              <a:t>prefer weaving words into a 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9824" y="5780847"/>
            <a:ext cx="8184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Comic Sans MS" panose="030F0702030302020204" pitchFamily="66" charset="0"/>
              </a:rPr>
              <a:t>r</a:t>
            </a:r>
            <a:r>
              <a:rPr lang="en-US" sz="2800" dirty="0" err="1" smtClean="0">
                <a:latin typeface="Comic Sans MS" panose="030F0702030302020204" pitchFamily="66" charset="0"/>
              </a:rPr>
              <a:t>eation</a:t>
            </a:r>
            <a:r>
              <a:rPr lang="en-US" sz="2800" dirty="0" smtClean="0">
                <a:latin typeface="Comic Sans MS" panose="030F0702030302020204" pitchFamily="66" charset="0"/>
              </a:rPr>
              <a:t> that is more free form.</a:t>
            </a:r>
            <a:endParaRPr lang="en-US" sz="2800" dirty="0"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410200" y="1219146"/>
            <a:ext cx="373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anose="030F0702030302020204" pitchFamily="66" charset="0"/>
              </a:rPr>
              <a:t>Rough Draft:</a:t>
            </a:r>
          </a:p>
          <a:p>
            <a:r>
              <a:rPr lang="en-US" sz="2000" dirty="0">
                <a:latin typeface="Comic Sans MS" panose="030F0702030302020204" pitchFamily="66" charset="0"/>
              </a:rPr>
              <a:t> </a:t>
            </a:r>
            <a:r>
              <a:rPr lang="en-US" sz="2000" dirty="0" smtClean="0">
                <a:latin typeface="Comic Sans MS" panose="030F0702030302020204" pitchFamily="66" charset="0"/>
              </a:rPr>
              <a:t>  * write SCHOOL vertically</a:t>
            </a:r>
          </a:p>
          <a:p>
            <a:r>
              <a:rPr lang="en-US" sz="2000" dirty="0" smtClean="0">
                <a:latin typeface="Comic Sans MS" panose="030F0702030302020204" pitchFamily="66" charset="0"/>
              </a:rPr>
              <a:t>      skipping lines between  </a:t>
            </a:r>
          </a:p>
          <a:p>
            <a:r>
              <a:rPr lang="en-US" sz="2000" dirty="0" smtClean="0">
                <a:latin typeface="Comic Sans MS" panose="030F0702030302020204" pitchFamily="66" charset="0"/>
              </a:rPr>
              <a:t>      each letter</a:t>
            </a:r>
            <a:endParaRPr lang="en-US" sz="2000" dirty="0">
              <a:latin typeface="Comic Sans MS" panose="030F0702030302020204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408786" y="2758838"/>
            <a:ext cx="27352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Comic Sans MS" panose="030F0702030302020204" pitchFamily="66" charset="0"/>
              </a:rPr>
              <a:t>* Tell a story or share an idea so all lines are connected</a:t>
            </a:r>
            <a:endParaRPr lang="en-US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273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3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97</Words>
  <Application>Microsoft Office PowerPoint</Application>
  <PresentationFormat>On-screen Show (4:3)</PresentationFormat>
  <Paragraphs>26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Caryn</dc:creator>
  <cp:lastModifiedBy>Caryn</cp:lastModifiedBy>
  <cp:revision>10</cp:revision>
  <dcterms:created xsi:type="dcterms:W3CDTF">2016-07-18T11:35:42Z</dcterms:created>
  <dcterms:modified xsi:type="dcterms:W3CDTF">2016-07-18T12:12:56Z</dcterms:modified>
</cp:coreProperties>
</file>